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73" r:id="rId5"/>
    <p:sldId id="259" r:id="rId6"/>
    <p:sldId id="260" r:id="rId7"/>
    <p:sldId id="261" r:id="rId8"/>
    <p:sldId id="274" r:id="rId9"/>
    <p:sldId id="275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68" r:id="rId18"/>
    <p:sldId id="270" r:id="rId19"/>
    <p:sldId id="271" r:id="rId20"/>
    <p:sldId id="276" r:id="rId21"/>
    <p:sldId id="272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9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%D0%BD%D1%8C%D1%8E%D1%82%D0%BE%D0%BD&amp;uinfo=sw-1366-sh-768-ww-1366-wh-633-pd-1-wp-16x9_1366x768" TargetMode="External"/><Relationship Id="rId2" Type="http://schemas.openxmlformats.org/officeDocument/2006/relationships/hyperlink" Target="http://school.xvatit.com/index.php?title=%D0%94%D0%B8%D1%81%D0%BF%D0%B5%D1%80%D1%81%D0%B8%D1%8F_%D1%81%D0%B2%D0%B5%D1%82%D0%B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Слово “дисперсия” происходит от латинского слова </a:t>
            </a:r>
            <a:r>
              <a:rPr lang="ru-RU" dirty="0" err="1" smtClean="0"/>
              <a:t>dispersio</a:t>
            </a:r>
            <a:r>
              <a:rPr lang="ru-RU" dirty="0" smtClean="0"/>
              <a:t>, что в буквальном переводе означает “рассеяние, </a:t>
            </a:r>
            <a:r>
              <a:rPr lang="ru-RU" dirty="0" err="1" smtClean="0"/>
              <a:t>развеивание</a:t>
            </a:r>
            <a:r>
              <a:rPr lang="ru-RU" dirty="0" smtClean="0"/>
              <a:t>”.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305800" cy="1981200"/>
          </a:xfrm>
        </p:spPr>
        <p:txBody>
          <a:bodyPr/>
          <a:lstStyle/>
          <a:p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Дисперсия света</a:t>
            </a:r>
            <a:endParaRPr lang="ru-RU" sz="6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5500702"/>
            <a:ext cx="3857652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</a:t>
            </a:r>
          </a:p>
          <a:p>
            <a:r>
              <a:rPr lang="ru-RU" dirty="0" smtClean="0"/>
              <a:t>ученица 11 «Э» класса </a:t>
            </a:r>
          </a:p>
          <a:p>
            <a:r>
              <a:rPr lang="ru-RU" dirty="0" err="1" smtClean="0"/>
              <a:t>Адельшина</a:t>
            </a:r>
            <a:r>
              <a:rPr lang="ru-RU" dirty="0" smtClean="0"/>
              <a:t> </a:t>
            </a:r>
            <a:r>
              <a:rPr lang="ru-RU" dirty="0" err="1" smtClean="0"/>
              <a:t>Ильвира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Ньютон поставил опыты, которые до сих пор используются в физике. Например, эксперименты со скрещенными призмами, с использованием двух призм и зеркала, а также пропускание света через призмы и перфорированный экран. Теперь нам известно, что разложение света на цветовой спектр происходит вследствие различной скорости прохождения волн с разной длиной и частотой сквозь прозрачное вещество. В результате одни волны выходят из призмы раньше, другие - чуть позже, третьи - еще позже и так далее. Так и происходит разложение светового потока.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Открытие Ньютона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Дисперсия</a:t>
            </a:r>
            <a:r>
              <a:rPr lang="ru-RU" dirty="0" smtClean="0"/>
              <a:t> – физическое явление разложение белого света в спектр в результате взаимодействия с </a:t>
            </a:r>
            <a:r>
              <a:rPr lang="ru-RU" dirty="0" smtClean="0"/>
              <a:t>веществом.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Определение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714620"/>
            <a:ext cx="4929222" cy="3966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21907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Ньютон направлял на призму световой пучок. Пучок света проходил в затемненную комнату через маленькое отверстие в ставне. Падая на стеклянную призму, он преломлялся и давал на противоположной стороне удивительное изображение с радужным чередованием цветов. Цветную картину Ньютон назвал </a:t>
            </a:r>
            <a:r>
              <a:rPr lang="ru-RU" dirty="0" smtClean="0"/>
              <a:t>спектром.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001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Опыт Ньютона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857496"/>
            <a:ext cx="5857916" cy="3821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Проявляется только для сложных </a:t>
            </a:r>
            <a:r>
              <a:rPr lang="ru-RU" dirty="0" smtClean="0"/>
              <a:t>волн</a:t>
            </a:r>
          </a:p>
          <a:p>
            <a:r>
              <a:rPr lang="ru-RU" dirty="0" smtClean="0"/>
              <a:t>Результат </a:t>
            </a:r>
            <a:r>
              <a:rPr lang="ru-RU" dirty="0" smtClean="0"/>
              <a:t>– разложение в </a:t>
            </a:r>
            <a:r>
              <a:rPr lang="ru-RU" dirty="0" smtClean="0"/>
              <a:t>спектр</a:t>
            </a:r>
          </a:p>
          <a:p>
            <a:r>
              <a:rPr lang="ru-RU" dirty="0" smtClean="0"/>
              <a:t>Результат </a:t>
            </a:r>
            <a:r>
              <a:rPr lang="ru-RU" dirty="0" smtClean="0"/>
              <a:t>зависит от формы, прозрачности и других свойств </a:t>
            </a:r>
            <a:r>
              <a:rPr lang="ru-RU" dirty="0" smtClean="0"/>
              <a:t>среды</a:t>
            </a:r>
          </a:p>
          <a:p>
            <a:pPr>
              <a:buNone/>
            </a:pPr>
            <a:r>
              <a:rPr lang="ru-RU" dirty="0" smtClean="0"/>
              <a:t>Модель:</a:t>
            </a:r>
          </a:p>
          <a:p>
            <a:r>
              <a:rPr lang="ru-RU" dirty="0" smtClean="0"/>
              <a:t>Волна одного цвета называется монохроматической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Белый </a:t>
            </a:r>
            <a:r>
              <a:rPr lang="ru-RU" dirty="0" smtClean="0"/>
              <a:t>свет – электромагнитная волна, имеющая сложное строение – состоит из семи монохроматических </a:t>
            </a:r>
            <a:r>
              <a:rPr lang="ru-RU" dirty="0" smtClean="0"/>
              <a:t>волн.</a:t>
            </a:r>
          </a:p>
          <a:p>
            <a:r>
              <a:rPr lang="ru-RU" dirty="0" smtClean="0"/>
              <a:t>Световые </a:t>
            </a:r>
            <a:r>
              <a:rPr lang="ru-RU" dirty="0" smtClean="0"/>
              <a:t>пучки отличаются по цвету и степени преломления (показатель преломления зависит от частоты света)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Основные свойства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Franklin Gothic Demi Cond" pitchFamily="34" charset="0"/>
              </a:rPr>
              <a:t>Сущностью явления дисперсии является неодинаковая скорость распространения лучей света </a:t>
            </a:r>
            <a:r>
              <a:rPr lang="ru-RU" sz="2400" dirty="0" err="1" smtClean="0">
                <a:solidFill>
                  <a:schemeClr val="bg1"/>
                </a:solidFill>
                <a:latin typeface="Franklin Gothic Demi Cond" pitchFamily="34" charset="0"/>
              </a:rPr>
              <a:t>c</a:t>
            </a:r>
            <a:r>
              <a:rPr lang="ru-RU" sz="2400" dirty="0" smtClean="0">
                <a:solidFill>
                  <a:schemeClr val="bg1"/>
                </a:solidFill>
                <a:latin typeface="Franklin Gothic Demi Cond" pitchFamily="34" charset="0"/>
              </a:rPr>
              <a:t> различной длиной волны в прозрачном веществе — </a:t>
            </a:r>
            <a:r>
              <a:rPr lang="ru-RU" sz="2400" dirty="0" smtClean="0">
                <a:solidFill>
                  <a:schemeClr val="bg1"/>
                </a:solidFill>
                <a:latin typeface="Franklin Gothic Demi Cond" pitchFamily="34" charset="0"/>
              </a:rPr>
              <a:t>оптической </a:t>
            </a:r>
            <a:r>
              <a:rPr lang="ru-RU" sz="2400" dirty="0" smtClean="0">
                <a:solidFill>
                  <a:schemeClr val="bg1"/>
                </a:solidFill>
                <a:latin typeface="Franklin Gothic Demi Cond" pitchFamily="34" charset="0"/>
              </a:rPr>
              <a:t>среде (тогда как в вакууме скорость света всегда одинакова, независимо от длины волны и следовательно цвета). 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bg1"/>
                </a:solidFill>
                <a:latin typeface="Franklin Gothic Demi Cond" pitchFamily="34" charset="0"/>
              </a:rPr>
              <a:t>Обычно чем больше частота волны, тем больше показатель преломления среды и меньше ее скорость света в ней:</a:t>
            </a:r>
          </a:p>
          <a:p>
            <a:pPr algn="just"/>
            <a:r>
              <a:rPr lang="ru-RU" sz="2400" dirty="0" smtClean="0">
                <a:solidFill>
                  <a:srgbClr val="FF1301"/>
                </a:solidFill>
                <a:latin typeface="Franklin Gothic Demi Cond" pitchFamily="34" charset="0"/>
              </a:rPr>
              <a:t>-у красного цвета максимальная скорость в среде и минимальная степень преломления,</a:t>
            </a:r>
          </a:p>
          <a:p>
            <a:pPr algn="just"/>
            <a:r>
              <a:rPr lang="ru-RU" sz="2400" dirty="0" smtClean="0">
                <a:solidFill>
                  <a:srgbClr val="BF05CD"/>
                </a:solidFill>
                <a:latin typeface="Franklin Gothic Demi Cond" pitchFamily="34" charset="0"/>
              </a:rPr>
              <a:t>-у фиолетового цвета минимальная скорость света в среде и максимальная степень преломления.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Сущность явления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Следствия: </a:t>
            </a:r>
            <a:endParaRPr lang="ru-RU" dirty="0" smtClean="0"/>
          </a:p>
          <a:p>
            <a:r>
              <a:rPr lang="ru-RU" dirty="0" smtClean="0"/>
              <a:t>Объяснения </a:t>
            </a:r>
            <a:r>
              <a:rPr lang="ru-RU" dirty="0" smtClean="0"/>
              <a:t>природы радуги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светотехника (объяснения света тел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спектральный </a:t>
            </a:r>
            <a:r>
              <a:rPr lang="ru-RU" dirty="0" smtClean="0"/>
              <a:t>анализ.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Дисперсия света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000372"/>
            <a:ext cx="4735084" cy="3571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24000"/>
            <a:ext cx="5572164" cy="45720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sz="2800" dirty="0" smtClean="0"/>
              <a:t>1.Радуга </a:t>
            </a:r>
            <a:r>
              <a:rPr lang="ru-RU" sz="2800" dirty="0" smtClean="0"/>
              <a:t>появляется, только </a:t>
            </a:r>
            <a:r>
              <a:rPr lang="ru-RU" sz="2800" dirty="0" smtClean="0"/>
              <a:t>когда выглянуло </a:t>
            </a:r>
            <a:r>
              <a:rPr lang="ru-RU" sz="2800" dirty="0" smtClean="0"/>
              <a:t>из-за туч </a:t>
            </a:r>
            <a:r>
              <a:rPr lang="ru-RU" sz="2800" dirty="0" smtClean="0"/>
              <a:t>солнце </a:t>
            </a:r>
            <a:r>
              <a:rPr lang="ru-RU" sz="2800" dirty="0" smtClean="0"/>
              <a:t>только в стороне, противоположной </a:t>
            </a:r>
            <a:r>
              <a:rPr lang="ru-RU" sz="2800" dirty="0" smtClean="0"/>
              <a:t>солнцу.</a:t>
            </a:r>
          </a:p>
          <a:p>
            <a:pPr algn="just">
              <a:lnSpc>
                <a:spcPct val="110000"/>
              </a:lnSpc>
            </a:pPr>
            <a:r>
              <a:rPr lang="ru-RU" sz="2800" dirty="0" smtClean="0"/>
              <a:t>2.Радуга </a:t>
            </a:r>
            <a:r>
              <a:rPr lang="ru-RU" sz="2800" dirty="0" smtClean="0"/>
              <a:t>возникает, когда </a:t>
            </a:r>
            <a:r>
              <a:rPr lang="ru-RU" sz="2800" dirty="0" smtClean="0"/>
              <a:t>солнце освещает </a:t>
            </a:r>
            <a:r>
              <a:rPr lang="ru-RU" sz="2800" dirty="0" smtClean="0"/>
              <a:t>завесу </a:t>
            </a:r>
            <a:r>
              <a:rPr lang="ru-RU" sz="2800" dirty="0" smtClean="0"/>
              <a:t>дождя.</a:t>
            </a:r>
          </a:p>
          <a:p>
            <a:pPr algn="just">
              <a:lnSpc>
                <a:spcPct val="110000"/>
              </a:lnSpc>
            </a:pPr>
            <a:r>
              <a:rPr lang="ru-RU" sz="2800" dirty="0" smtClean="0"/>
              <a:t>3.Радуга </a:t>
            </a:r>
            <a:r>
              <a:rPr lang="ru-RU" sz="2800" dirty="0" smtClean="0"/>
              <a:t>появляется при </a:t>
            </a:r>
            <a:r>
              <a:rPr lang="ru-RU" sz="2800" dirty="0" smtClean="0"/>
              <a:t>условии, что угловая </a:t>
            </a:r>
            <a:r>
              <a:rPr lang="ru-RU" sz="2800" dirty="0" smtClean="0"/>
              <a:t>высота солнца над  </a:t>
            </a:r>
            <a:r>
              <a:rPr lang="ru-RU" sz="2800" dirty="0" smtClean="0"/>
              <a:t>горизонтом не </a:t>
            </a:r>
            <a:r>
              <a:rPr lang="ru-RU" sz="2800" dirty="0" smtClean="0"/>
              <a:t>превышает 42 градуса.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Условия возникновения радуги:</a:t>
            </a:r>
            <a:endParaRPr lang="ru-RU" dirty="0"/>
          </a:p>
        </p:txBody>
      </p:sp>
      <p:pic>
        <p:nvPicPr>
          <p:cNvPr id="4" name="Рисунок 3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82" y="1643050"/>
            <a:ext cx="3147318" cy="4365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1. источник света,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то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есть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свет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+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освещенный им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объект </a:t>
            </a:r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Franklin Gothic Demi Cond" pitchFamily="34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2.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 приемник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света(то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есть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 излучения)- </a:t>
            </a:r>
            <a:r>
              <a:rPr lang="ru-RU" sz="2800" dirty="0" smtClean="0">
                <a:solidFill>
                  <a:schemeClr val="bg1"/>
                </a:solidFill>
                <a:latin typeface="Franklin Gothic Demi Cond" pitchFamily="34" charset="0"/>
              </a:rPr>
              <a:t>глаз.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Для того, чтобы увидеть свет, нужны две вещи</a:t>
            </a:r>
            <a:r>
              <a:rPr lang="ru-RU" sz="4400" dirty="0" smtClean="0">
                <a:solidFill>
                  <a:schemeClr val="bg1"/>
                </a:solidFill>
              </a:rPr>
              <a:t>:</a:t>
            </a:r>
            <a:endParaRPr lang="ru-RU" dirty="0"/>
          </a:p>
        </p:txBody>
      </p:sp>
      <p:pic>
        <p:nvPicPr>
          <p:cNvPr id="4" name="Рисунок 3" descr="3490x2332_goluboj-glaz-rasshirennyij-zrach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857495"/>
            <a:ext cx="4429124" cy="2935815"/>
          </a:xfrm>
          <a:prstGeom prst="rect">
            <a:avLst/>
          </a:prstGeom>
        </p:spPr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496"/>
            <a:ext cx="4218432" cy="2979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За цветовое яркостное восприятие человеческого глаза отвечают два различных типа нервных клеток (рецепторов), называемых соответственно колбочками и палочками, Палочки "отвечают" за черно-белое зрение. Благодаря им глаз может распознавать предметы в условиях плохой освещенности.</a:t>
            </a:r>
          </a:p>
          <a:p>
            <a:pPr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Колбочки предназначены для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распознавания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цветовой информации. </a:t>
            </a:r>
          </a:p>
          <a:p>
            <a:pPr algn="just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При нормальном освещении мы воспринимаем цвет исключительно с помощью трех разновидностей "колбочек”, каждая из которых чувствительна к определенному диапазону видимого спектра.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Глаз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"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колбочки" глаза кошки отражают в сумерках падающий            на них                свет.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"Почему у кошки светятся глаза в темноте?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e578d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2357430"/>
            <a:ext cx="4190996" cy="4190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История открытия</a:t>
            </a:r>
          </a:p>
          <a:p>
            <a:r>
              <a:rPr lang="ru-RU" smtClean="0"/>
              <a:t>Определение</a:t>
            </a:r>
            <a:endParaRPr lang="ru-RU" dirty="0" smtClean="0"/>
          </a:p>
          <a:p>
            <a:r>
              <a:rPr lang="ru-RU" dirty="0" smtClean="0"/>
              <a:t>Опыт Ньютона</a:t>
            </a:r>
          </a:p>
          <a:p>
            <a:r>
              <a:rPr lang="ru-RU" dirty="0" smtClean="0"/>
              <a:t>Особенность </a:t>
            </a:r>
            <a:r>
              <a:rPr lang="ru-RU" dirty="0" smtClean="0"/>
              <a:t>прохождения светового пучка через призму</a:t>
            </a:r>
            <a:endParaRPr lang="ru-RU" dirty="0" smtClean="0"/>
          </a:p>
          <a:p>
            <a:r>
              <a:rPr lang="ru-RU" dirty="0" smtClean="0"/>
              <a:t>Основные свойства</a:t>
            </a:r>
          </a:p>
          <a:p>
            <a:r>
              <a:rPr lang="ru-RU" dirty="0" smtClean="0"/>
              <a:t>Следствия</a:t>
            </a:r>
          </a:p>
          <a:p>
            <a:r>
              <a:rPr lang="ru-RU" sz="2800" dirty="0" smtClean="0">
                <a:latin typeface="+mj-lt"/>
              </a:rPr>
              <a:t>Условия возникновения </a:t>
            </a:r>
            <a:r>
              <a:rPr lang="ru-RU" sz="2800" dirty="0" smtClean="0">
                <a:latin typeface="+mj-lt"/>
              </a:rPr>
              <a:t>радуги</a:t>
            </a:r>
          </a:p>
          <a:p>
            <a:r>
              <a:rPr lang="ru-RU" sz="2800" dirty="0" smtClean="0">
                <a:latin typeface="+mj-lt"/>
              </a:rPr>
              <a:t>Вопросы</a:t>
            </a:r>
          </a:p>
          <a:p>
            <a:r>
              <a:rPr lang="ru-RU" sz="2800" dirty="0" smtClean="0">
                <a:latin typeface="+mj-lt"/>
              </a:rPr>
              <a:t>Выводы</a:t>
            </a:r>
            <a:endParaRPr lang="ru-RU" dirty="0" smtClean="0">
              <a:latin typeface="+mj-lt"/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Содержание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Светофор дает три сигнала – красный, желтый, зеленый, а лампа внутри него белая. Объясните с точки зрения оптики, как получаются разноцветные сигналы светофора.</a:t>
            </a:r>
          </a:p>
          <a:p>
            <a:r>
              <a:rPr lang="ru-RU" dirty="0" smtClean="0"/>
              <a:t>2. На тетради написано красным карандашом “отлично” и зеленым — “хорошо”. Имеются два стекла – зеленое и красное. Через какое стекло надо смотреть, чтобы увидеть слово “отлично”?</a:t>
            </a:r>
          </a:p>
          <a:p>
            <a:r>
              <a:rPr lang="ru-RU" dirty="0" smtClean="0"/>
              <a:t>3. Почему только достаточно узкий световой пучок дает спектр после прохождения сквозь призму, а у широкого пучка окрашенными оказываются лишь края?</a:t>
            </a:r>
          </a:p>
          <a:p>
            <a:r>
              <a:rPr lang="ru-RU" dirty="0" smtClean="0"/>
              <a:t>4. На сером фоне сцены находится фигура в красном. Каким светом её надо осветить, чтобы создать видимость исчезновения?)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Интересные 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Arial Black" pitchFamily="34" charset="0"/>
              </a:rPr>
              <a:t>Дисперсия – явление разложения белого света в спектр.</a:t>
            </a:r>
          </a:p>
          <a:p>
            <a:r>
              <a:rPr lang="ru-RU" sz="2400" dirty="0" smtClean="0">
                <a:latin typeface="Arial Black" pitchFamily="34" charset="0"/>
              </a:rPr>
              <a:t>Белый свет – сложный, состоит из монохроматических цветов. </a:t>
            </a:r>
          </a:p>
          <a:p>
            <a:r>
              <a:rPr lang="ru-RU" sz="2400" dirty="0" smtClean="0">
                <a:latin typeface="Arial Black" pitchFamily="34" charset="0"/>
              </a:rPr>
              <a:t>Показатель преломления среды зависит от цвета света (</a:t>
            </a:r>
            <a:r>
              <a:rPr lang="ru-RU" sz="2400" dirty="0" err="1" smtClean="0">
                <a:latin typeface="Arial Black" pitchFamily="34" charset="0"/>
              </a:rPr>
              <a:t>фиол</a:t>
            </a:r>
            <a:r>
              <a:rPr lang="ru-RU" sz="2400" dirty="0" smtClean="0">
                <a:latin typeface="Arial Black" pitchFamily="34" charset="0"/>
              </a:rPr>
              <a:t>., </a:t>
            </a:r>
            <a:r>
              <a:rPr lang="ru-RU" sz="2400" dirty="0" err="1" smtClean="0">
                <a:latin typeface="Arial Black" pitchFamily="34" charset="0"/>
              </a:rPr>
              <a:t>красн</a:t>
            </a:r>
            <a:r>
              <a:rPr lang="ru-RU" sz="2400" dirty="0" smtClean="0">
                <a:latin typeface="Arial Black" pitchFamily="34" charset="0"/>
              </a:rPr>
              <a:t>.) </a:t>
            </a:r>
          </a:p>
          <a:p>
            <a:r>
              <a:rPr lang="ru-RU" sz="2400" dirty="0" smtClean="0">
                <a:latin typeface="Arial Black" pitchFamily="34" charset="0"/>
              </a:rPr>
              <a:t>Показатель преломления света в среде зависит от его частоты.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Выводы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/>
              </a:rPr>
              <a:t>http://school.xvatit.com/index.php?title=%D0%94%D0%B8%D1%81%D0%BF%D0%B5%D1%80%D1%81%D0%B8%D1%8F_%</a:t>
            </a:r>
            <a:r>
              <a:rPr lang="fr-FR" dirty="0" smtClean="0">
                <a:hlinkClick r:id="rId2"/>
              </a:rPr>
              <a:t>D1%81%D0%B2%D0%B5%D1%82%D0%B0</a:t>
            </a:r>
            <a:endParaRPr lang="ru-RU" dirty="0" smtClean="0"/>
          </a:p>
          <a:p>
            <a:r>
              <a:rPr lang="fr-FR" dirty="0" smtClean="0">
                <a:hlinkClick r:id="rId3"/>
              </a:rPr>
              <a:t>http://yandex.ru/images/search?text=%</a:t>
            </a:r>
            <a:r>
              <a:rPr lang="fr-FR" dirty="0" smtClean="0">
                <a:hlinkClick r:id="rId3"/>
              </a:rPr>
              <a:t>D0%BD%D1%8C%D1%8E%D1%82%D0%BE%D0%BD&amp;uinfo=sw-1366-sh-768-ww-1366-wh-633-pd-1-wp-16x9_1366x768</a:t>
            </a:r>
            <a:endParaRPr lang="ru-RU" dirty="0" smtClean="0"/>
          </a:p>
          <a:p>
            <a:r>
              <a:rPr lang="ru-RU" dirty="0" smtClean="0"/>
              <a:t>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Литература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14422"/>
            <a:ext cx="8186766" cy="197643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Световой </a:t>
            </a:r>
            <a:r>
              <a:rPr lang="ru-RU" dirty="0" smtClean="0"/>
              <a:t>поток при прохождении через призму разлагается на цветовой спектр, который Исаак Ньютон достаточно детально изучил в свое время. Результатом его исследований стало открытие явления дисперсии в 1672 </a:t>
            </a:r>
            <a:r>
              <a:rPr lang="ru-RU" dirty="0" smtClean="0"/>
              <a:t>году.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Первые шаги на пути к открытию дисперсии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newt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071810"/>
            <a:ext cx="5214974" cy="3589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4714876" cy="664371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Около 300 лет назад Исаак Ньютон пропустил солнечные лучи через призму. Недаром на его надгробном памятнике, поставленном в 1731 году и украшенном фигурами юношей, которые держат в руках эмблемы его главнейших открытий, одна фигура держит призму, а в надписи на памятнике есть слова: «Он исследовал различие световых лучей и проявляющиеся при этом различные свойства, чего ранее никто не подозревал». Он открыл, что белый свет – это «чудесная смесь цветов».</a:t>
            </a:r>
            <a:endParaRPr lang="ru-RU" dirty="0"/>
          </a:p>
        </p:txBody>
      </p:sp>
      <p:pic>
        <p:nvPicPr>
          <p:cNvPr id="4" name="Рисунок 3" descr="3956821_f2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20" y="428604"/>
            <a:ext cx="4286280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24000"/>
            <a:ext cx="4500594" cy="490539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Научный </a:t>
            </a:r>
            <a:r>
              <a:rPr lang="ru-RU" dirty="0" smtClean="0"/>
              <a:t>интерес к свойствам света появился еще до нашей эры. Знаменитый Аристотель уже тогда заметил, что солнечный свет может иметь разные оттенки. Ученый утверждал, что характер цвета зависит от «количества темноты», присутствующей в белом свете. Если ее много, то возникает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фиолетовый цвет</a:t>
            </a:r>
            <a:r>
              <a:rPr lang="ru-RU" dirty="0" smtClean="0"/>
              <a:t>, а если мало, то </a:t>
            </a:r>
            <a:r>
              <a:rPr lang="ru-RU" dirty="0" smtClean="0">
                <a:solidFill>
                  <a:srgbClr val="FF0000"/>
                </a:solidFill>
              </a:rPr>
              <a:t>красный</a:t>
            </a:r>
            <a:r>
              <a:rPr lang="ru-RU" dirty="0" smtClean="0"/>
              <a:t>. Великий мыслитель также говорил о том, что основным цветом световых лучей является белый.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Первые шаги на пути к открытию дисперсии </a:t>
            </a:r>
            <a:endParaRPr lang="ru-RU" dirty="0"/>
          </a:p>
        </p:txBody>
      </p:sp>
      <p:pic>
        <p:nvPicPr>
          <p:cNvPr id="4" name="Рисунок 3" descr="aristotle-quo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714488"/>
            <a:ext cx="4128555" cy="4176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26193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Аристотелевскую теорию взаимодействия темноты и света не опровергли и ученые 16-17 веков. И чешский исследователь </a:t>
            </a:r>
            <a:r>
              <a:rPr lang="ru-RU" dirty="0" err="1" smtClean="0"/>
              <a:t>Марци</a:t>
            </a:r>
            <a:r>
              <a:rPr lang="ru-RU" dirty="0" smtClean="0"/>
              <a:t>, и английский физик </a:t>
            </a:r>
            <a:r>
              <a:rPr lang="ru-RU" dirty="0" err="1" smtClean="0"/>
              <a:t>Хариот</a:t>
            </a:r>
            <a:r>
              <a:rPr lang="ru-RU" dirty="0" smtClean="0"/>
              <a:t> независимо друг от друга проводили опыты с призмой и были твердо уверены в том, что причиной появления разных оттенков спектра является именно смешивание светового потока с темнотой при прохождении его через </a:t>
            </a:r>
            <a:r>
              <a:rPr lang="ru-RU" dirty="0" smtClean="0"/>
              <a:t>призму. Но их </a:t>
            </a:r>
            <a:r>
              <a:rPr lang="ru-RU" dirty="0" smtClean="0"/>
              <a:t>эксперименты были достаточно поверхностными, и они не смогли подкрепить их дополнительными </a:t>
            </a:r>
            <a:r>
              <a:rPr lang="ru-RU" dirty="0" smtClean="0"/>
              <a:t>исследованиями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Исследования предшественников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Ньютона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4718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857628"/>
            <a:ext cx="43815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297657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Благодаря  уму </a:t>
            </a:r>
            <a:r>
              <a:rPr lang="ru-RU" dirty="0" smtClean="0"/>
              <a:t>этого выдающегося ученого было доказано, что белый свет не является основным, и что остальные цвета возникают вовсе не в результате взаимодействия света и темноты в разных соотношениях. Ньютон опроверг эти убеждения и показал, что белый свет является составным по своей структуре, его образуют все цвета светового спектра, называемые монохроматическими. В результате прохождения светового пучка через призму разнообразие цветов образуется из-за разложения белого света на составляющие его волновые потоки. Такие волны с разной частотой и длиной преломляются в среде по-разному, образуя определенный цвет.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334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Открытие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Ньютона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4718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714752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72000"/>
          </a:xfrm>
        </p:spPr>
        <p:txBody>
          <a:bodyPr/>
          <a:lstStyle/>
          <a:p>
            <a:r>
              <a:rPr lang="ru-RU" i="1" dirty="0" smtClean="0"/>
              <a:t>1 вывод Ньютона</a:t>
            </a:r>
            <a:r>
              <a:rPr lang="ru-RU" dirty="0" smtClean="0"/>
              <a:t>: свет имеет сложную структуру, т.е. белый свет содержит электромагнитные волны разных </a:t>
            </a:r>
            <a:r>
              <a:rPr lang="ru-RU" dirty="0" smtClean="0"/>
              <a:t>частот.</a:t>
            </a:r>
          </a:p>
          <a:p>
            <a:r>
              <a:rPr lang="ru-RU" i="1" dirty="0" smtClean="0"/>
              <a:t>2 </a:t>
            </a:r>
            <a:r>
              <a:rPr lang="ru-RU" i="1" dirty="0" smtClean="0"/>
              <a:t>вывод Ньютона</a:t>
            </a:r>
            <a:r>
              <a:rPr lang="ru-RU" dirty="0" smtClean="0"/>
              <a:t>: свет различного цвета отличается степенью преломляемости, т.е. характеризуется разными показателями преломления в данной среде.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чем состоит особенность прохождения светового пучка через призму?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34766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Наиболее сильно преломляются фиолетовые лучи, меньше всего – красные.</a:t>
            </a:r>
            <a:br>
              <a:rPr lang="ru-RU" dirty="0" smtClean="0"/>
            </a:br>
            <a:r>
              <a:rPr lang="ru-RU" dirty="0" smtClean="0"/>
              <a:t>Совокупность цветных изображений щели на экране и есть непрерывный </a:t>
            </a:r>
            <a:r>
              <a:rPr lang="ru-RU" b="1" dirty="0" smtClean="0"/>
              <a:t>спектр</a:t>
            </a:r>
            <a:r>
              <a:rPr lang="ru-RU" dirty="0" smtClean="0"/>
              <a:t>. Исаак Ньютон условно выделил в спектре семь основных цветов:</a:t>
            </a:r>
            <a:br>
              <a:rPr lang="ru-RU" dirty="0" smtClean="0"/>
            </a:br>
            <a:r>
              <a:rPr lang="ru-RU" dirty="0" smtClean="0"/>
              <a:t>Порядок расположения цветов просто запомнить по аббревиатуре слов: </a:t>
            </a:r>
            <a:r>
              <a:rPr lang="ru-RU" b="1" dirty="0" smtClean="0"/>
              <a:t>каждый охотник желает знать, где сидит фазан</a:t>
            </a:r>
            <a:r>
              <a:rPr lang="ru-RU" dirty="0" smtClean="0"/>
              <a:t>. Резкой границы между цветами </a:t>
            </a:r>
            <a:r>
              <a:rPr lang="ru-RU" dirty="0" smtClean="0"/>
              <a:t>нет.</a:t>
            </a:r>
            <a:endParaRPr lang="ru-RU" dirty="0"/>
          </a:p>
        </p:txBody>
      </p:sp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214686"/>
            <a:ext cx="4569019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1146</Words>
  <PresentationFormat>Экран (4:3)</PresentationFormat>
  <Paragraphs>85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Дисперсия света</vt:lpstr>
      <vt:lpstr>Содержание</vt:lpstr>
      <vt:lpstr>Первые шаги на пути к открытию дисперсии </vt:lpstr>
      <vt:lpstr>Слайд 4</vt:lpstr>
      <vt:lpstr>Первые шаги на пути к открытию дисперсии </vt:lpstr>
      <vt:lpstr>Исследования предшественников Ньютона</vt:lpstr>
      <vt:lpstr>Открытие Ньютона</vt:lpstr>
      <vt:lpstr>В чем состоит особенность прохождения светового пучка через призму?</vt:lpstr>
      <vt:lpstr>Слайд 9</vt:lpstr>
      <vt:lpstr>Открытие Ньютона</vt:lpstr>
      <vt:lpstr>Определение</vt:lpstr>
      <vt:lpstr>Опыт Ньютона</vt:lpstr>
      <vt:lpstr>Основные свойства</vt:lpstr>
      <vt:lpstr>Сущность явления</vt:lpstr>
      <vt:lpstr>Дисперсия света</vt:lpstr>
      <vt:lpstr>Условия возникновения радуги:</vt:lpstr>
      <vt:lpstr>Для того, чтобы увидеть свет, нужны две вещи:</vt:lpstr>
      <vt:lpstr>Глаз</vt:lpstr>
      <vt:lpstr>"Почему у кошки светятся глаза в темноте?</vt:lpstr>
      <vt:lpstr>Интересные вопросы</vt:lpstr>
      <vt:lpstr>Выводы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Дисперсия света</dc:title>
  <dc:creator>Эмилия</dc:creator>
  <cp:lastModifiedBy>Эмилия</cp:lastModifiedBy>
  <cp:revision>11</cp:revision>
  <dcterms:created xsi:type="dcterms:W3CDTF">2014-12-18T12:50:15Z</dcterms:created>
  <dcterms:modified xsi:type="dcterms:W3CDTF">2014-12-18T17:58:33Z</dcterms:modified>
</cp:coreProperties>
</file>