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4" r:id="rId2"/>
    <p:sldId id="285" r:id="rId3"/>
    <p:sldId id="287" r:id="rId4"/>
    <p:sldId id="291" r:id="rId5"/>
    <p:sldId id="292" r:id="rId6"/>
    <p:sldId id="293" r:id="rId7"/>
    <p:sldId id="257" r:id="rId8"/>
    <p:sldId id="258" r:id="rId9"/>
    <p:sldId id="259" r:id="rId10"/>
    <p:sldId id="273" r:id="rId11"/>
    <p:sldId id="267" r:id="rId12"/>
    <p:sldId id="264" r:id="rId13"/>
    <p:sldId id="265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2575"/>
    <a:srgbClr val="240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94686" autoAdjust="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FFEB75-C3D9-4AF2-B0B8-0368B4F913FD}" type="datetimeFigureOut">
              <a:rPr lang="ru-RU" smtClean="0"/>
              <a:pPr/>
              <a:t>06.03.2015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EE4183-F6D9-488D-8D14-2074245D5885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293096"/>
            <a:ext cx="3960440" cy="2564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3805032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Monotype Corsiva" panose="03010101010201010101" pitchFamily="66" charset="0"/>
              </a:rPr>
              <a:t>Сенсорное воспитание – фундамент умственного развития ребенка</a:t>
            </a:r>
            <a:endParaRPr lang="ru-RU" sz="66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21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916835" y="96068"/>
            <a:ext cx="3310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Учимся конструировать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476672"/>
            <a:ext cx="3312368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0163" y="2226193"/>
            <a:ext cx="3771465" cy="3384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0419" y="404664"/>
            <a:ext cx="3306668" cy="32404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743852" cy="1500174"/>
          </a:xfrm>
        </p:spPr>
        <p:txBody>
          <a:bodyPr/>
          <a:lstStyle/>
          <a:p>
            <a:r>
              <a:rPr lang="ru-RU" sz="4000" dirty="0" smtClean="0"/>
              <a:t>знания, получаемые во время игры, помогают детям и в жизни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5286388"/>
            <a:ext cx="8429684" cy="157161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      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1988840"/>
            <a:ext cx="5172084" cy="3905251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653342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МАНИПУЛЯЦИЯ С ПРЕДМЕТАМИ РАЗЛИЧНОЙ ФОРМЫ И СТРУКТУРЫ ПОЛЕЗНА ДЛЯ ДЕТСКОЙ РУКИ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4198" y="2204864"/>
            <a:ext cx="4755604" cy="37957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>
              <a:rot lat="0" lon="0" rev="300000"/>
            </a:camera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0"/>
            <a:ext cx="5786446" cy="1857387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РИСОВАНИЕ ТАК ЖЕ НЕОТЪЕМЛЕМЫЙ ЭЛЕМЕНТ СЕНСОРНОГО ВОСПИТАНИЯ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73" y="2060848"/>
            <a:ext cx="3891820" cy="41100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2060848"/>
            <a:ext cx="4176746" cy="41100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71604" y="214290"/>
            <a:ext cx="7215238" cy="461665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Развивающая среда по сенсорному развитию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854" y="2204864"/>
            <a:ext cx="352839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30" y="3946925"/>
            <a:ext cx="3581408" cy="26860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/>
          <a:stretch/>
        </p:blipFill>
        <p:spPr>
          <a:xfrm>
            <a:off x="259030" y="1286832"/>
            <a:ext cx="3349036" cy="24279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6"/>
          <a:stretch/>
        </p:blipFill>
        <p:spPr>
          <a:xfrm>
            <a:off x="5718778" y="1251039"/>
            <a:ext cx="3224218" cy="26466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54" b="1"/>
          <a:stretch/>
        </p:blipFill>
        <p:spPr>
          <a:xfrm>
            <a:off x="5556843" y="4021698"/>
            <a:ext cx="3548087" cy="2621552"/>
          </a:xfrm>
          <a:prstGeom prst="snip2DiagRect">
            <a:avLst/>
          </a:prstGeom>
          <a:solidFill>
            <a:srgbClr val="0070C0"/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33566" y="0"/>
            <a:ext cx="7110434" cy="2357454"/>
          </a:xfrm>
          <a:scene3d>
            <a:camera prst="perspectiveHeroicExtremeRightFacing"/>
            <a:lightRig rig="threePt" dir="t"/>
          </a:scene3d>
        </p:spPr>
        <p:txBody>
          <a:bodyPr>
            <a:normAutofit/>
            <a:scene3d>
              <a:camera prst="perspectiveHeroicExtremeRightFacing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 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429132"/>
            <a:ext cx="7854696" cy="242886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ГЛАВНЫМ ДЛЯ ДЕТЕЙ МЛАДШЕГО ДОШКОЛЬНОГО ВОЗРАСТА ЯВЛЯЕТСЯ</a:t>
            </a:r>
            <a:r>
              <a:rPr lang="ru-RU" sz="2800" b="1" dirty="0" smtClean="0"/>
              <a:t>:</a:t>
            </a:r>
          </a:p>
          <a:p>
            <a:endParaRPr lang="ru-RU" dirty="0"/>
          </a:p>
        </p:txBody>
      </p:sp>
      <p:pic>
        <p:nvPicPr>
          <p:cNvPr id="1029" name="Picture 5" descr="C:\Users\Пользователь\Desktop\Новая папка\анимации\roza3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08" y="3255932"/>
            <a:ext cx="2214577" cy="213835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7686" y="21429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Посмотрите на жизнь вы глазами детей,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Сколько радостей, сколько открытий.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Шаг за шагом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 ребёнком смелей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Вы по этой планете идите.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Расскажите о звёздах, о синих морях,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Вместе пойте, творите, мечтайте.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Как прекрасная фея,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чистых, юных сердцах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Огоньки доброты зажигайте.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                       Т. </a:t>
            </a:r>
            <a:r>
              <a:rPr lang="ru-RU" dirty="0" err="1" smtClean="0">
                <a:solidFill>
                  <a:srgbClr val="002060"/>
                </a:solidFill>
              </a:rPr>
              <a:t>Шикалова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400052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33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Анкета для родителей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b="1" i="1" dirty="0" smtClean="0"/>
          </a:p>
          <a:p>
            <a:r>
              <a:rPr lang="ru-RU" sz="4400" b="1" i="1" dirty="0" smtClean="0"/>
              <a:t>Сенсорное воспитание детей</a:t>
            </a:r>
          </a:p>
          <a:p>
            <a:endParaRPr lang="ru-RU" sz="4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37112"/>
            <a:ext cx="2520280" cy="232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976455"/>
      </p:ext>
    </p:extLst>
  </p:cSld>
  <p:clrMapOvr>
    <a:masterClrMapping/>
  </p:clrMapOvr>
  <p:transition spd="slow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052736"/>
            <a:ext cx="54543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1.Имеете ли вы представление, что такое сенсорное развитие ребенка?</a:t>
            </a:r>
          </a:p>
          <a:p>
            <a:r>
              <a:rPr lang="ru-RU" sz="2400" b="1" dirty="0" smtClean="0"/>
              <a:t>Да -  88%</a:t>
            </a:r>
            <a:endParaRPr lang="ru-RU" sz="2400" b="1" dirty="0"/>
          </a:p>
          <a:p>
            <a:r>
              <a:rPr lang="ru-RU" sz="2400" b="1" dirty="0" smtClean="0"/>
              <a:t>Нет  - 12%</a:t>
            </a:r>
            <a:endParaRPr lang="ru-RU" sz="2400" b="1" dirty="0"/>
          </a:p>
          <a:p>
            <a:r>
              <a:rPr lang="ru-RU" sz="2400" b="1" dirty="0"/>
              <a:t>Не  знаю</a:t>
            </a:r>
            <a:r>
              <a:rPr lang="ru-RU" sz="2400" b="1" dirty="0" smtClean="0"/>
              <a:t>. – 0%</a:t>
            </a:r>
            <a:endParaRPr lang="ru-RU" sz="2400" b="1" dirty="0"/>
          </a:p>
          <a:p>
            <a:r>
              <a:rPr lang="ru-RU" sz="2400" b="1" dirty="0"/>
              <a:t>2.Как вы оцениваете необходимость сенсорного развития  ребенка в дошкольном возрасте:</a:t>
            </a:r>
          </a:p>
          <a:p>
            <a:r>
              <a:rPr lang="ru-RU" sz="2400" b="1" dirty="0"/>
              <a:t>Считаю </a:t>
            </a:r>
            <a:r>
              <a:rPr lang="ru-RU" sz="2400" b="1" dirty="0" smtClean="0"/>
              <a:t>нужным  - 94%</a:t>
            </a:r>
            <a:endParaRPr lang="ru-RU" sz="2400" b="1" dirty="0"/>
          </a:p>
          <a:p>
            <a:r>
              <a:rPr lang="ru-RU" sz="2400" b="1" dirty="0"/>
              <a:t>Не считаю </a:t>
            </a:r>
            <a:r>
              <a:rPr lang="ru-RU" sz="2400" b="1" dirty="0" smtClean="0"/>
              <a:t>нужным – 0%</a:t>
            </a:r>
            <a:endParaRPr lang="ru-RU" sz="2400" b="1" dirty="0"/>
          </a:p>
          <a:p>
            <a:r>
              <a:rPr lang="ru-RU" sz="2400" b="1" dirty="0"/>
              <a:t>Затрудняюсь ответить</a:t>
            </a:r>
            <a:r>
              <a:rPr lang="ru-RU" sz="2400" b="1" dirty="0" smtClean="0"/>
              <a:t>. – 6%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42474203"/>
      </p:ext>
    </p:extLst>
  </p:cSld>
  <p:clrMapOvr>
    <a:masterClrMapping/>
  </p:clrMapOvr>
  <p:transition spd="slow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68760"/>
            <a:ext cx="67687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3.Созданы ли в ДОУ условия для сенсорного воспитания ребенка:</a:t>
            </a:r>
          </a:p>
          <a:p>
            <a:r>
              <a:rPr lang="ru-RU" sz="2400" b="1" dirty="0" smtClean="0"/>
              <a:t>Да  - 71%</a:t>
            </a:r>
            <a:endParaRPr lang="ru-RU" sz="2400" b="1" dirty="0"/>
          </a:p>
          <a:p>
            <a:r>
              <a:rPr lang="ru-RU" sz="2400" b="1" dirty="0" smtClean="0"/>
              <a:t>Нет – 0%</a:t>
            </a:r>
            <a:endParaRPr lang="ru-RU" sz="2400" b="1" dirty="0"/>
          </a:p>
          <a:p>
            <a:r>
              <a:rPr lang="ru-RU" sz="2400" b="1" dirty="0"/>
              <a:t>Не знаю</a:t>
            </a:r>
            <a:r>
              <a:rPr lang="ru-RU" sz="2400" b="1" dirty="0" smtClean="0"/>
              <a:t>. – 29%</a:t>
            </a:r>
            <a:endParaRPr lang="ru-RU" sz="2400" b="1" dirty="0"/>
          </a:p>
          <a:p>
            <a:r>
              <a:rPr lang="ru-RU" sz="2400" b="1" dirty="0"/>
              <a:t>4.Имеется ли в вашей группе информация для родителей о сенсорном воспитании:</a:t>
            </a:r>
          </a:p>
          <a:p>
            <a:r>
              <a:rPr lang="ru-RU" sz="2400" b="1" dirty="0"/>
              <a:t>Информация </a:t>
            </a:r>
            <a:r>
              <a:rPr lang="ru-RU" sz="2400" b="1" dirty="0" smtClean="0"/>
              <a:t>отсутствует – 12%</a:t>
            </a:r>
            <a:endParaRPr lang="ru-RU" sz="2400" b="1" dirty="0"/>
          </a:p>
          <a:p>
            <a:r>
              <a:rPr lang="ru-RU" sz="2400" b="1" dirty="0"/>
              <a:t>Я не обращаю внимания на </a:t>
            </a:r>
            <a:r>
              <a:rPr lang="ru-RU" sz="2400" b="1" dirty="0" smtClean="0"/>
              <a:t>информацию – 24%</a:t>
            </a:r>
            <a:endParaRPr lang="ru-RU" sz="2400" b="1" dirty="0"/>
          </a:p>
          <a:p>
            <a:r>
              <a:rPr lang="ru-RU" sz="2400" b="1" dirty="0"/>
              <a:t>Информация интересная, но не имеет практической </a:t>
            </a:r>
            <a:r>
              <a:rPr lang="ru-RU" sz="2400" b="1" dirty="0" smtClean="0"/>
              <a:t>значимости  </a:t>
            </a:r>
            <a:r>
              <a:rPr lang="ru-RU" sz="2400" b="1" dirty="0"/>
              <a:t>для </a:t>
            </a:r>
            <a:r>
              <a:rPr lang="ru-RU" sz="2400" b="1" dirty="0" smtClean="0"/>
              <a:t>меня – 6%</a:t>
            </a:r>
            <a:endParaRPr lang="ru-RU" sz="2400" b="1" dirty="0"/>
          </a:p>
          <a:p>
            <a:r>
              <a:rPr lang="ru-RU" sz="2400" b="1" dirty="0"/>
              <a:t>Наглядная информация интересна и полезна для меня</a:t>
            </a:r>
            <a:r>
              <a:rPr lang="ru-RU" sz="2400" b="1" dirty="0" smtClean="0"/>
              <a:t>. – 53%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20958166"/>
      </p:ext>
    </p:extLst>
  </p:cSld>
  <p:clrMapOvr>
    <a:masterClrMapping/>
  </p:clrMapOvr>
  <p:transition spd="slow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856357"/>
            <a:ext cx="55446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5.Как Вы оцениваете уровень  развития у Вашего ребенка всех видов восприятия:</a:t>
            </a:r>
          </a:p>
          <a:p>
            <a:r>
              <a:rPr lang="ru-RU" sz="2400" b="1" dirty="0" smtClean="0"/>
              <a:t>Высокий – 24%</a:t>
            </a:r>
            <a:endParaRPr lang="ru-RU" sz="2400" b="1" dirty="0"/>
          </a:p>
          <a:p>
            <a:r>
              <a:rPr lang="ru-RU" sz="2400" b="1" dirty="0"/>
              <a:t>Средний	</a:t>
            </a:r>
            <a:r>
              <a:rPr lang="ru-RU" sz="2400" b="1" dirty="0" smtClean="0"/>
              <a:t>- 71%</a:t>
            </a:r>
            <a:r>
              <a:rPr lang="ru-RU" sz="2400" b="1" dirty="0"/>
              <a:t>	</a:t>
            </a:r>
          </a:p>
          <a:p>
            <a:r>
              <a:rPr lang="ru-RU" sz="2400" b="1" dirty="0"/>
              <a:t>Низкий.	</a:t>
            </a:r>
            <a:r>
              <a:rPr lang="ru-RU" sz="2400" b="1" dirty="0" smtClean="0"/>
              <a:t>- 6%</a:t>
            </a:r>
            <a:endParaRPr lang="ru-RU" sz="2400" b="1" dirty="0"/>
          </a:p>
          <a:p>
            <a:r>
              <a:rPr lang="ru-RU" sz="2400" b="1" dirty="0"/>
              <a:t>6.Есть ли у Вас дома игры по сенсорному воспитанию:</a:t>
            </a:r>
          </a:p>
          <a:p>
            <a:r>
              <a:rPr lang="ru-RU" sz="2400" b="1" dirty="0" smtClean="0"/>
              <a:t>Да -76%</a:t>
            </a:r>
            <a:endParaRPr lang="ru-RU" sz="2400" b="1" dirty="0"/>
          </a:p>
          <a:p>
            <a:r>
              <a:rPr lang="ru-RU" sz="2400" b="1" dirty="0" smtClean="0"/>
              <a:t>Нет -12%</a:t>
            </a:r>
            <a:endParaRPr lang="ru-RU" sz="2400" b="1" dirty="0"/>
          </a:p>
          <a:p>
            <a:r>
              <a:rPr lang="ru-RU" sz="2400" b="1" dirty="0"/>
              <a:t>Не знаю</a:t>
            </a:r>
            <a:r>
              <a:rPr lang="ru-RU" sz="2400" b="1" dirty="0" smtClean="0"/>
              <a:t>. -12%</a:t>
            </a:r>
            <a:endParaRPr lang="ru-RU" sz="2400" b="1" dirty="0"/>
          </a:p>
          <a:p>
            <a:r>
              <a:rPr lang="ru-RU" sz="2400" b="1" dirty="0"/>
              <a:t>7.Как часто Вы занимаетесь ими с ребенком:</a:t>
            </a:r>
          </a:p>
          <a:p>
            <a:r>
              <a:rPr lang="ru-RU" sz="2400" b="1" dirty="0" smtClean="0"/>
              <a:t>Ежедневно 18%</a:t>
            </a:r>
            <a:endParaRPr lang="ru-RU" sz="2400" b="1" dirty="0"/>
          </a:p>
          <a:p>
            <a:r>
              <a:rPr lang="ru-RU" sz="2400" b="1" dirty="0"/>
              <a:t>2-3 раза в </a:t>
            </a:r>
            <a:r>
              <a:rPr lang="ru-RU" sz="2400" b="1" dirty="0" smtClean="0"/>
              <a:t>неделю -65%</a:t>
            </a:r>
            <a:endParaRPr lang="ru-RU" sz="2400" b="1" dirty="0"/>
          </a:p>
          <a:p>
            <a:r>
              <a:rPr lang="ru-RU" sz="2400" b="1" dirty="0"/>
              <a:t>Не занимаюсь совсем</a:t>
            </a:r>
            <a:r>
              <a:rPr lang="ru-RU" sz="2400" b="1" dirty="0" smtClean="0"/>
              <a:t>. – 17%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98805956"/>
      </p:ext>
    </p:extLst>
  </p:cSld>
  <p:clrMapOvr>
    <a:masterClrMapping/>
  </p:clrMapOvr>
  <p:transition spd="slow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00948" cy="1142984"/>
          </a:xfrm>
          <a:scene3d>
            <a:camera prst="perspectiveContrastingRightFacing"/>
            <a:lightRig rig="threePt" dir="t"/>
          </a:scene3d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</a:effectLst>
              </a:rPr>
              <a:t>СЕНСОРНОЕ </a:t>
            </a:r>
            <a:r>
              <a:rPr lang="ru-RU" sz="4800" dirty="0" smtClean="0">
                <a:solidFill>
                  <a:srgbClr val="7030A0"/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</a:effectLst>
              </a:rPr>
              <a:t>ВОСПИТАНИЕ</a:t>
            </a:r>
            <a:endParaRPr lang="ru-RU" sz="4800" dirty="0">
              <a:solidFill>
                <a:srgbClr val="7030A0"/>
              </a:solidFill>
              <a:effectLst>
                <a:glow rad="101600">
                  <a:schemeClr val="accent1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44" y="5214950"/>
            <a:ext cx="4429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КОТОРОЕ ЛУЧШЕ ВСЕГО </a:t>
            </a:r>
          </a:p>
          <a:p>
            <a:r>
              <a:rPr lang="ru-RU" sz="3200" b="1" i="1" cap="all" dirty="0" smtClean="0">
                <a:solidFill>
                  <a:srgbClr val="FF0000"/>
                </a:solidFill>
              </a:rPr>
              <a:t>РАЗВИВАЕТСЯ</a:t>
            </a:r>
            <a:r>
              <a:rPr lang="ru-RU" sz="2400" b="1" dirty="0" smtClean="0">
                <a:solidFill>
                  <a:srgbClr val="FF0000"/>
                </a:solidFill>
              </a:rPr>
              <a:t>  У  ДЕТЕЙ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ВО ВРЕМЯ ИГРЫ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785786" y="1357298"/>
            <a:ext cx="5929354" cy="435771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5" name="Picture 3" descr="C:\Users\Пользователь\Desktop\Новая папка\изображения для презентаций\disney-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020272" y="1844824"/>
            <a:ext cx="2200340" cy="1857388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012" y="1628800"/>
            <a:ext cx="4942902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21444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240F71"/>
                </a:solidFill>
              </a:rPr>
              <a:t>ВЕДЬ ИГРА СТИХИЯ ДЕТЕЙ</a:t>
            </a:r>
            <a:endParaRPr lang="ru-RU" sz="5400" dirty="0">
              <a:solidFill>
                <a:srgbClr val="240F7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476" y="1726967"/>
            <a:ext cx="4157064" cy="36729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132856"/>
            <a:ext cx="4008233" cy="36729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ИГРАЯ, РЕБЕНОК ПОЗНАЁТ МИР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430" y="1556792"/>
            <a:ext cx="3884546" cy="40867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9327" y="1556792"/>
            <a:ext cx="4040310" cy="40867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916</TotalTime>
  <Words>281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Сенсорное воспитание – фундамент умственного развития ребенка</vt:lpstr>
      <vt:lpstr> </vt:lpstr>
      <vt:lpstr>Анкета для родителей</vt:lpstr>
      <vt:lpstr>Презентация PowerPoint</vt:lpstr>
      <vt:lpstr>Презентация PowerPoint</vt:lpstr>
      <vt:lpstr>Презентация PowerPoint</vt:lpstr>
      <vt:lpstr>СЕНСОРНОЕ ВОСПИТАНИЕ</vt:lpstr>
      <vt:lpstr>ВЕДЬ ИГРА СТИХИЯ ДЕТЕЙ</vt:lpstr>
      <vt:lpstr>ИГРАЯ, РЕБЕНОК ПОЗНАЁТ МИР</vt:lpstr>
      <vt:lpstr>Презентация PowerPoint</vt:lpstr>
      <vt:lpstr>знания, получаемые во время игры, помогают детям и в жизни</vt:lpstr>
      <vt:lpstr>МАНИПУЛЯЦИЯ С ПРЕДМЕТАМИ РАЗЛИЧНОЙ ФОРМЫ И СТРУКТУРЫ ПОЛЕЗНА ДЛЯ ДЕТСКОЙ РУКИ</vt:lpstr>
      <vt:lpstr>РИСОВАНИЕ ТАК ЖЕ НЕОТЪЕМЛЕМЫЙ ЭЛЕМЕНТ СЕНСОРНОГО ВОСПИТАНИЯ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САМА МАМА И ПОЭТОМУ ЗНАЮ</dc:title>
  <dc:creator>Пользователь</dc:creator>
  <cp:lastModifiedBy>Елена</cp:lastModifiedBy>
  <cp:revision>95</cp:revision>
  <dcterms:created xsi:type="dcterms:W3CDTF">2010-01-27T06:16:46Z</dcterms:created>
  <dcterms:modified xsi:type="dcterms:W3CDTF">2015-03-06T13:15:03Z</dcterms:modified>
</cp:coreProperties>
</file>