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7" r:id="rId10"/>
    <p:sldId id="270" r:id="rId11"/>
    <p:sldId id="266" r:id="rId12"/>
    <p:sldId id="268" r:id="rId13"/>
    <p:sldId id="265" r:id="rId14"/>
    <p:sldId id="264" r:id="rId15"/>
    <p:sldId id="263" r:id="rId16"/>
    <p:sldId id="271" r:id="rId17"/>
    <p:sldId id="272" r:id="rId18"/>
    <p:sldId id="281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Лазеры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Их свойства и применение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72207"/>
            <a:ext cx="4429124" cy="646331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Выполнила ученица 11 «Э» класса</a:t>
            </a:r>
          </a:p>
          <a:p>
            <a:r>
              <a:rPr lang="ru-RU" dirty="0" smtClean="0"/>
              <a:t>Адельшина </a:t>
            </a:r>
            <a:r>
              <a:rPr lang="ru-RU" dirty="0" err="1" smtClean="0"/>
              <a:t>Ильвира</a:t>
            </a:r>
            <a:endParaRPr lang="ru-RU" dirty="0"/>
          </a:p>
        </p:txBody>
      </p:sp>
      <p:pic>
        <p:nvPicPr>
          <p:cNvPr id="5" name="Рисунок 4" descr="5a0864f412a9191a53e1b6c81b29214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3" y="2786058"/>
            <a:ext cx="4714877" cy="4071942"/>
          </a:xfrm>
          <a:prstGeom prst="rect">
            <a:avLst/>
          </a:prstGeom>
        </p:spPr>
      </p:pic>
      <p:pic>
        <p:nvPicPr>
          <p:cNvPr id="6" name="Рисунок 5" descr="3804218024d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86058"/>
            <a:ext cx="4429124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isco_lights_wallpaper_07e9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2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лазеров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5900750" cy="4572000"/>
          </a:xfrm>
        </p:spPr>
        <p:txBody>
          <a:bodyPr>
            <a:normAutofit fontScale="70000" lnSpcReduction="20000"/>
          </a:bodyPr>
          <a:lstStyle/>
          <a:p>
            <a:pPr algn="just">
              <a:buClr>
                <a:schemeClr val="folHlink"/>
              </a:buClr>
              <a:buSzPct val="75000"/>
              <a:buNone/>
            </a:pPr>
            <a:r>
              <a:rPr lang="ru-RU" sz="4800" dirty="0" err="1" smtClean="0"/>
              <a:t>Газо-динамический</a:t>
            </a:r>
            <a:r>
              <a:rPr lang="ru-RU" sz="4800" dirty="0" smtClean="0"/>
              <a:t> </a:t>
            </a:r>
          </a:p>
          <a:p>
            <a:pPr algn="just">
              <a:buClr>
                <a:schemeClr val="folHlink"/>
              </a:buClr>
              <a:buSzPct val="75000"/>
              <a:buNone/>
            </a:pPr>
            <a:r>
              <a:rPr lang="ru-RU" sz="4800" dirty="0" smtClean="0"/>
              <a:t>лазер</a:t>
            </a:r>
          </a:p>
          <a:p>
            <a:pPr algn="just">
              <a:buClr>
                <a:schemeClr val="folHlink"/>
              </a:buClr>
              <a:buSzPct val="75000"/>
              <a:buNone/>
            </a:pPr>
            <a:endParaRPr lang="ru-RU" sz="3200" dirty="0" smtClean="0"/>
          </a:p>
          <a:p>
            <a:pPr algn="just">
              <a:buClr>
                <a:schemeClr val="folHlink"/>
              </a:buClr>
              <a:buSzPct val="75000"/>
              <a:buNone/>
            </a:pPr>
            <a:r>
              <a:rPr lang="ru-RU" sz="3200" dirty="0" smtClean="0"/>
              <a:t>Похож </a:t>
            </a:r>
            <a:r>
              <a:rPr lang="ru-RU" sz="3200" dirty="0" smtClean="0"/>
              <a:t>на реактивный двигатель.</a:t>
            </a:r>
          </a:p>
          <a:p>
            <a:pPr algn="just">
              <a:buClr>
                <a:schemeClr val="folHlink"/>
              </a:buClr>
              <a:buSzPct val="75000"/>
              <a:buNone/>
            </a:pPr>
            <a:r>
              <a:rPr lang="ru-RU" sz="3200" dirty="0" smtClean="0"/>
              <a:t>В камере сгорания сжигается угарный газ с добавлением </a:t>
            </a:r>
            <a:r>
              <a:rPr lang="ru-RU" sz="3200" dirty="0" err="1" smtClean="0"/>
              <a:t>керо-сина</a:t>
            </a:r>
            <a:r>
              <a:rPr lang="ru-RU" sz="3200" dirty="0" smtClean="0"/>
              <a:t> или бензина, или спирта. В мощном </a:t>
            </a:r>
            <a:r>
              <a:rPr lang="ru-RU" sz="3200" dirty="0" smtClean="0"/>
              <a:t>газодинамическом лазере </a:t>
            </a:r>
            <a:r>
              <a:rPr lang="ru-RU" sz="3200" dirty="0" smtClean="0"/>
              <a:t>свет рождает струю раскаленного газа при </a:t>
            </a:r>
            <a:r>
              <a:rPr lang="ru-RU" sz="3200" dirty="0" err="1" smtClean="0"/>
              <a:t>давле-нии</a:t>
            </a:r>
            <a:r>
              <a:rPr lang="ru-RU" sz="3200" dirty="0" smtClean="0"/>
              <a:t> в десятки атмосфер. Проносясь между зеркалами, молекулы газа начинают отдавать энергию в виде световых квантов, мощность которых 150 - 200 кВт.</a:t>
            </a:r>
          </a:p>
          <a:p>
            <a:pPr algn="just">
              <a:buClr>
                <a:schemeClr val="folHlink"/>
              </a:buClr>
              <a:buSzPct val="75000"/>
              <a:buNone/>
            </a:pPr>
            <a:endParaRPr lang="ru-RU" sz="3200" dirty="0" smtClean="0"/>
          </a:p>
          <a:p>
            <a:pPr algn="just"/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72066" y="285728"/>
            <a:ext cx="3868742" cy="3179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330131-32586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0732"/>
            <a:ext cx="9144000" cy="68687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лазеров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1474754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5100" dirty="0" smtClean="0"/>
              <a:t>Полупроводниковый лазер</a:t>
            </a:r>
          </a:p>
          <a:p>
            <a:pPr algn="just">
              <a:buNone/>
            </a:pPr>
            <a:r>
              <a:rPr lang="ru-RU" sz="3200" dirty="0" smtClean="0"/>
              <a:t>В полупроводниковом лазере излучает слой между двумя</a:t>
            </a:r>
          </a:p>
          <a:p>
            <a:pPr algn="just">
              <a:buNone/>
            </a:pPr>
            <a:r>
              <a:rPr lang="ru-RU" sz="3200" dirty="0" smtClean="0"/>
              <a:t> полупроводниками разного типа (</a:t>
            </a:r>
            <a:r>
              <a:rPr lang="en-US" sz="3200" dirty="0" smtClean="0"/>
              <a:t>p</a:t>
            </a:r>
            <a:r>
              <a:rPr lang="ru-RU" sz="3200" dirty="0" smtClean="0"/>
              <a:t>-типа, </a:t>
            </a:r>
            <a:r>
              <a:rPr lang="en-US" sz="3200" dirty="0" smtClean="0"/>
              <a:t>n</a:t>
            </a:r>
            <a:r>
              <a:rPr lang="ru-RU" sz="3200" dirty="0" smtClean="0"/>
              <a:t>-типа). 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3213100"/>
            <a:ext cx="22796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213100"/>
            <a:ext cx="23749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3213100"/>
            <a:ext cx="23749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7158" y="5657671"/>
            <a:ext cx="8286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Через этот слой – не толще листа бумаги – </a:t>
            </a:r>
            <a:r>
              <a:rPr lang="ru-RU" sz="2000" dirty="0" smtClean="0"/>
              <a:t>пропускают </a:t>
            </a:r>
            <a:r>
              <a:rPr lang="ru-RU" sz="2000" dirty="0" smtClean="0"/>
              <a:t>электрический ток, возбуждающий его атомы.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76383921_lazernye-igrushki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лазеров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Жидкостный лазер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143116"/>
            <a:ext cx="471484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4714884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Жидкость с красителем в специальном сосуде </a:t>
            </a:r>
            <a:r>
              <a:rPr lang="ru-RU" sz="2000" dirty="0" smtClean="0"/>
              <a:t>устанавливается </a:t>
            </a:r>
            <a:r>
              <a:rPr lang="ru-RU" sz="2000" dirty="0" smtClean="0"/>
              <a:t>между зеркалами. Энергия молекулы красителя «накачивается» оптически с помощью газовых лазеров. В тяжелых молекулах органических красителей </a:t>
            </a:r>
            <a:r>
              <a:rPr lang="ru-RU" sz="2000" dirty="0" smtClean="0"/>
              <a:t>вынужденное </a:t>
            </a:r>
            <a:r>
              <a:rPr lang="ru-RU" sz="2000" dirty="0" smtClean="0"/>
              <a:t>излучение возникает сразу в широкой полосе длин волн. С помощью светофильтров выделяют свет одной длины волны.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804218024d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5214942" cy="4572000"/>
          </a:xfrm>
        </p:spPr>
        <p:txBody>
          <a:bodyPr>
            <a:normAutofit/>
          </a:bodyPr>
          <a:lstStyle/>
          <a:p>
            <a:pPr marL="0" indent="355600" algn="just">
              <a:buFontTx/>
              <a:buChar char="-"/>
            </a:pPr>
            <a:r>
              <a:rPr lang="ru-RU" sz="3200" dirty="0" smtClean="0"/>
              <a:t>Обработка материалов (резание, сварка, сверление);</a:t>
            </a:r>
          </a:p>
          <a:p>
            <a:endParaRPr lang="ru-RU" dirty="0"/>
          </a:p>
        </p:txBody>
      </p:sp>
      <p:pic>
        <p:nvPicPr>
          <p:cNvPr id="4" name="Рисунок 3" descr="fabric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861" y="571480"/>
            <a:ext cx="3968139" cy="5945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5745" y="1571612"/>
            <a:ext cx="3222779" cy="4171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000496" y="200024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dirty="0" smtClean="0"/>
              <a:t>Лазерный луч сжигает любой, даже самый прочный и </a:t>
            </a:r>
            <a:r>
              <a:rPr lang="ru-RU" sz="2400" dirty="0" smtClean="0"/>
              <a:t>жаростойкий </a:t>
            </a:r>
            <a:r>
              <a:rPr lang="ru-RU" sz="2400" dirty="0" smtClean="0"/>
              <a:t>материал.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5500694" cy="4572000"/>
          </a:xfrm>
        </p:spPr>
        <p:txBody>
          <a:bodyPr/>
          <a:lstStyle/>
          <a:p>
            <a:pPr marL="0" indent="355600" algn="just">
              <a:buFontTx/>
              <a:buChar char="-"/>
            </a:pPr>
            <a:r>
              <a:rPr lang="ru-RU" sz="2800" dirty="0" smtClean="0"/>
              <a:t>В хирургии вместо скальпеля;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Tratamientos para la prosta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1142983"/>
            <a:ext cx="3262314" cy="489347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2844" y="4071942"/>
            <a:ext cx="52864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В руке у хирурга лазерный </a:t>
            </a:r>
            <a:r>
              <a:rPr lang="ru-RU" sz="2800" i="1" dirty="0" smtClean="0"/>
              <a:t>скальпель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67494"/>
            <a:ext cx="8329642" cy="1399032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LASER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643314"/>
            <a:ext cx="9144000" cy="321468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err="1" smtClean="0"/>
              <a:t>Ла́зер</a:t>
            </a:r>
            <a:r>
              <a:rPr lang="ru-RU" dirty="0" smtClean="0"/>
              <a:t> </a:t>
            </a:r>
            <a:r>
              <a:rPr lang="ru-RU" dirty="0" smtClean="0"/>
              <a:t>или </a:t>
            </a:r>
            <a:r>
              <a:rPr lang="ru-RU" b="1" dirty="0" err="1" smtClean="0"/>
              <a:t>опти́ческий</a:t>
            </a:r>
            <a:r>
              <a:rPr lang="ru-RU" b="1" dirty="0" smtClean="0"/>
              <a:t> </a:t>
            </a:r>
            <a:r>
              <a:rPr lang="ru-RU" b="1" dirty="0" err="1" smtClean="0"/>
              <a:t>ква́нтовый</a:t>
            </a:r>
            <a:r>
              <a:rPr lang="ru-RU" b="1" dirty="0" smtClean="0"/>
              <a:t> </a:t>
            </a:r>
            <a:r>
              <a:rPr lang="ru-RU" b="1" dirty="0" err="1" smtClean="0"/>
              <a:t>генера́тор</a:t>
            </a:r>
            <a:r>
              <a:rPr lang="ru-RU" dirty="0" smtClean="0"/>
              <a:t> — это устройство, преобразующее энергию накачки (световую, электрическую, тепловую, химическую и др.) в энергию когерентного, монохроматического, поляризованного и узконаправленного потока излучения.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643050"/>
            <a:ext cx="9144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600" i="1" dirty="0" smtClean="0">
                <a:solidFill>
                  <a:srgbClr val="FF0000"/>
                </a:solidFill>
              </a:rPr>
              <a:t>L</a:t>
            </a:r>
            <a:r>
              <a:rPr lang="en-US" sz="2600" i="1" dirty="0" smtClean="0"/>
              <a:t>ight</a:t>
            </a:r>
            <a:r>
              <a:rPr lang="en-US" sz="2600" i="1" dirty="0" smtClean="0">
                <a:solidFill>
                  <a:srgbClr val="070BB9"/>
                </a:solidFill>
              </a:rPr>
              <a:t> </a:t>
            </a:r>
            <a:r>
              <a:rPr lang="en-US" sz="2600" i="1" dirty="0" smtClean="0">
                <a:solidFill>
                  <a:srgbClr val="FF0000"/>
                </a:solidFill>
              </a:rPr>
              <a:t>A</a:t>
            </a:r>
            <a:r>
              <a:rPr lang="en-US" sz="2600" i="1" dirty="0" smtClean="0"/>
              <a:t>mplification</a:t>
            </a:r>
            <a:r>
              <a:rPr lang="en-US" sz="2600" i="1" dirty="0" smtClean="0">
                <a:solidFill>
                  <a:srgbClr val="070BB9"/>
                </a:solidFill>
              </a:rPr>
              <a:t> </a:t>
            </a:r>
            <a:r>
              <a:rPr lang="en-US" sz="2600" i="1" dirty="0" smtClean="0"/>
              <a:t>by</a:t>
            </a:r>
            <a:r>
              <a:rPr lang="en-US" sz="2600" i="1" dirty="0" smtClean="0">
                <a:solidFill>
                  <a:srgbClr val="070BB9"/>
                </a:solidFill>
              </a:rPr>
              <a:t> </a:t>
            </a:r>
            <a:r>
              <a:rPr lang="en-US" sz="2600" i="1" dirty="0" smtClean="0">
                <a:solidFill>
                  <a:srgbClr val="FF0000"/>
                </a:solidFill>
              </a:rPr>
              <a:t>S</a:t>
            </a:r>
            <a:r>
              <a:rPr lang="en-US" sz="2600" i="1" dirty="0" smtClean="0"/>
              <a:t>timulated</a:t>
            </a:r>
            <a:r>
              <a:rPr lang="en-US" sz="2600" i="1" dirty="0" smtClean="0">
                <a:solidFill>
                  <a:srgbClr val="070BB9"/>
                </a:solidFill>
              </a:rPr>
              <a:t> </a:t>
            </a:r>
            <a:r>
              <a:rPr lang="en-US" sz="2600" i="1" dirty="0" smtClean="0">
                <a:solidFill>
                  <a:srgbClr val="FF0000"/>
                </a:solidFill>
              </a:rPr>
              <a:t>E</a:t>
            </a:r>
            <a:r>
              <a:rPr lang="en-US" sz="2600" i="1" dirty="0" smtClean="0"/>
              <a:t>mission</a:t>
            </a:r>
            <a:r>
              <a:rPr lang="en-US" sz="2600" i="1" dirty="0" smtClean="0">
                <a:solidFill>
                  <a:srgbClr val="070BB9"/>
                </a:solidFill>
              </a:rPr>
              <a:t> </a:t>
            </a:r>
            <a:r>
              <a:rPr lang="en-US" sz="2600" i="1" dirty="0" smtClean="0"/>
              <a:t>of</a:t>
            </a:r>
            <a:r>
              <a:rPr lang="en-US" sz="2600" i="1" dirty="0" smtClean="0">
                <a:solidFill>
                  <a:srgbClr val="070BB9"/>
                </a:solidFill>
              </a:rPr>
              <a:t> </a:t>
            </a:r>
            <a:r>
              <a:rPr lang="en-US" sz="2600" i="1" dirty="0" smtClean="0">
                <a:solidFill>
                  <a:srgbClr val="FF0000"/>
                </a:solidFill>
              </a:rPr>
              <a:t>R</a:t>
            </a:r>
            <a:r>
              <a:rPr lang="en-US" sz="2600" i="1" dirty="0" smtClean="0"/>
              <a:t>adiation</a:t>
            </a:r>
            <a:endParaRPr lang="ru-RU" sz="2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35743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 smtClean="0"/>
              <a:t>«усиление света посредством вынужденного </a:t>
            </a:r>
            <a:r>
              <a:rPr lang="ru-RU" sz="2400" dirty="0" smtClean="0"/>
              <a:t>излучения»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55600">
              <a:buFontTx/>
              <a:buChar char="-"/>
            </a:pPr>
            <a:r>
              <a:rPr lang="ru-RU" sz="3200" dirty="0" smtClean="0"/>
              <a:t>В офтальмологии</a:t>
            </a:r>
            <a:r>
              <a:rPr lang="ru-RU" sz="3200" dirty="0" smtClean="0"/>
              <a:t>;</a:t>
            </a:r>
            <a:endParaRPr lang="ru-RU" sz="3200" dirty="0" smtClean="0"/>
          </a:p>
        </p:txBody>
      </p:sp>
      <p:pic>
        <p:nvPicPr>
          <p:cNvPr id="4" name="Рисунок 3" descr="kosoglazie-50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496"/>
            <a:ext cx="4500594" cy="2973120"/>
          </a:xfrm>
          <a:prstGeom prst="rect">
            <a:avLst/>
          </a:prstGeom>
        </p:spPr>
      </p:pic>
      <p:pic>
        <p:nvPicPr>
          <p:cNvPr id="5" name="Рисунок 4" descr="00116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500174"/>
            <a:ext cx="3702177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55600">
              <a:buFontTx/>
              <a:buChar char="-"/>
            </a:pPr>
            <a:r>
              <a:rPr lang="ru-RU" sz="2800" dirty="0" smtClean="0"/>
              <a:t>Голография;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455827915_3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262278"/>
            <a:ext cx="3429024" cy="3429024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142983"/>
            <a:ext cx="3801564" cy="5533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55600">
              <a:buFontTx/>
              <a:buChar char="-"/>
            </a:pPr>
            <a:r>
              <a:rPr lang="ru-RU" sz="3200" dirty="0" smtClean="0"/>
              <a:t>Связь с помощью волоконной оптики;</a:t>
            </a:r>
          </a:p>
          <a:p>
            <a:endParaRPr lang="ru-RU" dirty="0"/>
          </a:p>
        </p:txBody>
      </p:sp>
      <p:pic>
        <p:nvPicPr>
          <p:cNvPr id="4" name="Рисунок 3" descr="367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3061900"/>
            <a:ext cx="6858048" cy="379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aser_ray_b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0553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/>
          <a:lstStyle/>
          <a:p>
            <a:r>
              <a:rPr lang="ru-RU" dirty="0" smtClean="0"/>
              <a:t>Применение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8229600" cy="4572000"/>
          </a:xfrm>
        </p:spPr>
        <p:txBody>
          <a:bodyPr/>
          <a:lstStyle/>
          <a:p>
            <a:pPr marL="0" indent="355600">
              <a:buFontTx/>
              <a:buChar char="-"/>
            </a:pPr>
            <a:r>
              <a:rPr lang="ru-RU" sz="2800" dirty="0" smtClean="0"/>
              <a:t>Лазерная локация;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Использование лазерного луча в качестве носителя информации.</a:t>
            </a:r>
          </a:p>
          <a:p>
            <a:endParaRPr lang="ru-RU" dirty="0"/>
          </a:p>
        </p:txBody>
      </p:sp>
      <p:pic>
        <p:nvPicPr>
          <p:cNvPr id="4" name="Рисунок 3" descr="Pict_issue_6_C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3000372"/>
            <a:ext cx="3819097" cy="3638558"/>
          </a:xfrm>
          <a:prstGeom prst="rect">
            <a:avLst/>
          </a:prstGeom>
        </p:spPr>
      </p:pic>
      <p:pic>
        <p:nvPicPr>
          <p:cNvPr id="5" name="Рисунок 4" descr="q_c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3071810"/>
            <a:ext cx="3643338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</a:t>
            </a:r>
            <a:endParaRPr lang="ru-RU" dirty="0"/>
          </a:p>
        </p:txBody>
      </p:sp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318457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237038"/>
            <a:ext cx="3932238" cy="262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357686" y="32861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/>
              <a:t>Лазерный перфоратор «Эрмед-303» для бесконтактного  взятия проб крови.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15716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 smtClean="0"/>
              <a:t>Первый отечественный лазерный аппарат «</a:t>
            </a:r>
            <a:r>
              <a:rPr lang="ru-RU" dirty="0" err="1" smtClean="0"/>
              <a:t>Мелаз-СТ</a:t>
            </a:r>
            <a:r>
              <a:rPr lang="ru-RU" dirty="0" smtClean="0"/>
              <a:t>», </a:t>
            </a:r>
            <a:r>
              <a:rPr lang="ru-RU" dirty="0" err="1" smtClean="0"/>
              <a:t>применяю-щийся</a:t>
            </a:r>
            <a:r>
              <a:rPr lang="ru-RU" dirty="0" smtClean="0"/>
              <a:t> в стоматологии.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99032"/>
          </a:xfrm>
        </p:spPr>
        <p:txBody>
          <a:bodyPr/>
          <a:lstStyle/>
          <a:p>
            <a:r>
              <a:rPr lang="ru-RU" dirty="0" smtClean="0"/>
              <a:t>Вынужденное излучение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45720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/>
              <a:t>Если же атом подвергается внешнему воздействию, то время его жизни в возбуждённом состоянии сокращается, а излучение уже будет </a:t>
            </a:r>
            <a:r>
              <a:rPr lang="ru-RU" sz="2400" u="sng" dirty="0" smtClean="0"/>
              <a:t>вынужденным</a:t>
            </a:r>
            <a:r>
              <a:rPr lang="ru-RU" sz="2400" dirty="0" smtClean="0"/>
              <a:t> или </a:t>
            </a:r>
            <a:r>
              <a:rPr lang="ru-RU" sz="2400" u="sng" dirty="0" smtClean="0"/>
              <a:t>индуцированным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r>
              <a:rPr lang="ru-RU" sz="2400" dirty="0" smtClean="0"/>
              <a:t>       Понятие о вынужденном излучении было введено в 1916 г      А. Эйнштейном.</a:t>
            </a:r>
          </a:p>
          <a:p>
            <a:endParaRPr lang="ru-RU" dirty="0"/>
          </a:p>
        </p:txBody>
      </p:sp>
      <p:pic>
        <p:nvPicPr>
          <p:cNvPr id="4" name="Рисунок 3" descr="800px-Spontaneous_Emission_ru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3500438"/>
            <a:ext cx="5929354" cy="3142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Вынужденное излучение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4643438" cy="528638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3200" dirty="0" smtClean="0"/>
              <a:t>Вынужденное излучение происходит в результате воздействия на возбуждённый атом кванта света, частота которого совпадает с частотой его спонтанного излучения. Атом при этом переходит на более низкий энергетический уровень, и к первичному фотону добавляется ещё один фотон, ничем не отличающийся от первого. Падающее на атом излучение удваивается, затем может образоваться «лавина» фотонов.</a:t>
            </a:r>
          </a:p>
          <a:p>
            <a:pPr algn="just"/>
            <a:endParaRPr lang="ru-RU" dirty="0"/>
          </a:p>
        </p:txBody>
      </p:sp>
      <p:pic>
        <p:nvPicPr>
          <p:cNvPr id="4" name="Содержимое 4" descr="IMG_0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2143116"/>
            <a:ext cx="4186850" cy="42148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/>
          <a:lstStyle/>
          <a:p>
            <a:pPr algn="just"/>
            <a:r>
              <a:rPr lang="ru-RU" dirty="0" smtClean="0"/>
              <a:t>Свойства лазерного излучения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5214942" cy="535782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3200" dirty="0" smtClean="0"/>
              <a:t>Лазеры создают пучки света с малым углом расхождения (</a:t>
            </a:r>
            <a:r>
              <a:rPr lang="en-US" sz="3200" dirty="0" smtClean="0">
                <a:cs typeface="Times New Roman" pitchFamily="18" charset="0"/>
              </a:rPr>
              <a:t>10</a:t>
            </a:r>
            <a:r>
              <a:rPr lang="en-US" sz="3200" baseline="30000" dirty="0" smtClean="0">
                <a:cs typeface="Times New Roman" pitchFamily="18" charset="0"/>
              </a:rPr>
              <a:t>-5</a:t>
            </a:r>
            <a:r>
              <a:rPr lang="ru-RU" sz="3200" dirty="0" smtClean="0"/>
              <a:t> рад.).</a:t>
            </a:r>
          </a:p>
          <a:p>
            <a:pPr algn="just"/>
            <a:r>
              <a:rPr lang="ru-RU" sz="3200" dirty="0" smtClean="0"/>
              <a:t>Свет, излучаемый </a:t>
            </a:r>
            <a:r>
              <a:rPr lang="ru-RU" sz="3200" dirty="0" smtClean="0"/>
              <a:t>лазером, </a:t>
            </a:r>
            <a:r>
              <a:rPr lang="ru-RU" sz="3200" dirty="0" err="1" smtClean="0"/>
              <a:t>монохроматичен</a:t>
            </a:r>
            <a:r>
              <a:rPr lang="ru-RU" sz="3200" dirty="0" smtClean="0"/>
              <a:t>, т.е. Имеет только одну длину волны, один цвет.</a:t>
            </a:r>
          </a:p>
          <a:p>
            <a:pPr algn="just"/>
            <a:r>
              <a:rPr lang="ru-RU" sz="3200" dirty="0" smtClean="0"/>
              <a:t>Лазеры являются самыми мощными источниками света: сотни и тысячи ватт. Мощность излучения Солнца - 7·</a:t>
            </a:r>
            <a:r>
              <a:rPr lang="en-US" sz="3200" dirty="0" smtClean="0">
                <a:cs typeface="Times New Roman" pitchFamily="18" charset="0"/>
              </a:rPr>
              <a:t>10</a:t>
            </a:r>
            <a:r>
              <a:rPr lang="ru-RU" sz="3200" baseline="30000" dirty="0" smtClean="0"/>
              <a:t>3</a:t>
            </a:r>
            <a:r>
              <a:rPr lang="ru-RU" sz="3200" dirty="0" smtClean="0"/>
              <a:t>Вт, а у некоторых лазеров – </a:t>
            </a:r>
            <a:r>
              <a:rPr lang="en-US" sz="3200" dirty="0" smtClean="0">
                <a:cs typeface="Times New Roman" pitchFamily="18" charset="0"/>
              </a:rPr>
              <a:t>10</a:t>
            </a:r>
            <a:r>
              <a:rPr lang="ru-RU" sz="3200" baseline="30000" dirty="0" smtClean="0"/>
              <a:t>14</a:t>
            </a:r>
            <a:r>
              <a:rPr lang="ru-RU" sz="3200" dirty="0" smtClean="0"/>
              <a:t>Вт.   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4cf17ce1ecec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1357298"/>
            <a:ext cx="3857620" cy="5500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AS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6287" y="410711"/>
            <a:ext cx="7167613" cy="5375709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592933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Лазерное излучение с длинами волн (снизу вверх): 405, 445, 520, 532, 635 и 660 нм.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лазеров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2808"/>
            <a:ext cx="4786314" cy="457200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80000"/>
              </a:lnSpc>
              <a:buNone/>
            </a:pPr>
            <a:r>
              <a:rPr lang="ru-RU" sz="4400" dirty="0" smtClean="0"/>
              <a:t>Рубиновый </a:t>
            </a:r>
            <a:r>
              <a:rPr lang="ru-RU" sz="4400" dirty="0" smtClean="0"/>
              <a:t>лазер</a:t>
            </a:r>
          </a:p>
          <a:p>
            <a:pPr algn="just">
              <a:lnSpc>
                <a:spcPct val="80000"/>
              </a:lnSpc>
              <a:buNone/>
            </a:pPr>
            <a:endParaRPr lang="ru-RU" sz="4400" dirty="0" smtClean="0"/>
          </a:p>
          <a:p>
            <a:pPr algn="just">
              <a:lnSpc>
                <a:spcPct val="120000"/>
              </a:lnSpc>
              <a:buNone/>
            </a:pPr>
            <a:r>
              <a:rPr lang="ru-RU" sz="2900" dirty="0" smtClean="0"/>
              <a:t>Импульсная </a:t>
            </a:r>
            <a:r>
              <a:rPr lang="ru-RU" sz="2900" dirty="0" smtClean="0"/>
              <a:t>лампа с </a:t>
            </a:r>
            <a:r>
              <a:rPr lang="ru-RU" sz="2900" dirty="0" smtClean="0"/>
              <a:t>зеркальным отражателем </a:t>
            </a:r>
            <a:r>
              <a:rPr lang="ru-RU" sz="2900" dirty="0" smtClean="0"/>
              <a:t>«</a:t>
            </a:r>
            <a:r>
              <a:rPr lang="ru-RU" sz="2900" dirty="0" smtClean="0"/>
              <a:t>накачивает» энергию </a:t>
            </a:r>
            <a:r>
              <a:rPr lang="ru-RU" sz="2900" dirty="0" smtClean="0"/>
              <a:t>в рубиновый </a:t>
            </a:r>
            <a:r>
              <a:rPr lang="ru-RU" sz="2900" dirty="0" smtClean="0"/>
              <a:t>стержень. В </a:t>
            </a:r>
            <a:r>
              <a:rPr lang="ru-RU" sz="2900" dirty="0" smtClean="0"/>
              <a:t>веществе </a:t>
            </a:r>
            <a:r>
              <a:rPr lang="ru-RU" sz="2900" dirty="0" smtClean="0"/>
              <a:t>стержня, возбужденном световой вспышкой, возникает </a:t>
            </a:r>
            <a:r>
              <a:rPr lang="ru-RU" sz="2900" dirty="0" smtClean="0"/>
              <a:t>лавина </a:t>
            </a:r>
            <a:r>
              <a:rPr lang="ru-RU" sz="2900" dirty="0" smtClean="0"/>
              <a:t>фотонов. Отражаясь </a:t>
            </a:r>
            <a:r>
              <a:rPr lang="ru-RU" sz="2900" dirty="0" smtClean="0"/>
              <a:t>в зеркалах, </a:t>
            </a:r>
            <a:r>
              <a:rPr lang="ru-RU" sz="2900" dirty="0" smtClean="0"/>
              <a:t>она усиливается </a:t>
            </a:r>
            <a:r>
              <a:rPr lang="ru-RU" sz="2900" dirty="0" smtClean="0"/>
              <a:t>и вырывается </a:t>
            </a:r>
            <a:r>
              <a:rPr lang="ru-RU" sz="2900" dirty="0" smtClean="0"/>
              <a:t>наружу лазерным </a:t>
            </a:r>
            <a:r>
              <a:rPr lang="ru-RU" sz="2900" dirty="0" smtClean="0"/>
              <a:t>лучом. </a:t>
            </a:r>
          </a:p>
          <a:p>
            <a:pPr>
              <a:lnSpc>
                <a:spcPct val="80000"/>
              </a:lnSpc>
            </a:pPr>
            <a:endParaRPr lang="ru-RU" sz="4400" dirty="0" smtClean="0"/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370044"/>
            <a:ext cx="4071966" cy="2041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500438"/>
            <a:ext cx="403643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0_izobreteniy-9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6071"/>
            <a:ext cx="9144000" cy="68519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лазеров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572560" cy="1689068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4600" dirty="0" smtClean="0"/>
              <a:t>Газовые лазеры</a:t>
            </a:r>
          </a:p>
          <a:p>
            <a:pPr algn="just">
              <a:buNone/>
            </a:pPr>
            <a:r>
              <a:rPr lang="ru-RU" sz="2800" dirty="0" smtClean="0"/>
              <a:t>Между зеркалами находится запаянная трубка </a:t>
            </a:r>
            <a:r>
              <a:rPr lang="ru-RU" sz="2800" dirty="0" smtClean="0"/>
              <a:t>с газом, который </a:t>
            </a:r>
            <a:r>
              <a:rPr lang="ru-RU" sz="2800" dirty="0" smtClean="0"/>
              <a:t>возбуждается электрическим током.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29000"/>
            <a:ext cx="518461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4929198"/>
            <a:ext cx="46434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Неон светится красным светом, </a:t>
            </a:r>
            <a:r>
              <a:rPr lang="ru-RU" sz="2400" dirty="0" smtClean="0"/>
              <a:t>криптон </a:t>
            </a:r>
            <a:r>
              <a:rPr lang="ru-RU" sz="2400" dirty="0" smtClean="0"/>
              <a:t>– желтым, аргон – синим</a:t>
            </a:r>
            <a:endParaRPr lang="ru-RU" sz="24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143380"/>
            <a:ext cx="3600450" cy="234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49</TotalTime>
  <Words>524</Words>
  <PresentationFormat>Экран (4:3)</PresentationFormat>
  <Paragraphs>60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Яркая</vt:lpstr>
      <vt:lpstr>Лазеры</vt:lpstr>
      <vt:lpstr>LASER</vt:lpstr>
      <vt:lpstr>Вынужденное излучение</vt:lpstr>
      <vt:lpstr>Вынужденное излучение</vt:lpstr>
      <vt:lpstr>Свойства лазерного излучения</vt:lpstr>
      <vt:lpstr>Слайд 6</vt:lpstr>
      <vt:lpstr>Виды лазеров</vt:lpstr>
      <vt:lpstr>Слайд 8</vt:lpstr>
      <vt:lpstr>Виды лазеров</vt:lpstr>
      <vt:lpstr>Слайд 10</vt:lpstr>
      <vt:lpstr>Виды лазеров</vt:lpstr>
      <vt:lpstr>Слайд 12</vt:lpstr>
      <vt:lpstr>Виды лазеров</vt:lpstr>
      <vt:lpstr>Слайд 14</vt:lpstr>
      <vt:lpstr>Виды лазеров</vt:lpstr>
      <vt:lpstr>Слайд 16</vt:lpstr>
      <vt:lpstr>Применение</vt:lpstr>
      <vt:lpstr>Применение</vt:lpstr>
      <vt:lpstr>Применение</vt:lpstr>
      <vt:lpstr>Применение</vt:lpstr>
      <vt:lpstr>Применение</vt:lpstr>
      <vt:lpstr>Применение</vt:lpstr>
      <vt:lpstr>Применение</vt:lpstr>
      <vt:lpstr>Применение</vt:lpstr>
      <vt:lpstr>Применение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Лазеры</dc:title>
  <dc:creator>Эмилия</dc:creator>
  <cp:lastModifiedBy>Эмилия</cp:lastModifiedBy>
  <cp:revision>8</cp:revision>
  <dcterms:created xsi:type="dcterms:W3CDTF">2015-02-15T06:31:05Z</dcterms:created>
  <dcterms:modified xsi:type="dcterms:W3CDTF">2015-02-15T07:30:40Z</dcterms:modified>
</cp:coreProperties>
</file>