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8"/>
  </p:notesMasterIdLst>
  <p:sldIdLst>
    <p:sldId id="256" r:id="rId2"/>
    <p:sldId id="257" r:id="rId3"/>
    <p:sldId id="280" r:id="rId4"/>
    <p:sldId id="262" r:id="rId5"/>
    <p:sldId id="264" r:id="rId6"/>
    <p:sldId id="28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FF99"/>
    <a:srgbClr val="FFCCFF"/>
    <a:srgbClr val="FFFF99"/>
    <a:srgbClr val="66FFCC"/>
    <a:srgbClr val="1308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3" autoAdjust="0"/>
    <p:restoredTop sz="94660"/>
  </p:normalViewPr>
  <p:slideViewPr>
    <p:cSldViewPr>
      <p:cViewPr varScale="1">
        <p:scale>
          <a:sx n="103" d="100"/>
          <a:sy n="103" d="100"/>
        </p:scale>
        <p:origin x="-2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9F000-4233-404E-A9FC-C6A629599301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34F1F0-0517-48D8-A586-551980BB3F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486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292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684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377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053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052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945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152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670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9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261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294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001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/>
              <a:t>ПОЛЯРНАЯ ЗВЕЗДА</a:t>
            </a:r>
            <a:endParaRPr lang="ru-RU" sz="5400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95536" y="141277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130858"/>
                </a:solidFill>
                <a:latin typeface="Arial Narrow" pitchFamily="34" charset="0"/>
              </a:rPr>
              <a:t>Предметная линия учебников по географии под ред. А.И.Алексеева</a:t>
            </a:r>
            <a:r>
              <a:rPr lang="en-US" b="1" dirty="0" smtClean="0">
                <a:solidFill>
                  <a:srgbClr val="130858"/>
                </a:solidFill>
                <a:latin typeface="Arial Narrow" pitchFamily="34" charset="0"/>
              </a:rPr>
              <a:t> </a:t>
            </a:r>
            <a:r>
              <a:rPr lang="ru-RU" b="1" dirty="0" smtClean="0">
                <a:solidFill>
                  <a:srgbClr val="130858"/>
                </a:solidFill>
                <a:latin typeface="Arial Narrow" pitchFamily="34" charset="0"/>
              </a:rPr>
              <a:t/>
            </a:r>
            <a:br>
              <a:rPr lang="ru-RU" b="1" dirty="0" smtClean="0">
                <a:solidFill>
                  <a:srgbClr val="130858"/>
                </a:solidFill>
                <a:latin typeface="Arial Narrow" pitchFamily="34" charset="0"/>
              </a:rPr>
            </a:br>
            <a:r>
              <a:rPr lang="ru-RU" sz="3600" b="1" dirty="0" smtClean="0">
                <a:solidFill>
                  <a:srgbClr val="130858"/>
                </a:solidFill>
                <a:latin typeface="Arial Narrow" pitchFamily="34" charset="0"/>
              </a:rPr>
              <a:t>5-11</a:t>
            </a:r>
            <a:endParaRPr lang="ru-RU" b="1" dirty="0">
              <a:solidFill>
                <a:srgbClr val="130858"/>
              </a:solidFill>
              <a:latin typeface="Arial Narrow" pitchFamily="34" charset="0"/>
            </a:endParaRPr>
          </a:p>
        </p:txBody>
      </p:sp>
      <p:pic>
        <p:nvPicPr>
          <p:cNvPr id="1026" name="Picture 2" descr="C:\Users\Элемент\Desktop\Рисунок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5535" y="2852936"/>
            <a:ext cx="8178977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 УЧЕБНО-МЕТОДИЧЕСКОМ КОМПЛЕКТЕ</a:t>
            </a:r>
            <a:endParaRPr lang="ru-RU" b="1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561920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ru-RU" sz="2800" b="1" spc="150" dirty="0">
                <a:ln w="11430"/>
                <a:solidFill>
                  <a:srgbClr val="13085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Для ученика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2576346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ru-RU" sz="2800" b="1" spc="150" dirty="0" smtClean="0">
                <a:ln w="11430"/>
                <a:solidFill>
                  <a:srgbClr val="13085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Для учителя</a:t>
            </a:r>
            <a:endParaRPr lang="ru-RU" sz="2800" b="1" spc="150" dirty="0">
              <a:ln w="11430"/>
              <a:solidFill>
                <a:srgbClr val="13085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Narrow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5445332" y="2636911"/>
            <a:ext cx="2655060" cy="3600401"/>
            <a:chOff x="5445332" y="2636911"/>
            <a:chExt cx="2655060" cy="3600401"/>
          </a:xfrm>
        </p:grpSpPr>
        <p:pic>
          <p:nvPicPr>
            <p:cNvPr id="10" name="Picture 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8264" y="4581128"/>
              <a:ext cx="1152128" cy="1656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</p:pic>
        <p:pic>
          <p:nvPicPr>
            <p:cNvPr id="11" name="Рисунок 10" descr="rab-progr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072"/>
            <a:stretch>
              <a:fillRect/>
            </a:stretch>
          </p:blipFill>
          <p:spPr>
            <a:xfrm>
              <a:off x="5445332" y="2636911"/>
              <a:ext cx="1224136" cy="1718677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noFill/>
              <a:miter lim="800000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  <a:reflection blurRad="12700" stA="33000" endPos="28000" dist="5000" dir="5400000" sy="-100000" algn="bl" rotWithShape="0"/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</p:pic>
        <p:pic>
          <p:nvPicPr>
            <p:cNvPr id="15" name="Picture 18" descr="C:\Documents and Settings\OAPolyakova\Рабочий стол\поурочки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8264" y="2636912"/>
              <a:ext cx="1152128" cy="1708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</p:pic>
        <p:pic>
          <p:nvPicPr>
            <p:cNvPr id="16" name="Picture 19" descr="C:\Documents and Settings\OAPolyakova\Рабочий стол\констр.jp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8104" y="4581129"/>
              <a:ext cx="1195471" cy="165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</p:pic>
      </p:grpSp>
      <p:pic>
        <p:nvPicPr>
          <p:cNvPr id="1026" name="Picture 2" descr="C:\Users\Элемент\Desktop\Рисунок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03606"/>
            <a:ext cx="4215153" cy="3977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Авторская концепция: приоритеты</a:t>
            </a:r>
            <a:endParaRPr lang="ru-RU" b="1" dirty="0"/>
          </a:p>
        </p:txBody>
      </p:sp>
      <p:grpSp>
        <p:nvGrpSpPr>
          <p:cNvPr id="2" name="Группа 28"/>
          <p:cNvGrpSpPr>
            <a:grpSpLocks noGrp="1"/>
          </p:cNvGrpSpPr>
          <p:nvPr/>
        </p:nvGrpSpPr>
        <p:grpSpPr bwMode="auto">
          <a:xfrm>
            <a:off x="285720" y="1857364"/>
            <a:ext cx="8406810" cy="4714907"/>
            <a:chOff x="365231" y="1937582"/>
            <a:chExt cx="7965639" cy="4575861"/>
          </a:xfrm>
        </p:grpSpPr>
        <p:sp>
          <p:nvSpPr>
            <p:cNvPr id="9" name="Овал 8"/>
            <p:cNvSpPr/>
            <p:nvPr/>
          </p:nvSpPr>
          <p:spPr>
            <a:xfrm>
              <a:off x="365231" y="1937582"/>
              <a:ext cx="3162145" cy="2918259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43000">
                  <a:schemeClr val="accent1">
                    <a:tint val="44000"/>
                    <a:satMod val="165000"/>
                  </a:schemeClr>
                </a:gs>
                <a:gs pos="93000">
                  <a:schemeClr val="accent1">
                    <a:tint val="15000"/>
                    <a:satMod val="165000"/>
                  </a:schemeClr>
                </a:gs>
                <a:gs pos="100000">
                  <a:schemeClr val="accent1">
                    <a:tint val="5000"/>
                    <a:satMod val="25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b="1" spc="150" dirty="0">
                  <a:ln w="11430"/>
                  <a:solidFill>
                    <a:schemeClr val="tx1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Arial Narrow" pitchFamily="34" charset="0"/>
                </a:rPr>
                <a:t>Организация </a:t>
              </a:r>
              <a:r>
                <a:rPr lang="ru-RU" b="1" spc="150" dirty="0" smtClean="0">
                  <a:ln w="11430"/>
                  <a:solidFill>
                    <a:schemeClr val="tx1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Arial Narrow" pitchFamily="34" charset="0"/>
                </a:rPr>
                <a:t>собственной учебной </a:t>
              </a:r>
              <a:r>
                <a:rPr lang="ru-RU" b="1" spc="150" dirty="0">
                  <a:ln w="11430"/>
                  <a:solidFill>
                    <a:schemeClr val="tx1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Arial Narrow" pitchFamily="34" charset="0"/>
                </a:rPr>
                <a:t>деятельности</a:t>
              </a:r>
            </a:p>
          </p:txBody>
        </p:sp>
        <p:sp>
          <p:nvSpPr>
            <p:cNvPr id="10" name="Овал 9"/>
            <p:cNvSpPr/>
            <p:nvPr/>
          </p:nvSpPr>
          <p:spPr>
            <a:xfrm>
              <a:off x="5171156" y="2006912"/>
              <a:ext cx="3159714" cy="2872290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b="1" spc="150" dirty="0" smtClean="0">
                  <a:ln w="11430"/>
                  <a:solidFill>
                    <a:schemeClr val="tx1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Arial Narrow" pitchFamily="34" charset="0"/>
                </a:rPr>
                <a:t>Работа с информацией разных видов и стилей</a:t>
              </a:r>
              <a:endParaRPr lang="ru-RU" b="1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2802038" y="3532200"/>
              <a:ext cx="3325324" cy="2981243"/>
            </a:xfrm>
            <a:prstGeom prst="ellipse">
              <a:avLst/>
            </a:prstGeom>
            <a:gradFill flip="none" rotWithShape="1">
              <a:gsLst>
                <a:gs pos="0">
                  <a:srgbClr val="00FF99"/>
                </a:gs>
                <a:gs pos="50000">
                  <a:srgbClr val="00FF99">
                    <a:tint val="44500"/>
                    <a:satMod val="160000"/>
                  </a:srgbClr>
                </a:gs>
                <a:gs pos="100000">
                  <a:srgbClr val="00FF99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b="1" spc="150" dirty="0" smtClean="0">
                  <a:ln w="11430"/>
                  <a:solidFill>
                    <a:schemeClr val="tx1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Arial Narrow" pitchFamily="34" charset="0"/>
                </a:rPr>
                <a:t>Индивидуальный прогресс и успешное обучение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Учебник – организатор учебной деятельности</a:t>
            </a:r>
            <a:endParaRPr lang="ru-RU" b="1" dirty="0"/>
          </a:p>
        </p:txBody>
      </p:sp>
      <p:grpSp>
        <p:nvGrpSpPr>
          <p:cNvPr id="6" name="Группа 28"/>
          <p:cNvGrpSpPr>
            <a:grpSpLocks noGrp="1"/>
          </p:cNvGrpSpPr>
          <p:nvPr/>
        </p:nvGrpSpPr>
        <p:grpSpPr bwMode="auto">
          <a:xfrm>
            <a:off x="465138" y="1770063"/>
            <a:ext cx="8283575" cy="4525962"/>
            <a:chOff x="467544" y="2060848"/>
            <a:chExt cx="7848872" cy="4392488"/>
          </a:xfrm>
        </p:grpSpPr>
        <p:sp>
          <p:nvSpPr>
            <p:cNvPr id="7" name="Выгнутая вправо стрелка 6"/>
            <p:cNvSpPr/>
            <p:nvPr/>
          </p:nvSpPr>
          <p:spPr>
            <a:xfrm>
              <a:off x="6228184" y="4437112"/>
              <a:ext cx="731520" cy="1216152"/>
            </a:xfrm>
            <a:prstGeom prst="curvedLeftArrow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8" name="Выгнутая влево стрелка 7"/>
            <p:cNvSpPr/>
            <p:nvPr/>
          </p:nvSpPr>
          <p:spPr>
            <a:xfrm>
              <a:off x="1980483" y="4437268"/>
              <a:ext cx="730275" cy="1215990"/>
            </a:xfrm>
            <a:prstGeom prst="curvedRightArrow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467544" y="2060848"/>
              <a:ext cx="3059832" cy="2794992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43000">
                  <a:schemeClr val="accent1">
                    <a:tint val="44000"/>
                    <a:satMod val="165000"/>
                  </a:schemeClr>
                </a:gs>
                <a:gs pos="93000">
                  <a:schemeClr val="accent1">
                    <a:tint val="15000"/>
                    <a:satMod val="165000"/>
                  </a:schemeClr>
                </a:gs>
                <a:gs pos="100000">
                  <a:schemeClr val="accent1">
                    <a:tint val="5000"/>
                    <a:satMod val="25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b="1" spc="150" dirty="0">
                  <a:ln w="11430"/>
                  <a:solidFill>
                    <a:schemeClr val="tx1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+mj-lt"/>
                </a:rPr>
                <a:t>Организация учебной деятельности</a:t>
              </a:r>
            </a:p>
          </p:txBody>
        </p:sp>
        <p:sp>
          <p:nvSpPr>
            <p:cNvPr id="10" name="Овал 9"/>
            <p:cNvSpPr/>
            <p:nvPr/>
          </p:nvSpPr>
          <p:spPr>
            <a:xfrm>
              <a:off x="5292080" y="2132856"/>
              <a:ext cx="3024336" cy="2664296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600" b="1" spc="150" dirty="0">
                  <a:ln w="11430"/>
                  <a:solidFill>
                    <a:schemeClr val="tx1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+mj-lt"/>
                </a:rPr>
                <a:t>Система заданий</a:t>
              </a:r>
            </a:p>
          </p:txBody>
        </p:sp>
        <p:sp>
          <p:nvSpPr>
            <p:cNvPr id="11" name="Овал 10"/>
            <p:cNvSpPr/>
            <p:nvPr/>
          </p:nvSpPr>
          <p:spPr>
            <a:xfrm>
              <a:off x="2699792" y="4869160"/>
              <a:ext cx="3528392" cy="1584176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50000">
                  <a:schemeClr val="accent6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6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b="1" dirty="0">
                  <a:ln w="11430"/>
                  <a:solidFill>
                    <a:schemeClr val="tx1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j-lt"/>
                </a:rPr>
                <a:t>Формат  содержания</a:t>
              </a:r>
              <a:endParaRPr lang="ru-RU" dirty="0">
                <a:solidFill>
                  <a:schemeClr val="tx1"/>
                </a:solidFill>
                <a:latin typeface="+mj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Всё необходимое – в учебнике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357298"/>
            <a:ext cx="4038600" cy="4525963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СИСТЕМА </a:t>
            </a:r>
            <a:r>
              <a:rPr lang="ru-RU" sz="2000" b="1" dirty="0" smtClean="0">
                <a:latin typeface="Arial Narrow" pitchFamily="34" charset="0"/>
              </a:rPr>
              <a:t>практико- и личностно-ориентированных разноуровневых </a:t>
            </a:r>
            <a:r>
              <a:rPr lang="ru-RU" sz="2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 Narrow" pitchFamily="34" charset="0"/>
                <a:hlinkClick r:id="" action="ppaction://noaction"/>
              </a:rPr>
              <a:t>заданий</a:t>
            </a:r>
            <a:endParaRPr lang="ru-RU" sz="2000" b="1" dirty="0" smtClean="0">
              <a:solidFill>
                <a:schemeClr val="accent4">
                  <a:lumMod val="60000"/>
                  <a:lumOff val="40000"/>
                </a:schemeClr>
              </a:solidFill>
              <a:latin typeface="Arial Narrow" pitchFamily="34" charset="0"/>
            </a:endParaRPr>
          </a:p>
          <a:p>
            <a:pPr>
              <a:buNone/>
            </a:pPr>
            <a:endParaRPr lang="ru-RU" sz="2000" b="1" dirty="0" smtClean="0">
              <a:latin typeface="Arial Narrow" pitchFamily="34" charset="0"/>
            </a:endParaRPr>
          </a:p>
          <a:p>
            <a:r>
              <a:rPr lang="ru-RU" sz="2400" b="1" dirty="0" smtClean="0">
                <a:latin typeface="Arial Narrow" pitchFamily="34" charset="0"/>
              </a:rPr>
              <a:t>СИСТЕМА </a:t>
            </a:r>
            <a:r>
              <a:rPr lang="ru-RU" sz="2000" b="1" dirty="0" smtClean="0">
                <a:latin typeface="Arial Narrow" pitchFamily="34" charset="0"/>
                <a:hlinkClick r:id="" action="ppaction://noaction"/>
              </a:rPr>
              <a:t>помощи</a:t>
            </a:r>
            <a:r>
              <a:rPr lang="ru-RU" sz="2000" b="1" dirty="0" smtClean="0">
                <a:latin typeface="Arial Narrow" pitchFamily="34" charset="0"/>
              </a:rPr>
              <a:t> в самостоятельной работе</a:t>
            </a:r>
          </a:p>
          <a:p>
            <a:endParaRPr lang="ru-RU" sz="2000" b="1" dirty="0" smtClean="0">
              <a:latin typeface="Arial Narrow" pitchFamily="34" charset="0"/>
            </a:endParaRPr>
          </a:p>
          <a:p>
            <a:r>
              <a:rPr lang="ru-RU" sz="2400" b="1" dirty="0" smtClean="0">
                <a:latin typeface="Arial Narrow" pitchFamily="34" charset="0"/>
              </a:rPr>
              <a:t>СИСТЕМА </a:t>
            </a:r>
            <a:r>
              <a:rPr lang="ru-RU" sz="2000" b="1" dirty="0" smtClean="0">
                <a:latin typeface="Arial Narrow" pitchFamily="34" charset="0"/>
              </a:rPr>
              <a:t>деятельностных </a:t>
            </a:r>
            <a:r>
              <a:rPr lang="ru-RU" sz="2000" b="1" dirty="0" smtClean="0">
                <a:latin typeface="Arial Narrow" pitchFamily="34" charset="0"/>
                <a:hlinkClick r:id="" action="ppaction://noaction"/>
              </a:rPr>
              <a:t>параграфов</a:t>
            </a:r>
            <a:r>
              <a:rPr lang="ru-RU" sz="2000" b="1" dirty="0" smtClean="0">
                <a:latin typeface="Arial Narrow" pitchFamily="34" charset="0"/>
              </a:rPr>
              <a:t> «Учимся с  «Полярной звездой»</a:t>
            </a:r>
          </a:p>
          <a:p>
            <a:endParaRPr lang="ru-RU" sz="2000" b="1" dirty="0" smtClean="0">
              <a:latin typeface="Arial Narrow" pitchFamily="34" charset="0"/>
            </a:endParaRPr>
          </a:p>
          <a:p>
            <a:r>
              <a:rPr lang="ru-RU" sz="2400" b="1" dirty="0" smtClean="0">
                <a:latin typeface="Arial Narrow" pitchFamily="34" charset="0"/>
              </a:rPr>
              <a:t>СИСТЕМА </a:t>
            </a:r>
            <a:r>
              <a:rPr lang="ru-RU" sz="2000" b="1" dirty="0" smtClean="0">
                <a:latin typeface="Arial Narrow" pitchFamily="34" charset="0"/>
              </a:rPr>
              <a:t>подготовки к </a:t>
            </a:r>
            <a:r>
              <a:rPr lang="ru-RU" sz="2000" b="1" dirty="0" smtClean="0">
                <a:latin typeface="Arial Narrow" pitchFamily="34" charset="0"/>
                <a:hlinkClick r:id="" action="ppaction://noaction"/>
              </a:rPr>
              <a:t>аттестации</a:t>
            </a:r>
            <a:r>
              <a:rPr lang="ru-RU" sz="2000" b="1" dirty="0" smtClean="0">
                <a:latin typeface="Arial Narrow" pitchFamily="34" charset="0"/>
              </a:rPr>
              <a:t>  «Лёгкий экзамен»</a:t>
            </a:r>
          </a:p>
          <a:p>
            <a:r>
              <a:rPr lang="ru-RU" sz="2400" b="1" dirty="0" smtClean="0">
                <a:latin typeface="Arial Narrow" pitchFamily="34" charset="0"/>
                <a:hlinkClick r:id="" action="ppaction://noaction"/>
              </a:rPr>
              <a:t>Мини</a:t>
            </a:r>
            <a:r>
              <a:rPr lang="ru-RU" sz="2400" b="1" dirty="0" smtClean="0">
                <a:latin typeface="Arial Narrow" pitchFamily="34" charset="0"/>
              </a:rPr>
              <a:t>-атлас</a:t>
            </a:r>
            <a:endParaRPr lang="ru-RU" sz="2400" b="1" dirty="0">
              <a:latin typeface="Arial Narrow" pitchFamily="34" charset="0"/>
            </a:endParaRPr>
          </a:p>
        </p:txBody>
      </p:sp>
      <p:grpSp>
        <p:nvGrpSpPr>
          <p:cNvPr id="5" name="Группа 19"/>
          <p:cNvGrpSpPr>
            <a:grpSpLocks noGrp="1"/>
          </p:cNvGrpSpPr>
          <p:nvPr/>
        </p:nvGrpSpPr>
        <p:grpSpPr bwMode="auto">
          <a:xfrm>
            <a:off x="4572001" y="1770028"/>
            <a:ext cx="3745904" cy="4395275"/>
            <a:chOff x="3857685" y="1628244"/>
            <a:chExt cx="5084177" cy="4648694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3414" y="1642522"/>
              <a:ext cx="3305076" cy="21288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</p:pic>
        <p:sp>
          <p:nvSpPr>
            <p:cNvPr id="7" name="Овал 6"/>
            <p:cNvSpPr/>
            <p:nvPr/>
          </p:nvSpPr>
          <p:spPr>
            <a:xfrm>
              <a:off x="6803737" y="1628244"/>
              <a:ext cx="1080959" cy="35884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7500586" y="2142692"/>
              <a:ext cx="936513" cy="36043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 rot="5400000">
              <a:off x="5651091" y="2565157"/>
              <a:ext cx="1584654" cy="57460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7714" y="4143371"/>
              <a:ext cx="2376264" cy="2016223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</p:pic>
        <p:sp>
          <p:nvSpPr>
            <p:cNvPr id="11" name="Овал 10"/>
            <p:cNvSpPr/>
            <p:nvPr/>
          </p:nvSpPr>
          <p:spPr>
            <a:xfrm>
              <a:off x="7286297" y="5358069"/>
              <a:ext cx="1655565" cy="36043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2" name="Picture 10" descr="Рисунок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7685" y="3929012"/>
              <a:ext cx="2952328" cy="23479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</p:pic>
        <p:sp>
          <p:nvSpPr>
            <p:cNvPr id="13" name="Овал 12"/>
            <p:cNvSpPr/>
            <p:nvPr/>
          </p:nvSpPr>
          <p:spPr>
            <a:xfrm rot="16200000">
              <a:off x="5630428" y="4784950"/>
              <a:ext cx="1792659" cy="48094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ФГОС</a:t>
            </a:r>
            <a:endParaRPr lang="ru-RU" b="1" dirty="0"/>
          </a:p>
        </p:txBody>
      </p:sp>
      <p:sp>
        <p:nvSpPr>
          <p:cNvPr id="20" name="Содержимое 19"/>
          <p:cNvSpPr>
            <a:spLocks noGrp="1"/>
          </p:cNvSpPr>
          <p:nvPr>
            <p:ph sz="half" idx="2"/>
          </p:nvPr>
        </p:nvSpPr>
        <p:spPr>
          <a:xfrm>
            <a:off x="1115616" y="1484784"/>
            <a:ext cx="6336705" cy="4569371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ФГОС – система требований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Основа ФГОС –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  	системно-деятельностный подход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Организация процесса обучения регламентируется нормативными документами</a:t>
            </a:r>
          </a:p>
          <a:p>
            <a:endParaRPr lang="ru-RU" b="1" dirty="0">
              <a:solidFill>
                <a:srgbClr val="00206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99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1334</TotalTime>
  <Words>94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ПОЛЯРНАЯ ЗВЕЗДА</vt:lpstr>
      <vt:lpstr>В УЧЕБНО-МЕТОДИЧЕСКОМ КОМПЛЕКТЕ</vt:lpstr>
      <vt:lpstr>Авторская концепция: приоритеты</vt:lpstr>
      <vt:lpstr>Учебник – организатор учебной деятельности</vt:lpstr>
      <vt:lpstr>Всё необходимое – в учебнике</vt:lpstr>
      <vt:lpstr>ФГОС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ПОЛЯРНАЯ ЗВЕЗДА</dc:title>
  <dc:creator>Lipkina, Elena</dc:creator>
  <cp:lastModifiedBy>Элемент</cp:lastModifiedBy>
  <cp:revision>115</cp:revision>
  <dcterms:created xsi:type="dcterms:W3CDTF">2012-10-11T12:34:00Z</dcterms:created>
  <dcterms:modified xsi:type="dcterms:W3CDTF">2015-03-06T03:24:40Z</dcterms:modified>
</cp:coreProperties>
</file>