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95" r:id="rId2"/>
    <p:sldId id="296" r:id="rId3"/>
    <p:sldId id="294" r:id="rId4"/>
    <p:sldId id="292" r:id="rId5"/>
    <p:sldId id="293" r:id="rId6"/>
    <p:sldId id="266" r:id="rId7"/>
    <p:sldId id="267" r:id="rId8"/>
    <p:sldId id="268" r:id="rId9"/>
    <p:sldId id="281" r:id="rId10"/>
    <p:sldId id="269" r:id="rId11"/>
    <p:sldId id="286" r:id="rId12"/>
    <p:sldId id="287" r:id="rId13"/>
    <p:sldId id="288" r:id="rId14"/>
    <p:sldId id="285" r:id="rId15"/>
    <p:sldId id="289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99"/>
    <a:srgbClr val="FFCCFF"/>
    <a:srgbClr val="FFFF99"/>
    <a:srgbClr val="66FFCC"/>
    <a:srgbClr val="130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3" autoAdjust="0"/>
    <p:restoredTop sz="9466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9F000-4233-404E-A9FC-C6A629599301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4F1F0-0517-48D8-A586-551980BB3F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8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заданий; демонстрационные работы (лаб.),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4F1F0-0517-48D8-A586-551980BB3F9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29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8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37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5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05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4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152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67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6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29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0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Планируемые результаты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724525" y="1600200"/>
            <a:ext cx="3419475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…Метапредметные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результаты 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включают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освоенные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обучающимися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универсальные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учебные действия,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составляющие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основу умения</a:t>
            </a:r>
          </a:p>
          <a:p>
            <a:pPr>
              <a:buNone/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учиться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714480" y="1714488"/>
            <a:ext cx="2826607" cy="2422296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C Light" pitchFamily="82" charset="0"/>
              </a:rPr>
              <a:t>Личностные</a:t>
            </a:r>
            <a:r>
              <a:rPr lang="ru-RU" dirty="0"/>
              <a:t> 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58" y="3586362"/>
            <a:ext cx="3037513" cy="277159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43000">
                <a:schemeClr val="accent1">
                  <a:tint val="44000"/>
                  <a:satMod val="165000"/>
                </a:schemeClr>
              </a:gs>
              <a:gs pos="93000">
                <a:schemeClr val="accent1">
                  <a:tint val="15000"/>
                  <a:satMod val="165000"/>
                </a:schemeClr>
              </a:gs>
              <a:gs pos="100000">
                <a:schemeClr val="accent1">
                  <a:tint val="5000"/>
                  <a:satMod val="2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C Light" pitchFamily="82" charset="0"/>
              </a:rPr>
              <a:t>Предметные</a:t>
            </a:r>
          </a:p>
        </p:txBody>
      </p:sp>
      <p:sp>
        <p:nvSpPr>
          <p:cNvPr id="7" name="Овал 6"/>
          <p:cNvSpPr/>
          <p:nvPr/>
        </p:nvSpPr>
        <p:spPr>
          <a:xfrm>
            <a:off x="2809152" y="3656172"/>
            <a:ext cx="2977293" cy="270178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43000">
                <a:schemeClr val="accent4">
                  <a:tint val="44000"/>
                  <a:satMod val="165000"/>
                </a:schemeClr>
              </a:gs>
              <a:gs pos="93000">
                <a:schemeClr val="accent4">
                  <a:tint val="15000"/>
                  <a:satMod val="165000"/>
                </a:schemeClr>
              </a:gs>
              <a:gs pos="100000">
                <a:schemeClr val="accent4">
                  <a:tint val="5000"/>
                  <a:satMod val="2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C Light" pitchFamily="82" charset="0"/>
              </a:rPr>
              <a:t>Метапредметные</a:t>
            </a:r>
          </a:p>
        </p:txBody>
      </p:sp>
    </p:spTree>
    <p:extLst>
      <p:ext uri="{BB962C8B-B14F-4D97-AF65-F5344CB8AC3E}">
        <p14:creationId xmlns:p14="http://schemas.microsoft.com/office/powerpoint/2010/main" val="307623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Электронное приложение</a:t>
            </a:r>
            <a:endParaRPr lang="ru-RU" dirty="0"/>
          </a:p>
        </p:txBody>
      </p:sp>
      <p:pic>
        <p:nvPicPr>
          <p:cNvPr id="5" name="Содержимое 4" descr="screen_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2712"/>
            <a:ext cx="4038600" cy="2880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учебнике вы найдёте…</a:t>
            </a:r>
            <a:endParaRPr lang="ru-RU" dirty="0"/>
          </a:p>
        </p:txBody>
      </p:sp>
      <p:pic>
        <p:nvPicPr>
          <p:cNvPr id="4" name="Picture 10" descr="Рисунок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33147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39552" y="1556792"/>
            <a:ext cx="3888432" cy="494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Практико- и личностно-ориентированные разноуровневые задания</a:t>
            </a:r>
            <a:endParaRPr lang="ru-RU" sz="24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defRPr/>
            </a:pPr>
            <a:endParaRPr lang="ru-RU" b="1" spc="150" dirty="0" smtClean="0">
              <a:ln w="11430"/>
              <a:solidFill>
                <a:srgbClr val="11003A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«Запомните»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ru-RU" sz="2400" b="1" spc="1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«Откройте атлас»</a:t>
            </a:r>
          </a:p>
          <a:p>
            <a:pPr>
              <a:buFont typeface="Wingdings 2" pitchFamily="18" charset="2"/>
              <a:buNone/>
              <a:defRPr/>
            </a:pPr>
            <a:endParaRPr lang="ru-RU" sz="2400" b="1" spc="1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«Это я знаю»</a:t>
            </a:r>
          </a:p>
          <a:p>
            <a:pPr>
              <a:buFont typeface="Wingdings 2" pitchFamily="18" charset="2"/>
              <a:buNone/>
              <a:defRPr/>
            </a:pPr>
            <a:endParaRPr lang="ru-RU" sz="2400" b="1" spc="1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«Это я могу»</a:t>
            </a:r>
          </a:p>
          <a:p>
            <a:pPr>
              <a:buFont typeface="Wingdings 2" pitchFamily="18" charset="2"/>
              <a:buNone/>
              <a:defRPr/>
            </a:pPr>
            <a:endParaRPr lang="ru-RU" sz="2400" b="1" spc="1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«Это мне интересно»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735736" cy="242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учебнике вы найдёте…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970975" cy="247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2843">
            <a:off x="4439446" y="1428089"/>
            <a:ext cx="2002599" cy="2690991"/>
          </a:xfrm>
          <a:prstGeom prst="rect">
            <a:avLst/>
          </a:prstGeom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2492896"/>
            <a:ext cx="3888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Модели  учебной деятельности </a:t>
            </a:r>
          </a:p>
          <a:p>
            <a:pPr>
              <a:defRPr/>
            </a:pPr>
            <a:endParaRPr lang="ru-RU" sz="2400" b="1" spc="150" dirty="0" smtClean="0">
              <a:ln w="11430"/>
              <a:solidFill>
                <a:srgbClr val="11003A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«Шаг за шагом»,  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«Читаем карту», «Анализируем 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диаграмму»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 др.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учебнике вы найдёте…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499992" y="1916832"/>
            <a:ext cx="4210483" cy="4721020"/>
            <a:chOff x="3419872" y="1300308"/>
            <a:chExt cx="4354499" cy="4937044"/>
          </a:xfrm>
        </p:grpSpPr>
        <p:pic>
          <p:nvPicPr>
            <p:cNvPr id="3" name="Рисунок 2" descr="str64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41700">
              <a:off x="5612650" y="1300308"/>
              <a:ext cx="2161721" cy="2881086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4" name="Рисунок 3" descr="str103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19872" y="3356992"/>
              <a:ext cx="2145792" cy="288036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6" name="Рисунок 5" descr="str104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0112" y="3356992"/>
              <a:ext cx="2142744" cy="288036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</p:grpSp>
      <p:sp>
        <p:nvSpPr>
          <p:cNvPr id="8" name="Прямоугольник 7"/>
          <p:cNvSpPr/>
          <p:nvPr/>
        </p:nvSpPr>
        <p:spPr>
          <a:xfrm>
            <a:off x="98855" y="1628800"/>
            <a:ext cx="647388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ru-RU" sz="28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«Учимся с «Полярной звездой» - </a:t>
            </a:r>
          </a:p>
          <a:p>
            <a:pPr marL="54864" algn="ctr" fontAlgn="auto">
              <a:spcAft>
                <a:spcPts val="0"/>
              </a:spcAft>
              <a:defRPr/>
            </a:pPr>
            <a:r>
              <a:rPr lang="ru-RU" sz="28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система</a:t>
            </a:r>
            <a:r>
              <a:rPr lang="ru-RU" sz="2800" b="1" spc="150" dirty="0" smtClean="0">
                <a:ln w="11430"/>
                <a:solidFill>
                  <a:srgbClr val="11003A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деятельностных параграфов</a:t>
            </a:r>
            <a:endParaRPr lang="ru-RU" sz="2800" b="1" spc="150" dirty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9" name="Picture 2" descr="C:\Documents and Settings\NSagareva\Desktop\Poliarn_Zvezda\Uchimsia\9\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3748236" cy="28083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учебнике вы найдёте…</a:t>
            </a:r>
            <a:endParaRPr lang="ru-RU" b="1" dirty="0"/>
          </a:p>
        </p:txBody>
      </p:sp>
      <p:grpSp>
        <p:nvGrpSpPr>
          <p:cNvPr id="3" name="Группа 33"/>
          <p:cNvGrpSpPr>
            <a:grpSpLocks/>
          </p:cNvGrpSpPr>
          <p:nvPr/>
        </p:nvGrpSpPr>
        <p:grpSpPr bwMode="auto">
          <a:xfrm>
            <a:off x="3214678" y="2071678"/>
            <a:ext cx="5445125" cy="3760788"/>
            <a:chOff x="3447314" y="2924944"/>
            <a:chExt cx="5445563" cy="3759756"/>
          </a:xfrm>
        </p:grpSpPr>
        <p:pic>
          <p:nvPicPr>
            <p:cNvPr id="4" name="Picture 11" descr="Рисунок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25315">
              <a:off x="6919814" y="3070327"/>
              <a:ext cx="1891108" cy="260937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7314" y="4668198"/>
              <a:ext cx="1560102" cy="201650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6" name="Овал 5"/>
            <p:cNvSpPr/>
            <p:nvPr/>
          </p:nvSpPr>
          <p:spPr>
            <a:xfrm>
              <a:off x="7740259" y="3645471"/>
              <a:ext cx="1152618" cy="5046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707685" y="5084939"/>
              <a:ext cx="1151031" cy="28884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2924944"/>
              <a:ext cx="2138668" cy="2798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373216"/>
              <a:ext cx="2434184" cy="126422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sp>
          <p:nvSpPr>
            <p:cNvPr id="10" name="Овал 9"/>
            <p:cNvSpPr/>
            <p:nvPr/>
          </p:nvSpPr>
          <p:spPr>
            <a:xfrm rot="5400000">
              <a:off x="5328858" y="3810424"/>
              <a:ext cx="1150621" cy="57630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428596" y="2857496"/>
            <a:ext cx="2852737" cy="3138488"/>
          </a:xfrm>
          <a:prstGeom prst="rect">
            <a:avLst/>
          </a:prstGeom>
          <a:ln w="317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 </a:t>
            </a:r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auhausC Light" pitchFamily="82" charset="0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  <a:defRPr/>
            </a:pPr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auhausC Light" pitchFamily="82" charset="0"/>
              </a:rPr>
              <a:t> </a:t>
            </a:r>
            <a:r>
              <a:rPr lang="ru-RU" b="1" spc="1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Повторение и  подготовка – графический маршрут в помощь</a:t>
            </a:r>
          </a:p>
          <a:p>
            <a:pPr>
              <a:buClr>
                <a:schemeClr val="accent2">
                  <a:lumMod val="75000"/>
                </a:schemeClr>
              </a:buClr>
              <a:defRPr/>
            </a:pPr>
            <a:endParaRPr lang="ru-RU" b="1" spc="1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  <a:defRPr/>
            </a:pPr>
            <a:r>
              <a:rPr lang="ru-RU" b="1" spc="1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Тестовые задания в каждом параграфе</a:t>
            </a:r>
          </a:p>
          <a:p>
            <a:pPr>
              <a:buClr>
                <a:schemeClr val="accent2">
                  <a:lumMod val="75000"/>
                </a:schemeClr>
              </a:buClr>
              <a:defRPr/>
            </a:pPr>
            <a:endParaRPr lang="ru-RU" b="1" spc="1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  <a:defRPr/>
            </a:pPr>
            <a:r>
              <a:rPr lang="ru-RU" b="1" spc="1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 Полезные советы и рекомендации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500174"/>
            <a:ext cx="7345363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">
              <a:defRPr/>
            </a:pPr>
            <a:r>
              <a:rPr lang="ru-RU" sz="28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«</a:t>
            </a:r>
            <a:r>
              <a:rPr lang="ru-RU" sz="28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Лёгкий </a:t>
            </a:r>
            <a:r>
              <a:rPr lang="ru-RU" sz="28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экзамен» - система подготовки к уроку</a:t>
            </a:r>
            <a:r>
              <a:rPr lang="ru-RU" sz="28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,</a:t>
            </a:r>
            <a:endParaRPr lang="en-US" sz="28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 marL="54864">
              <a:defRPr/>
            </a:pPr>
            <a:r>
              <a:rPr lang="ru-RU" sz="28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контрольной</a:t>
            </a:r>
            <a:r>
              <a:rPr lang="ru-RU" sz="2800" b="1" spc="150" dirty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, экзамену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учебнике вы найдёте…</a:t>
            </a:r>
            <a:endParaRPr lang="ru-RU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347864" y="1916832"/>
            <a:ext cx="5648966" cy="4780523"/>
            <a:chOff x="3347864" y="1916832"/>
            <a:chExt cx="5648966" cy="4780523"/>
          </a:xfrm>
        </p:grpSpPr>
        <p:pic>
          <p:nvPicPr>
            <p:cNvPr id="3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916832"/>
              <a:ext cx="4208806" cy="2945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3861048"/>
              <a:ext cx="4481001" cy="2836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</p:grpSp>
      <p:sp>
        <p:nvSpPr>
          <p:cNvPr id="5" name="Прямоугольник 4"/>
          <p:cNvSpPr/>
          <p:nvPr/>
        </p:nvSpPr>
        <p:spPr>
          <a:xfrm>
            <a:off x="251520" y="1988840"/>
            <a:ext cx="2736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Мини-атлас 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в Приложении</a:t>
            </a:r>
          </a:p>
          <a:p>
            <a:pPr>
              <a:defRPr/>
            </a:pPr>
            <a:endParaRPr lang="ru-RU" sz="24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Оригинальные 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карты и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технология</a:t>
            </a:r>
          </a:p>
          <a:p>
            <a:pPr>
              <a:defRPr/>
            </a:pPr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работы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9416" y="1196511"/>
            <a:ext cx="8324550" cy="4702238"/>
            <a:chOff x="319416" y="1196511"/>
            <a:chExt cx="8324550" cy="470223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19416" y="1196511"/>
              <a:ext cx="8324550" cy="175432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5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Учитесь с </a:t>
              </a:r>
            </a:p>
            <a:p>
              <a:pPr algn="ctr">
                <a:defRPr/>
              </a:pPr>
              <a:r>
                <a:rPr lang="ru-RU" sz="5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«Полярной звездой»!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726613" y="4975419"/>
              <a:ext cx="5405582" cy="9233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5400" b="1" dirty="0">
                  <a:ln w="11430"/>
                  <a:solidFill>
                    <a:srgbClr val="FFC0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Желаем успеха!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Система оценивания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1071538" y="4286256"/>
            <a:ext cx="3571900" cy="1571636"/>
          </a:xfrm>
          <a:prstGeom prst="ellipse">
            <a:avLst/>
          </a:prstGeom>
          <a:gradFill flip="none" rotWithShape="1">
            <a:gsLst>
              <a:gs pos="0">
                <a:srgbClr val="00FF99"/>
              </a:gs>
              <a:gs pos="50000">
                <a:srgbClr val="00FF99">
                  <a:tint val="44500"/>
                  <a:satMod val="160000"/>
                </a:srgbClr>
              </a:gs>
              <a:gs pos="100000">
                <a:srgbClr val="00FF99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ОБРАЗОВАТЕЛЬНЫЙ ПРОЦЕСС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28926" y="3071810"/>
            <a:ext cx="3357586" cy="1428760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spc="150" dirty="0" smtClean="0">
                <a:ln w="11430"/>
                <a:solidFill>
                  <a:srgbClr val="11003A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ТРЕБОВАНИЯ ФГОС</a:t>
            </a:r>
            <a:endParaRPr lang="ru-RU" sz="2000" b="1" spc="150" dirty="0">
              <a:ln w="11430"/>
              <a:solidFill>
                <a:srgbClr val="11003A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643438" y="4286256"/>
            <a:ext cx="3571900" cy="1500198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СИСТЕМА ОЦЕНИВАНИЯ</a:t>
            </a:r>
            <a:endParaRPr lang="ru-RU" sz="16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1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Реализация рабочей программы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397000"/>
          <a:ext cx="8568950" cy="2865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71823"/>
                <a:gridCol w="1204441"/>
                <a:gridCol w="1656184"/>
                <a:gridCol w="1240754"/>
                <a:gridCol w="1464778"/>
                <a:gridCol w="1464778"/>
                <a:gridCol w="3661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Тема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урока</a:t>
                      </a:r>
                      <a:endParaRPr lang="ru-RU" sz="16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Виды 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д-ти</a:t>
                      </a:r>
                      <a:endParaRPr lang="ru-RU" sz="16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Формы 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д-ти</a:t>
                      </a:r>
                      <a:endParaRPr lang="ru-RU" sz="16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Предмет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ные 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р-ты</a:t>
                      </a:r>
                      <a:endParaRPr lang="ru-RU" sz="16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Мета предмет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ные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р-ты</a:t>
                      </a:r>
                      <a:endParaRPr lang="ru-RU" sz="16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Личност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ные  </a:t>
                      </a:r>
                    </a:p>
                    <a:p>
                      <a:r>
                        <a:rPr lang="ru-RU" sz="1600" dirty="0" smtClean="0">
                          <a:latin typeface="Segoe Script" pitchFamily="34" charset="0"/>
                        </a:rPr>
                        <a:t>р-ты</a:t>
                      </a:r>
                      <a:endParaRPr lang="ru-RU" sz="16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Segoe Script" pitchFamily="34" charset="0"/>
                        </a:rPr>
                        <a:t>16.Решение практических</a:t>
                      </a:r>
                    </a:p>
                    <a:p>
                      <a:r>
                        <a:rPr lang="ru-RU" sz="1200" dirty="0" smtClean="0">
                          <a:latin typeface="Segoe Script" pitchFamily="34" charset="0"/>
                        </a:rPr>
                        <a:t>Задач по</a:t>
                      </a:r>
                    </a:p>
                    <a:p>
                      <a:r>
                        <a:rPr lang="ru-RU" sz="1200" dirty="0" smtClean="0">
                          <a:latin typeface="Segoe Script" pitchFamily="34" charset="0"/>
                        </a:rPr>
                        <a:t>карте</a:t>
                      </a:r>
                      <a:endParaRPr lang="ru-RU" sz="12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Segoe Script" pitchFamily="34" charset="0"/>
                        </a:rPr>
                        <a:t>Выявлять…</a:t>
                      </a:r>
                    </a:p>
                    <a:p>
                      <a:r>
                        <a:rPr lang="ru-RU" sz="1200" dirty="0" smtClean="0">
                          <a:latin typeface="Segoe Script" pitchFamily="34" charset="0"/>
                        </a:rPr>
                        <a:t>Определять</a:t>
                      </a:r>
                    </a:p>
                    <a:p>
                      <a:r>
                        <a:rPr lang="ru-RU" sz="1200" dirty="0" smtClean="0">
                          <a:latin typeface="Segoe Script" pitchFamily="34" charset="0"/>
                        </a:rPr>
                        <a:t>…</a:t>
                      </a:r>
                      <a:endParaRPr lang="ru-RU" sz="12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200" dirty="0" smtClean="0">
                          <a:latin typeface="Segoe Script" pitchFamily="34" charset="0"/>
                        </a:rPr>
                        <a:t>Практическая работа…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200" dirty="0" smtClean="0">
                          <a:latin typeface="Segoe Script" pitchFamily="34" charset="0"/>
                        </a:rPr>
                        <a:t>Работа с Текстом…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200" dirty="0" smtClean="0">
                          <a:latin typeface="Segoe Script" pitchFamily="34" charset="0"/>
                        </a:rPr>
                        <a:t>Работа с ЭП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200" dirty="0" smtClean="0">
                          <a:latin typeface="Segoe Script" pitchFamily="34" charset="0"/>
                        </a:rPr>
                        <a:t>Проектное…</a:t>
                      </a:r>
                    </a:p>
                    <a:p>
                      <a:pPr marL="228600" indent="-228600">
                        <a:buFont typeface="+mj-lt"/>
                        <a:buNone/>
                      </a:pPr>
                      <a:r>
                        <a:rPr lang="ru-RU" sz="1200" dirty="0" smtClean="0">
                          <a:latin typeface="Segoe Script" pitchFamily="34" charset="0"/>
                        </a:rPr>
                        <a:t>……..</a:t>
                      </a:r>
                      <a:endParaRPr lang="ru-RU" sz="12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Определять…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Составлять…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Осуществлять…</a:t>
                      </a:r>
                      <a:endParaRPr lang="ru-RU" sz="14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Планиро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вать…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Формулиро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вать собственное…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Структурировать тексты…</a:t>
                      </a:r>
                      <a:endParaRPr lang="ru-RU" sz="14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Формирование познавательного интереса…</a:t>
                      </a:r>
                    </a:p>
                    <a:p>
                      <a:r>
                        <a:rPr lang="ru-RU" sz="1400" dirty="0" smtClean="0">
                          <a:latin typeface="Segoe Script" pitchFamily="34" charset="0"/>
                        </a:rPr>
                        <a:t>….</a:t>
                      </a:r>
                      <a:endParaRPr lang="ru-RU" sz="1400" dirty="0">
                        <a:latin typeface="Segoe Scrip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Segoe Script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179512" y="4437112"/>
            <a:ext cx="8532440" cy="2225757"/>
            <a:chOff x="179512" y="4437112"/>
            <a:chExt cx="8532440" cy="2225757"/>
          </a:xfrm>
        </p:grpSpPr>
        <p:pic>
          <p:nvPicPr>
            <p:cNvPr id="5" name="Рисунок 4" descr="rab-progr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72"/>
            <a:stretch>
              <a:fillRect/>
            </a:stretch>
          </p:blipFill>
          <p:spPr>
            <a:xfrm>
              <a:off x="179512" y="4437112"/>
              <a:ext cx="936104" cy="1295453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755576" y="5229200"/>
              <a:ext cx="1822879" cy="1433669"/>
              <a:chOff x="3355478" y="2073693"/>
              <a:chExt cx="4680520" cy="4556744"/>
            </a:xfrm>
          </p:grpSpPr>
          <p:pic>
            <p:nvPicPr>
              <p:cNvPr id="7" name="Рисунок 6" descr="Программа.jp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 rot="5400000">
                <a:off x="3989537" y="2583977"/>
                <a:ext cx="3412401" cy="4680520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</p:pic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5478" y="2073693"/>
                <a:ext cx="4680519" cy="111356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</p:pic>
        </p:grpSp>
        <p:pic>
          <p:nvPicPr>
            <p:cNvPr id="9" name="Рисунок 8" descr="razvorot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5" y="4581128"/>
              <a:ext cx="3032331" cy="2028383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10" name="Рисунок 9" descr="Ur.16_1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00192" y="4725144"/>
              <a:ext cx="2411760" cy="1843345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</p:grpSp>
    </p:spTree>
    <p:extLst>
      <p:ext uri="{BB962C8B-B14F-4D97-AF65-F5344CB8AC3E}">
        <p14:creationId xmlns:p14="http://schemas.microsoft.com/office/powerpoint/2010/main" val="195434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1003A"/>
                </a:solidFill>
              </a:rPr>
              <a:t>Реализация требований ФГОС:</a:t>
            </a:r>
            <a:br>
              <a:rPr lang="ru-RU" b="1" dirty="0" smtClean="0">
                <a:solidFill>
                  <a:srgbClr val="11003A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80724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Достижение предметных результатов</a:t>
            </a:r>
          </a:p>
          <a:p>
            <a:pPr marL="54864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Развитие универсальных учебных действий:  личностных, коммуникативных,     регулятивных,           познавательных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Приобретение опыта проектной деятельности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Развитие читательской компетенции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Совершенствование навыков работы с    </a:t>
            </a:r>
          </a:p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11003A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    информацией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endParaRPr lang="ru-RU" sz="2400" b="1" dirty="0" smtClean="0">
              <a:solidFill>
                <a:srgbClr val="11003A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58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Приобретение опыта проектной деятельности</a:t>
            </a:r>
            <a:endParaRPr lang="ru-RU" b="1" dirty="0"/>
          </a:p>
        </p:txBody>
      </p:sp>
      <p:pic>
        <p:nvPicPr>
          <p:cNvPr id="1026" name="Picture 2" descr="C:\Users\Элемент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878116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87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Развитие читательской компетенции</a:t>
            </a:r>
            <a:endParaRPr lang="ru-RU" b="1" dirty="0"/>
          </a:p>
        </p:txBody>
      </p:sp>
      <p:grpSp>
        <p:nvGrpSpPr>
          <p:cNvPr id="6" name="Группа 6"/>
          <p:cNvGrpSpPr/>
          <p:nvPr/>
        </p:nvGrpSpPr>
        <p:grpSpPr>
          <a:xfrm>
            <a:off x="1212333" y="1844824"/>
            <a:ext cx="6817689" cy="4525962"/>
            <a:chOff x="1043608" y="1556792"/>
            <a:chExt cx="6696744" cy="4248473"/>
          </a:xfrm>
        </p:grpSpPr>
        <p:pic>
          <p:nvPicPr>
            <p:cNvPr id="8" name="Рисунок 2" descr="str110.jp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43608" y="1556792"/>
              <a:ext cx="3384376" cy="4234926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9" name="Рисунок 8" descr="str111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427984" y="1556793"/>
              <a:ext cx="3312368" cy="4248472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10" name="Овал 9"/>
            <p:cNvSpPr/>
            <p:nvPr/>
          </p:nvSpPr>
          <p:spPr bwMode="auto">
            <a:xfrm rot="10800000">
              <a:off x="2340446" y="3932360"/>
              <a:ext cx="1439465" cy="5762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 bwMode="auto">
            <a:xfrm rot="10800000">
              <a:off x="4729783" y="4941189"/>
              <a:ext cx="2575324" cy="4975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Совершенствование навыков работы с информацией</a:t>
            </a:r>
            <a:endParaRPr lang="ru-RU" b="1" dirty="0"/>
          </a:p>
        </p:txBody>
      </p:sp>
      <p:pic>
        <p:nvPicPr>
          <p:cNvPr id="6" name="Рисунок 5" descr="str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4048" y="1988840"/>
            <a:ext cx="3664281" cy="438005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 descr="str23.t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2000240"/>
            <a:ext cx="4553123" cy="136270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04" y="3571876"/>
            <a:ext cx="4357718" cy="2723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Сотрудничество</a:t>
            </a:r>
            <a:endParaRPr lang="ru-RU" b="1" dirty="0"/>
          </a:p>
        </p:txBody>
      </p:sp>
      <p:grpSp>
        <p:nvGrpSpPr>
          <p:cNvPr id="5" name="Группа 7"/>
          <p:cNvGrpSpPr>
            <a:grpSpLocks noGrp="1"/>
          </p:cNvGrpSpPr>
          <p:nvPr/>
        </p:nvGrpSpPr>
        <p:grpSpPr>
          <a:xfrm>
            <a:off x="465138" y="1770063"/>
            <a:ext cx="8210550" cy="4525962"/>
            <a:chOff x="539552" y="1412776"/>
            <a:chExt cx="7848872" cy="4433693"/>
          </a:xfrm>
        </p:grpSpPr>
        <p:pic>
          <p:nvPicPr>
            <p:cNvPr id="6" name="Рисунок 5" descr="str150.jp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76056" y="1412776"/>
              <a:ext cx="3312368" cy="4433693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8" name="Рисунок 7" descr="str150.tif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539552" y="2852936"/>
              <a:ext cx="5256584" cy="1198870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pic>
          <p:nvPicPr>
            <p:cNvPr id="9" name="Рисунок 8" descr="str151.tif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611560" y="4653136"/>
              <a:ext cx="5767217" cy="334791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Классы учебных задач</a:t>
            </a:r>
            <a:endParaRPr lang="ru-RU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1643050"/>
            <a:ext cx="8183880" cy="418795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Освоение систематических знаний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Самостоятельное приобретение, перенос и интеграция знаний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Разрешение проблем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Сотрудничество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Коммуникация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Самоорганизация и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саморегуляция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1003A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Рефлексия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Ценностно-смысловые установки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1003A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1003A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ИКТ-компетентность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</TotalTime>
  <Words>305</Words>
  <Application>Microsoft Office PowerPoint</Application>
  <PresentationFormat>Экран (4:3)</PresentationFormat>
  <Paragraphs>122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Планируемые результаты</vt:lpstr>
      <vt:lpstr>Система оценивания</vt:lpstr>
      <vt:lpstr>Реализация рабочей программы</vt:lpstr>
      <vt:lpstr>Реализация требований ФГОС: </vt:lpstr>
      <vt:lpstr>Приобретение опыта проектной деятельности</vt:lpstr>
      <vt:lpstr>Развитие читательской компетенции</vt:lpstr>
      <vt:lpstr>Совершенствование навыков работы с информацией</vt:lpstr>
      <vt:lpstr>Сотрудничество</vt:lpstr>
      <vt:lpstr>Классы учебных задач</vt:lpstr>
      <vt:lpstr>Электронное приложение</vt:lpstr>
      <vt:lpstr>В учебнике вы найдёте…</vt:lpstr>
      <vt:lpstr>В учебнике вы найдёте…</vt:lpstr>
      <vt:lpstr>В учебнике вы найдёте…</vt:lpstr>
      <vt:lpstr>В учебнике вы найдёте…</vt:lpstr>
      <vt:lpstr>В учебнике вы найдёте…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ПОЛЯРНАЯ ЗВЕЗДА</dc:title>
  <dc:creator>Lipkina, Elena</dc:creator>
  <cp:lastModifiedBy>Элемент</cp:lastModifiedBy>
  <cp:revision>106</cp:revision>
  <dcterms:created xsi:type="dcterms:W3CDTF">2012-10-11T12:34:00Z</dcterms:created>
  <dcterms:modified xsi:type="dcterms:W3CDTF">2015-03-06T03:23:14Z</dcterms:modified>
</cp:coreProperties>
</file>