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3" r:id="rId3"/>
    <p:sldId id="258" r:id="rId4"/>
    <p:sldId id="270" r:id="rId5"/>
    <p:sldId id="271" r:id="rId6"/>
    <p:sldId id="259" r:id="rId7"/>
    <p:sldId id="260" r:id="rId8"/>
    <p:sldId id="261" r:id="rId9"/>
    <p:sldId id="262" r:id="rId10"/>
    <p:sldId id="272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3" autoAdjust="0"/>
    <p:restoredTop sz="94660"/>
  </p:normalViewPr>
  <p:slideViewPr>
    <p:cSldViewPr>
      <p:cViewPr>
        <p:scale>
          <a:sx n="78" d="100"/>
          <a:sy n="78" d="100"/>
        </p:scale>
        <p:origin x="-330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85860"/>
            <a:ext cx="842968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Заседание клуба «Хочу всё знать»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kamni-minerali.lact.ru/uploads/f1/s/6/684/image/57/595/medium_350px-Agate_Braziil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2786050" cy="15522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7422" y="500042"/>
            <a:ext cx="643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Агат</a:t>
            </a:r>
            <a:endParaRPr lang="ru-RU" dirty="0"/>
          </a:p>
        </p:txBody>
      </p:sp>
      <p:pic>
        <p:nvPicPr>
          <p:cNvPr id="29700" name="Picture 4" descr="http://www.kamni-minerali.lact.ru/uploads/f1/s/6/684/image/65/163/medium_m-amet_30_8029_3-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0"/>
            <a:ext cx="1500198" cy="20170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00563" y="57148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Аметист</a:t>
            </a:r>
            <a:endParaRPr lang="ru-RU" dirty="0"/>
          </a:p>
        </p:txBody>
      </p:sp>
      <p:pic>
        <p:nvPicPr>
          <p:cNvPr id="29702" name="Picture 6" descr="http://www.kamni-minerali.lact.ru/uploads/f1/s/6/684/image/69/403/medium_m-Q_17_6841_h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255" y="1571612"/>
            <a:ext cx="2701358" cy="19289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14414" y="292893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Горный хрусталь</a:t>
            </a:r>
            <a:endParaRPr lang="ru-RU" dirty="0"/>
          </a:p>
        </p:txBody>
      </p:sp>
      <p:pic>
        <p:nvPicPr>
          <p:cNvPr id="29704" name="Picture 8" descr="http://www.kamni-minerali.lact.ru/uploads/f1/s/6/684/image/65/159/medium_09-almaz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0"/>
            <a:ext cx="2928958" cy="200977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00959" y="71435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Алмаз</a:t>
            </a:r>
            <a:endParaRPr lang="ru-RU" dirty="0"/>
          </a:p>
        </p:txBody>
      </p:sp>
      <p:pic>
        <p:nvPicPr>
          <p:cNvPr id="29706" name="Picture 10" descr="http://www.kamni-minerali.lact.ru/uploads/f1/s/6/684/image/69/404/medium_100_33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2000240"/>
            <a:ext cx="2571768" cy="192882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071934" y="3929066"/>
            <a:ext cx="842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Гранат</a:t>
            </a:r>
            <a:endParaRPr lang="ru-RU" dirty="0"/>
          </a:p>
        </p:txBody>
      </p:sp>
      <p:pic>
        <p:nvPicPr>
          <p:cNvPr id="29708" name="Picture 12" descr="http://www.kamni-minerali.lact.ru/uploads/f1/s/6/684/image/69/973/medium_1755501708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50" y="1214422"/>
            <a:ext cx="1428750" cy="142875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500958" y="221455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Малахит</a:t>
            </a:r>
            <a:endParaRPr lang="ru-RU" dirty="0"/>
          </a:p>
        </p:txBody>
      </p:sp>
      <p:pic>
        <p:nvPicPr>
          <p:cNvPr id="29710" name="Picture 14" descr="http://www.kamni-minerali.lact.ru/uploads/f1/s/6/684/image/57/598/medium_m-aqua_14_DSC010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3636" y="2643182"/>
            <a:ext cx="2236604" cy="190687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572396" y="4214818"/>
            <a:ext cx="1428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Аквамарин</a:t>
            </a:r>
            <a:endParaRPr lang="ru-RU" dirty="0"/>
          </a:p>
        </p:txBody>
      </p:sp>
      <p:pic>
        <p:nvPicPr>
          <p:cNvPr id="29712" name="Picture 16" descr="http://www.kamni-minerali.lact.ru/uploads/f1/s/6/684/image/69/737/medium_150lazuri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714752"/>
            <a:ext cx="1428750" cy="17145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28596" y="514351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Лазурит</a:t>
            </a:r>
            <a:endParaRPr lang="ru-RU" dirty="0"/>
          </a:p>
        </p:txBody>
      </p:sp>
      <p:pic>
        <p:nvPicPr>
          <p:cNvPr id="29714" name="Picture 18" descr="http://www.kamni-minerali.lact.ru/uploads/f1/s/6/684/image/153/914/medium_100_344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43042" y="3571876"/>
            <a:ext cx="2214578" cy="1660934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857356" y="5072074"/>
            <a:ext cx="741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Топаз</a:t>
            </a:r>
            <a:endParaRPr lang="ru-RU" dirty="0"/>
          </a:p>
        </p:txBody>
      </p:sp>
      <p:pic>
        <p:nvPicPr>
          <p:cNvPr id="29716" name="Picture 20" descr="http://www.kamni-minerali.lact.ru/uploads/f1/s/6/684/image/139/567/medium_09_jashma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29488" y="4500570"/>
            <a:ext cx="1714512" cy="1903109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8215338" y="6357958"/>
            <a:ext cx="763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Яшма</a:t>
            </a:r>
            <a:endParaRPr lang="ru-RU" dirty="0"/>
          </a:p>
        </p:txBody>
      </p:sp>
      <p:pic>
        <p:nvPicPr>
          <p:cNvPr id="29718" name="Picture 22" descr="http://www.kamni-minerali.lact.ru/uploads/f1/s/6/684/image/1550/93/medium_yantar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00628" y="4500570"/>
            <a:ext cx="2428892" cy="1500198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6072198" y="6000768"/>
            <a:ext cx="889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Янтарь</a:t>
            </a:r>
            <a:endParaRPr lang="ru-RU" dirty="0"/>
          </a:p>
        </p:txBody>
      </p:sp>
      <p:pic>
        <p:nvPicPr>
          <p:cNvPr id="29720" name="Picture 24" descr="http://www.kamni-minerali.lact.ru/uploads/f1/s/6/684/image/1550/89/medium_halt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00364" y="5000636"/>
            <a:ext cx="1923698" cy="1857364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857751" y="6286520"/>
            <a:ext cx="1143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Халцедон</a:t>
            </a:r>
            <a:endParaRPr lang="ru-RU" dirty="0"/>
          </a:p>
        </p:txBody>
      </p:sp>
      <p:pic>
        <p:nvPicPr>
          <p:cNvPr id="29722" name="Picture 26" descr="http://www.kamni-minerali.lact.ru/uploads/f1/s/6/684/image/153/919/medium_164221191005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1538" y="5500678"/>
            <a:ext cx="1643074" cy="1357322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500034" y="6215082"/>
            <a:ext cx="1107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Чароит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Определи свой камень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357300"/>
          <a:ext cx="8229600" cy="5055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850"/>
                <a:gridCol w="5900750"/>
              </a:tblGrid>
              <a:tr h="821537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</a:t>
                      </a:r>
                      <a:r>
                        <a:rPr lang="ru-RU" sz="2800" dirty="0" smtClean="0"/>
                        <a:t>Цвет глаз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</a:t>
                      </a:r>
                      <a:r>
                        <a:rPr lang="ru-RU" sz="2000" dirty="0" smtClean="0"/>
                        <a:t>Рекомендуемые для ношения камни</a:t>
                      </a:r>
                      <a:endParaRPr lang="ru-RU" sz="2000" dirty="0"/>
                    </a:p>
                  </a:txBody>
                  <a:tcPr/>
                </a:tc>
              </a:tr>
              <a:tr h="82153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Зелёные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Агат, александрит, амазонит, берилл</a:t>
                      </a:r>
                      <a:r>
                        <a:rPr lang="ru-RU" sz="2400" baseline="0" dirty="0" smtClean="0"/>
                        <a:t> светло-зелёный, бирюза, малахит</a:t>
                      </a:r>
                      <a:endParaRPr lang="ru-RU" sz="2400" dirty="0"/>
                    </a:p>
                  </a:txBody>
                  <a:tcPr/>
                </a:tc>
              </a:tr>
              <a:tr h="82153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Карие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Сердолик, янтарь</a:t>
                      </a:r>
                      <a:r>
                        <a:rPr lang="ru-RU" sz="2400" baseline="0" dirty="0" smtClean="0"/>
                        <a:t> темный, авантюрин</a:t>
                      </a:r>
                      <a:endParaRPr lang="ru-RU" sz="2400" dirty="0"/>
                    </a:p>
                  </a:txBody>
                  <a:tcPr/>
                </a:tc>
              </a:tr>
              <a:tr h="82153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Золотистые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Топаз золотистый, гелиотроп, гиацинт оранжевый</a:t>
                      </a:r>
                      <a:endParaRPr lang="ru-RU" sz="2400" dirty="0"/>
                    </a:p>
                  </a:txBody>
                  <a:tcPr/>
                </a:tc>
              </a:tr>
              <a:tr h="82153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Голубые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Камни оранжевого и золотистого цвета</a:t>
                      </a:r>
                      <a:endParaRPr lang="ru-RU" sz="2400" dirty="0"/>
                    </a:p>
                  </a:txBody>
                  <a:tcPr/>
                </a:tc>
              </a:tr>
              <a:tr h="82153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Темные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Бирюза, коралл, аметист голубой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9" y="428600"/>
          <a:ext cx="8429682" cy="6381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94"/>
                <a:gridCol w="2809894"/>
                <a:gridCol w="2809894"/>
              </a:tblGrid>
              <a:tr h="767959"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Планета, под которой родился 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Созвездие,</a:t>
                      </a:r>
                      <a:r>
                        <a:rPr lang="ru-RU" baseline="0" dirty="0" smtClean="0"/>
                        <a:t> под которым родился 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Камень</a:t>
                      </a:r>
                      <a:endParaRPr lang="ru-RU" dirty="0"/>
                    </a:p>
                  </a:txBody>
                  <a:tcPr/>
                </a:tc>
              </a:tr>
              <a:tr h="76795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Солнце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Лев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Хризоберилл, алмаз</a:t>
                      </a:r>
                      <a:endParaRPr lang="ru-RU" sz="2000" dirty="0"/>
                    </a:p>
                  </a:txBody>
                  <a:tcPr/>
                </a:tc>
              </a:tr>
              <a:tr h="76795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Луна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Рак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Жемчуг, лунный камень, изумруд</a:t>
                      </a:r>
                      <a:endParaRPr lang="ru-RU" sz="2000" dirty="0"/>
                    </a:p>
                  </a:txBody>
                  <a:tcPr/>
                </a:tc>
              </a:tr>
              <a:tr h="76795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Марс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Овен</a:t>
                      </a:r>
                    </a:p>
                    <a:p>
                      <a:r>
                        <a:rPr lang="ru-RU" sz="2000" dirty="0" smtClean="0"/>
                        <a:t>Скорпион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Рубин</a:t>
                      </a:r>
                    </a:p>
                    <a:p>
                      <a:r>
                        <a:rPr lang="ru-RU" sz="2000" dirty="0" smtClean="0"/>
                        <a:t>Гранат</a:t>
                      </a:r>
                      <a:endParaRPr lang="ru-RU" sz="2000" dirty="0"/>
                    </a:p>
                  </a:txBody>
                  <a:tcPr/>
                </a:tc>
              </a:tr>
              <a:tr h="76795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Меркурий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Близнецы</a:t>
                      </a:r>
                    </a:p>
                    <a:p>
                      <a:r>
                        <a:rPr lang="ru-RU" sz="2000" dirty="0" smtClean="0"/>
                        <a:t>Дева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Опал</a:t>
                      </a:r>
                    </a:p>
                    <a:p>
                      <a:r>
                        <a:rPr lang="ru-RU" sz="2000" dirty="0" smtClean="0"/>
                        <a:t>Желтый сапфир</a:t>
                      </a:r>
                      <a:endParaRPr lang="ru-RU" sz="2000" dirty="0"/>
                    </a:p>
                  </a:txBody>
                  <a:tcPr/>
                </a:tc>
              </a:tr>
              <a:tr h="76795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Юпитер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Стрелец </a:t>
                      </a:r>
                    </a:p>
                    <a:p>
                      <a:r>
                        <a:rPr lang="ru-RU" sz="2000" dirty="0" smtClean="0"/>
                        <a:t>Рыбы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Сапфир,</a:t>
                      </a:r>
                      <a:r>
                        <a:rPr lang="ru-RU" sz="2000" baseline="0" dirty="0" smtClean="0"/>
                        <a:t> лазурит</a:t>
                      </a:r>
                    </a:p>
                    <a:p>
                      <a:r>
                        <a:rPr lang="ru-RU" sz="2000" baseline="0" dirty="0" smtClean="0"/>
                        <a:t>Аметист</a:t>
                      </a:r>
                      <a:endParaRPr lang="ru-RU" sz="2000" dirty="0" smtClean="0"/>
                    </a:p>
                  </a:txBody>
                  <a:tcPr/>
                </a:tc>
              </a:tr>
              <a:tr h="76795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Венера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Весы</a:t>
                      </a:r>
                    </a:p>
                    <a:p>
                      <a:r>
                        <a:rPr lang="ru-RU" sz="2000" dirty="0" smtClean="0"/>
                        <a:t>Телец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/>
                        <a:t>Папаранджа</a:t>
                      </a:r>
                      <a:r>
                        <a:rPr lang="ru-RU" sz="2000" dirty="0" smtClean="0"/>
                        <a:t>  </a:t>
                      </a:r>
                    </a:p>
                    <a:p>
                      <a:r>
                        <a:rPr lang="ru-RU" sz="2000" dirty="0" smtClean="0"/>
                        <a:t>Гиацинт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76795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Сатурн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Водолей</a:t>
                      </a:r>
                    </a:p>
                    <a:p>
                      <a:r>
                        <a:rPr lang="ru-RU" sz="2000" dirty="0" smtClean="0"/>
                        <a:t> Козерог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Аквамарин</a:t>
                      </a:r>
                    </a:p>
                    <a:p>
                      <a:r>
                        <a:rPr lang="ru-RU" sz="2000" dirty="0" smtClean="0"/>
                        <a:t>Голубая шпинель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357169"/>
          <a:ext cx="7643866" cy="649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1933"/>
                <a:gridCol w="3821933"/>
              </a:tblGrid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       Месяц рождения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                   Камень</a:t>
                      </a:r>
                      <a:endParaRPr lang="ru-RU" sz="2400" dirty="0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Январь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Гранат, розовый кварц</a:t>
                      </a:r>
                      <a:endParaRPr lang="ru-RU" sz="2400" dirty="0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Февраль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Аметист, оникс</a:t>
                      </a:r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Март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Турмалин, яшма</a:t>
                      </a:r>
                      <a:endParaRPr lang="ru-RU" sz="2400" dirty="0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Апрель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Сапфир, алмаз, горный хрусталь</a:t>
                      </a:r>
                      <a:endParaRPr lang="ru-RU" sz="2400" dirty="0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Май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Изумруд, </a:t>
                      </a:r>
                      <a:r>
                        <a:rPr lang="ru-RU" sz="2400" dirty="0" err="1" smtClean="0"/>
                        <a:t>хризопрас</a:t>
                      </a:r>
                      <a:endParaRPr lang="ru-RU" sz="2400" dirty="0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Июнь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Жемчуг, лунный камень</a:t>
                      </a:r>
                      <a:endParaRPr lang="ru-RU" sz="2400" dirty="0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Июль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Рубин, карнеол</a:t>
                      </a:r>
                      <a:endParaRPr lang="ru-RU" sz="2400" dirty="0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Август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Оникс, сардоникс</a:t>
                      </a:r>
                      <a:endParaRPr lang="ru-RU" sz="2400" dirty="0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Сентябрь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Перидот</a:t>
                      </a:r>
                      <a:endParaRPr lang="ru-RU" sz="2400" dirty="0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Октябрь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Аквамарин, опал</a:t>
                      </a:r>
                      <a:endParaRPr lang="ru-RU" sz="2400" dirty="0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Ноябрь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Топаз, тигровый глаз</a:t>
                      </a:r>
                      <a:endParaRPr lang="ru-RU" sz="2400" dirty="0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Декабрь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Циркон, бирюза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3" y="285728"/>
          <a:ext cx="8072493" cy="607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0831"/>
                <a:gridCol w="2690831"/>
                <a:gridCol w="2690831"/>
              </a:tblGrid>
              <a:tr h="7590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   День недели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Планета, звезда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        Камень</a:t>
                      </a:r>
                      <a:endParaRPr lang="ru-RU" sz="2000" dirty="0"/>
                    </a:p>
                  </a:txBody>
                  <a:tcPr/>
                </a:tc>
              </a:tr>
              <a:tr h="7590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Понедельник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Луна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Изумруд,</a:t>
                      </a:r>
                      <a:r>
                        <a:rPr lang="ru-RU" sz="2000" baseline="0" dirty="0" smtClean="0"/>
                        <a:t> белый бриллиант</a:t>
                      </a:r>
                      <a:endParaRPr lang="ru-RU" sz="2000" dirty="0"/>
                    </a:p>
                  </a:txBody>
                  <a:tcPr/>
                </a:tc>
              </a:tr>
              <a:tr h="7590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Вторник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Марс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Аметист, черный бриллиант</a:t>
                      </a:r>
                      <a:endParaRPr lang="ru-RU" sz="2000" dirty="0"/>
                    </a:p>
                  </a:txBody>
                  <a:tcPr/>
                </a:tc>
              </a:tr>
              <a:tr h="7590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Среда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Меркурий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Порфир, топаз</a:t>
                      </a:r>
                      <a:endParaRPr lang="ru-RU" sz="2000" dirty="0"/>
                    </a:p>
                  </a:txBody>
                  <a:tcPr/>
                </a:tc>
              </a:tr>
              <a:tr h="7590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Четверг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Юпитер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Аквамарин</a:t>
                      </a:r>
                      <a:endParaRPr lang="ru-RU" sz="2000" dirty="0"/>
                    </a:p>
                  </a:txBody>
                  <a:tcPr/>
                </a:tc>
              </a:tr>
              <a:tr h="7590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Пятница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Венера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Рубин, сердолик, оникс</a:t>
                      </a:r>
                      <a:endParaRPr lang="ru-RU" sz="2000" dirty="0"/>
                    </a:p>
                  </a:txBody>
                  <a:tcPr/>
                </a:tc>
              </a:tr>
              <a:tr h="7590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Суббота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Сатурн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Яшма, халцедон</a:t>
                      </a:r>
                      <a:endParaRPr lang="ru-RU" sz="2000" dirty="0"/>
                    </a:p>
                  </a:txBody>
                  <a:tcPr/>
                </a:tc>
              </a:tr>
              <a:tr h="7590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Воскресенье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Солнце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Гиацинт, желтый бриллиант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285734"/>
          <a:ext cx="8358246" cy="738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5572164"/>
                <a:gridCol w="1571636"/>
              </a:tblGrid>
              <a:tr h="483580">
                <a:tc>
                  <a:txBody>
                    <a:bodyPr/>
                    <a:lstStyle/>
                    <a:p>
                      <a:r>
                        <a:rPr lang="ru-RU" dirty="0" smtClean="0"/>
                        <a:t>    Знак</a:t>
                      </a:r>
                    </a:p>
                    <a:p>
                      <a:r>
                        <a:rPr lang="ru-RU" dirty="0" smtClean="0"/>
                        <a:t>зодиака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</a:t>
                      </a:r>
                      <a:r>
                        <a:rPr lang="ru-RU" sz="2800" dirty="0" smtClean="0"/>
                        <a:t>Благоприятные камни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Неблагоприятные камни</a:t>
                      </a:r>
                      <a:endParaRPr lang="ru-RU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Овен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Рубин, сапфир, яшма, бриллиант, кровавик, изумруд, гранат, все</a:t>
                      </a:r>
                      <a:r>
                        <a:rPr lang="ru-RU" sz="1800" baseline="0" dirty="0" smtClean="0"/>
                        <a:t> красные камни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Весов</a:t>
                      </a:r>
                      <a:endParaRPr lang="ru-RU" sz="1800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Телец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Агат, оникс, аметист, сапфир, изумруд, все белые прозрачные камни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Скорпиона</a:t>
                      </a:r>
                      <a:endParaRPr lang="ru-RU" sz="1800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Близнецы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Изумруд, агат, топаз, </a:t>
                      </a:r>
                      <a:r>
                        <a:rPr lang="ru-RU" sz="1800" dirty="0" err="1" smtClean="0"/>
                        <a:t>хризопрас</a:t>
                      </a:r>
                      <a:r>
                        <a:rPr lang="ru-RU" sz="1800" dirty="0" smtClean="0"/>
                        <a:t>, берилл, сапфир, яшма, лунный камень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Стрельца</a:t>
                      </a:r>
                      <a:endParaRPr lang="ru-RU" sz="1800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Рак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Изумруд, сердолик, рубин, лунный</a:t>
                      </a:r>
                      <a:r>
                        <a:rPr lang="ru-RU" sz="1800" baseline="0" dirty="0" smtClean="0"/>
                        <a:t> камень, халцедон, все белые непрозрачные камни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Козерога</a:t>
                      </a:r>
                      <a:endParaRPr lang="ru-RU" sz="1800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Лев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Хризолит, алмаз, сердолик ,сардоникс, топаз, янтарь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Водолея</a:t>
                      </a:r>
                      <a:endParaRPr lang="ru-RU" sz="1800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Дева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Хризолит, сапфир,</a:t>
                      </a:r>
                      <a:r>
                        <a:rPr lang="ru-RU" sz="1800" baseline="0" dirty="0" smtClean="0"/>
                        <a:t> оникс, нефрит, сердолик, оправа серебряная или платиновая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Рыбы</a:t>
                      </a:r>
                      <a:endParaRPr lang="ru-RU" sz="1800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Весы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Лазурит, опал, бирюза, алмаз, берилл, аквамарин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Овна</a:t>
                      </a:r>
                      <a:endParaRPr lang="ru-RU" sz="1800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Скорпион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Золотистый топаз, гранат, аквамарин, коралл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Тельца</a:t>
                      </a:r>
                      <a:endParaRPr lang="ru-RU" sz="1800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Стрелец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Рубин, кровавик, бирюза, алмаз, гранат, топаз, красные, зеленые камни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Близнецов</a:t>
                      </a:r>
                      <a:endParaRPr lang="ru-RU" sz="1800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Козерог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Сапфир, бирюза, лазурит, гранат, халцедон, аметист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Рака</a:t>
                      </a:r>
                      <a:endParaRPr lang="ru-RU" sz="1800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Водолей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Сапфир, бирюза, лазурит, гранат, халцедон, аметист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Льва</a:t>
                      </a:r>
                      <a:endParaRPr lang="ru-RU" sz="1800" dirty="0"/>
                    </a:p>
                  </a:txBody>
                  <a:tcPr/>
                </a:tc>
              </a:tr>
              <a:tr h="48358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Рыбы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Аквамарин, агат, яшма, аметист, изумруд, жемчуг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Девы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19" y="928670"/>
            <a:ext cx="871543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Презентацию представила 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19" y="2214555"/>
            <a:ext cx="857256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Бухонова</a:t>
            </a: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Марина, учащаяся 6 класса</a:t>
            </a:r>
          </a:p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МКОУ </a:t>
            </a:r>
            <a:r>
              <a:rPr lang="ru-RU" sz="40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Князевской</a:t>
            </a:r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ООШ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1554" y="4813994"/>
            <a:ext cx="506796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Неделя географии</a:t>
            </a:r>
          </a:p>
          <a:p>
            <a:pPr algn="ctr"/>
            <a:r>
              <a:rPr lang="ru-RU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2014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zvim.ru/im/34/vesy_znak_zodiak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57620" y="3357562"/>
            <a:ext cx="485778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Знаки зодиака</a:t>
            </a:r>
            <a:endParaRPr lang="ru-RU" sz="8000" b="1" cap="none" spc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Эклиптика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  <a:r>
              <a:rPr lang="ru-RU" sz="4000" dirty="0" smtClean="0"/>
              <a:t>Э</a:t>
            </a:r>
            <a:r>
              <a:rPr lang="ru-RU" sz="4000" dirty="0" smtClean="0"/>
              <a:t>клиптика </a:t>
            </a:r>
            <a:r>
              <a:rPr lang="ru-RU" sz="4000" dirty="0" smtClean="0"/>
              <a:t>— плоскость вращения Земли вокруг Солнца </a:t>
            </a:r>
            <a:r>
              <a:rPr lang="ru-RU" sz="4000" dirty="0" smtClean="0"/>
              <a:t>(ЭКЛИПТИКА(греч</a:t>
            </a:r>
            <a:r>
              <a:rPr lang="ru-RU" sz="4000" dirty="0" smtClean="0"/>
              <a:t>. </a:t>
            </a:r>
            <a:r>
              <a:rPr lang="ru-RU" sz="4000" dirty="0" err="1" smtClean="0"/>
              <a:t>ekliptike</a:t>
            </a:r>
            <a:r>
              <a:rPr lang="ru-RU" sz="4000" dirty="0" smtClean="0"/>
              <a:t>). Круг на небе, по которому происходит воображаемое годовое движение солнца; круг, который описывает земля в своем годовом движении</a:t>
            </a:r>
            <a:r>
              <a:rPr lang="ru-RU" sz="4000" dirty="0" smtClean="0"/>
              <a:t>.</a:t>
            </a:r>
            <a:endParaRPr lang="ru-RU" sz="4000" dirty="0" smtClean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2/73/885/73885137_800pxEcliptic_pa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643966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ency.info/images/iclip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78684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Горные породы слагают твердую оболочку Земли или земную кору.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://dok.opredelim.com/pars_docs/refs/21/20843/img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621510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at.convdocs.org/pars_docs/refs/2/1407/1407_html_m667192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2857496"/>
            <a:ext cx="371477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85852" y="214290"/>
            <a:ext cx="66437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В толще коры залегает уголь, нефть, руды железа и других металлов, драгоценные и поделочные камни.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2714620"/>
            <a:ext cx="45005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Слово «камень» пришло к нам </a:t>
            </a:r>
          </a:p>
          <a:p>
            <a:r>
              <a:rPr lang="ru-RU" sz="2000" dirty="0" smtClean="0"/>
              <a:t> от далеких предков.  На одном из древнейших языков «камень» звучит как «упала», близко к «опал». Предполагается, что от него произошло название минерала – опал.</a:t>
            </a:r>
          </a:p>
          <a:p>
            <a:r>
              <a:rPr lang="ru-RU" sz="2000" dirty="0" smtClean="0"/>
              <a:t>«Минера» означало руда (или камень), дающий металл Позднее от «минера» образовался термин «минерал».</a:t>
            </a:r>
            <a:endParaRPr 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камень?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Первоначально все твердые минеральные образования назывались камнями, в отличие от рыхлых – земель.</a:t>
            </a:r>
          </a:p>
          <a:p>
            <a:r>
              <a:rPr lang="ru-RU" dirty="0" smtClean="0"/>
              <a:t>«Камень», - по определению В. Шумана, -это всякая твердая вековая составная часть земной коры в виде сплошной массы или отдельных кусков. Ювелир понимает под этим словом драгоценные камни, строитель – материалы, с помощью которых мостят улицы и возводят дома.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Драгоценные и поделочные камни, украшающие нашу жизнь.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3900" dirty="0" smtClean="0"/>
              <a:t>Это разнообразные по составу минералы и горные породы, обладающие естественной декоративностью (красивой окраской или рисунком, прозрачностью, ярким блеском, световой игрой или другими свойствами), поддающиеся механической обработке (резке, огранке, шлифованию, полированию).</a:t>
            </a:r>
            <a:endParaRPr lang="ru-RU" sz="39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155</TotalTime>
  <Words>646</Words>
  <Application>Microsoft Office PowerPoint</Application>
  <PresentationFormat>Экран (4:3)</PresentationFormat>
  <Paragraphs>169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Эклиптика</vt:lpstr>
      <vt:lpstr>Слайд 4</vt:lpstr>
      <vt:lpstr>Слайд 5</vt:lpstr>
      <vt:lpstr>Горные породы слагают твердую оболочку Земли или земную кору. </vt:lpstr>
      <vt:lpstr>Слайд 7</vt:lpstr>
      <vt:lpstr>Что такое камень?</vt:lpstr>
      <vt:lpstr>Драгоценные и поделочные камни, украшающие нашу жизнь.</vt:lpstr>
      <vt:lpstr>Слайд 10</vt:lpstr>
      <vt:lpstr>Определи свой камень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Антон</cp:lastModifiedBy>
  <cp:revision>88</cp:revision>
  <dcterms:created xsi:type="dcterms:W3CDTF">2014-02-10T14:52:38Z</dcterms:created>
  <dcterms:modified xsi:type="dcterms:W3CDTF">2014-02-12T16:04:09Z</dcterms:modified>
</cp:coreProperties>
</file>