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312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80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100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508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96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989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862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983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288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161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659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781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04702-9D23-4483-B29B-BDF3CC6FC92F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ACBAB-8948-4A89-8892-C05910B1E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815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35344-74271dd62d6b353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-14317"/>
            <a:ext cx="9144000" cy="68723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3999" y="500043"/>
            <a:ext cx="914400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ngsana New" pitchFamily="18" charset="-34"/>
              </a:rPr>
              <a:t>Развивающая предметно – пространственная  среда в соответствии ФГОС </a:t>
            </a:r>
          </a:p>
          <a:p>
            <a:pPr algn="ctr"/>
            <a:endParaRPr lang="ru-RU" sz="280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ngsana New" pitchFamily="18" charset="-34"/>
            </a:endParaRPr>
          </a:p>
          <a:p>
            <a:pPr algn="ctr"/>
            <a:r>
              <a:rPr lang="ru-RU" sz="28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ngsana New" pitchFamily="18" charset="-34"/>
              </a:rPr>
              <a:t>Педагоги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ngsana New" pitchFamily="18" charset="-34"/>
              </a:rPr>
              <a:t>: Белкина В.И., </a:t>
            </a:r>
            <a:r>
              <a:rPr lang="ru-RU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ngsana New" pitchFamily="18" charset="-34"/>
              </a:rPr>
              <a:t>Домченко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ngsana New" pitchFamily="18" charset="-34"/>
              </a:rPr>
              <a:t> М.Р.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71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 Вариативность среды предполагает: </a:t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ru-RU" dirty="0"/>
              <a:t> </a:t>
            </a:r>
            <a:r>
              <a:rPr lang="ru-RU" sz="3200" dirty="0"/>
              <a:t>наличие в Организации (группе) </a:t>
            </a:r>
            <a:r>
              <a:rPr lang="ru-RU" sz="3200" b="1" dirty="0"/>
              <a:t>различных пространств</a:t>
            </a:r>
            <a:r>
              <a:rPr lang="ru-RU" sz="3200" dirty="0"/>
              <a:t> (для игры, конструирования, уединения и пр.), а также </a:t>
            </a:r>
            <a:r>
              <a:rPr lang="ru-RU" sz="3200" b="1" dirty="0"/>
              <a:t>разнообразных материалов, игр, игрушек и оборудования, обеспечивающих свободный выбор детей;</a:t>
            </a:r>
          </a:p>
          <a:p>
            <a:pPr algn="just">
              <a:lnSpc>
                <a:spcPct val="90000"/>
              </a:lnSpc>
            </a:pPr>
            <a:r>
              <a:rPr lang="ru-RU" sz="3200" dirty="0"/>
              <a:t> периодическую </a:t>
            </a:r>
            <a:r>
              <a:rPr lang="ru-RU" sz="3200" b="1" dirty="0"/>
              <a:t>сменяемость игрового материала, появление новых предметов, стимулирующих</a:t>
            </a:r>
            <a:r>
              <a:rPr lang="ru-RU" sz="3200" dirty="0"/>
              <a:t> </a:t>
            </a:r>
            <a:r>
              <a:rPr lang="ru-RU" sz="3200" b="1" dirty="0"/>
              <a:t>игровую, двигательную</a:t>
            </a:r>
            <a:r>
              <a:rPr lang="ru-RU" sz="3200" dirty="0"/>
              <a:t>, познавательную и исследовательскую активность детей.</a:t>
            </a:r>
          </a:p>
        </p:txBody>
      </p:sp>
    </p:spTree>
    <p:extLst>
      <p:ext uri="{BB962C8B-B14F-4D97-AF65-F5344CB8AC3E}">
        <p14:creationId xmlns:p14="http://schemas.microsoft.com/office/powerpoint/2010/main" val="3794224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 Доступность среды предполагает:</a:t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90688"/>
            <a:ext cx="10515600" cy="41148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dirty="0"/>
              <a:t> </a:t>
            </a:r>
            <a:r>
              <a:rPr lang="ru-RU" b="1" dirty="0"/>
              <a:t>доступность </a:t>
            </a:r>
            <a:r>
              <a:rPr lang="ru-RU" dirty="0"/>
              <a:t>для воспитанников, в том числе детей с ОВЗ и детей-инвалидов, всех </a:t>
            </a:r>
            <a:r>
              <a:rPr lang="ru-RU" b="1" dirty="0"/>
              <a:t>помещений</a:t>
            </a:r>
            <a:r>
              <a:rPr lang="ru-RU" dirty="0"/>
              <a:t> Организации, где осуществляется образовательный процесс</a:t>
            </a:r>
            <a:r>
              <a:rPr lang="ru-RU" dirty="0" smtClean="0"/>
              <a:t>;</a:t>
            </a:r>
          </a:p>
          <a:p>
            <a:pPr algn="just">
              <a:lnSpc>
                <a:spcPct val="80000"/>
              </a:lnSpc>
            </a:pPr>
            <a:endParaRPr lang="ru-RU" dirty="0"/>
          </a:p>
          <a:p>
            <a:pPr algn="just">
              <a:lnSpc>
                <a:spcPct val="80000"/>
              </a:lnSpc>
            </a:pPr>
            <a:r>
              <a:rPr lang="ru-RU" dirty="0"/>
              <a:t> свободный </a:t>
            </a:r>
            <a:r>
              <a:rPr lang="ru-RU" b="1" dirty="0"/>
              <a:t>доступ </a:t>
            </a:r>
            <a:r>
              <a:rPr lang="ru-RU" dirty="0"/>
              <a:t>воспитанников, в том числе детей с ОВЗ и детей-инвалидов, посещающих Организацию (группу), </a:t>
            </a:r>
            <a:r>
              <a:rPr lang="ru-RU" b="1" dirty="0"/>
              <a:t>к играм, игрушкам, материалам, пособиям, обеспечивающим все основные виды детской активности</a:t>
            </a:r>
            <a:r>
              <a:rPr lang="ru-RU" b="1" dirty="0" smtClean="0"/>
              <a:t>;</a:t>
            </a:r>
          </a:p>
          <a:p>
            <a:pPr algn="just">
              <a:lnSpc>
                <a:spcPct val="80000"/>
              </a:lnSpc>
            </a:pPr>
            <a:endParaRPr lang="ru-RU" b="1" dirty="0"/>
          </a:p>
          <a:p>
            <a:pPr algn="just">
              <a:lnSpc>
                <a:spcPct val="80000"/>
              </a:lnSpc>
            </a:pPr>
            <a:r>
              <a:rPr lang="ru-RU" dirty="0"/>
              <a:t> </a:t>
            </a:r>
            <a:r>
              <a:rPr lang="ru-RU" b="1" dirty="0"/>
              <a:t>исправность и сохранность</a:t>
            </a:r>
            <a:r>
              <a:rPr lang="ru-RU" dirty="0"/>
              <a:t> материалов и оборудования.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197286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9257"/>
            <a:ext cx="10515600" cy="1219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 Безопасность предметно-пространственной среды предполагает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057" y="2728686"/>
            <a:ext cx="9913257" cy="2264228"/>
          </a:xfrm>
        </p:spPr>
        <p:txBody>
          <a:bodyPr>
            <a:normAutofit/>
          </a:bodyPr>
          <a:lstStyle/>
          <a:p>
            <a:pPr algn="just"/>
            <a:r>
              <a:rPr lang="ru-RU" sz="4000" dirty="0"/>
              <a:t>соответствие всех её элементов требованиям по обеспечению надёжности и безопасности их использования.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62717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072" y="258247"/>
            <a:ext cx="10515600" cy="5498646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Главной задачей воспитания дошкольников является          создание  у детей  чувства  эмоционального комфорта и психологической защищённости. В детском саду ребёнку важно чувствовать себя любимым и неповторимым. Поэтому важным является и среда , в которой проходит воспитательный процесс.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5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68018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СПАСИБО     ЗА ВНИМАНИЕ</a:t>
            </a:r>
            <a:endParaRPr lang="ru-RU" sz="8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07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5056" y="1136065"/>
            <a:ext cx="7623958" cy="4992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" lvl="0" algn="ctr">
              <a:spcBef>
                <a:spcPct val="20000"/>
              </a:spcBef>
              <a:spcAft>
                <a:spcPts val="60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Arial"/>
              </a:rPr>
              <a:t>Требования к  предметно-пространственной развивающей среде в дошкольной организации</a:t>
            </a:r>
          </a:p>
          <a:p>
            <a:pPr marL="17462" lvl="0">
              <a:spcBef>
                <a:spcPct val="20000"/>
              </a:spcBef>
              <a:spcAft>
                <a:spcPts val="600"/>
              </a:spcAft>
              <a:defRPr/>
            </a:pPr>
            <a:endParaRPr lang="ru-RU" sz="2400" b="1" dirty="0">
              <a:solidFill>
                <a:srgbClr val="FF0000"/>
              </a:solidFill>
              <a:latin typeface="Arial"/>
            </a:endParaRPr>
          </a:p>
          <a:p>
            <a:pPr marL="17462" lvl="0">
              <a:spcBef>
                <a:spcPct val="20000"/>
              </a:spcBef>
              <a:spcAft>
                <a:spcPts val="60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Arial"/>
              </a:rPr>
              <a:t>Должна быть:</a:t>
            </a:r>
          </a:p>
          <a:p>
            <a:pPr marL="474662" lvl="0" indent="-457200">
              <a:spcBef>
                <a:spcPct val="20000"/>
              </a:spcBef>
              <a:spcAft>
                <a:spcPts val="600"/>
              </a:spcAft>
              <a:buFont typeface="Wingdings" pitchFamily="2" charset="2"/>
              <a:buAutoNum type="arabicPeriod"/>
              <a:defRPr/>
            </a:pPr>
            <a:r>
              <a:rPr lang="ru-RU" sz="2400" b="1" dirty="0">
                <a:solidFill>
                  <a:srgbClr val="FF0000"/>
                </a:solidFill>
                <a:latin typeface="Arial"/>
              </a:rPr>
              <a:t>Содержательно насыщенной</a:t>
            </a:r>
          </a:p>
          <a:p>
            <a:pPr marL="474662" lvl="0" indent="-457200">
              <a:spcBef>
                <a:spcPct val="20000"/>
              </a:spcBef>
              <a:spcAft>
                <a:spcPts val="600"/>
              </a:spcAft>
              <a:buFont typeface="Wingdings" pitchFamily="2" charset="2"/>
              <a:buAutoNum type="arabicPeriod"/>
              <a:defRPr/>
            </a:pPr>
            <a:r>
              <a:rPr lang="ru-RU" sz="2400" b="1" dirty="0">
                <a:solidFill>
                  <a:srgbClr val="FF0000"/>
                </a:solidFill>
                <a:latin typeface="Arial"/>
              </a:rPr>
              <a:t>Трансформируемой</a:t>
            </a:r>
          </a:p>
          <a:p>
            <a:pPr marL="474662" lvl="0" indent="-457200">
              <a:spcBef>
                <a:spcPct val="20000"/>
              </a:spcBef>
              <a:spcAft>
                <a:spcPts val="600"/>
              </a:spcAft>
              <a:buFont typeface="Wingdings" pitchFamily="2" charset="2"/>
              <a:buAutoNum type="arabicPeriod"/>
              <a:defRPr/>
            </a:pPr>
            <a:r>
              <a:rPr lang="ru-RU" sz="2400" b="1" dirty="0">
                <a:solidFill>
                  <a:srgbClr val="FF0000"/>
                </a:solidFill>
                <a:latin typeface="Arial"/>
              </a:rPr>
              <a:t>Полифункциональной</a:t>
            </a:r>
          </a:p>
          <a:p>
            <a:pPr marL="474662" lvl="0" indent="-457200">
              <a:spcBef>
                <a:spcPct val="20000"/>
              </a:spcBef>
              <a:spcAft>
                <a:spcPts val="600"/>
              </a:spcAft>
              <a:buFont typeface="Wingdings" pitchFamily="2" charset="2"/>
              <a:buAutoNum type="arabicPeriod"/>
              <a:defRPr/>
            </a:pPr>
            <a:r>
              <a:rPr lang="ru-RU" sz="2400" b="1" dirty="0">
                <a:solidFill>
                  <a:srgbClr val="FF0000"/>
                </a:solidFill>
                <a:latin typeface="Arial"/>
              </a:rPr>
              <a:t>Вариативной</a:t>
            </a:r>
          </a:p>
          <a:p>
            <a:pPr marL="474662" lvl="0" indent="-457200">
              <a:spcBef>
                <a:spcPct val="20000"/>
              </a:spcBef>
              <a:spcAft>
                <a:spcPts val="600"/>
              </a:spcAft>
              <a:buFont typeface="Wingdings" pitchFamily="2" charset="2"/>
              <a:buAutoNum type="arabicPeriod"/>
              <a:defRPr/>
            </a:pPr>
            <a:r>
              <a:rPr lang="ru-RU" sz="2400" b="1" dirty="0">
                <a:solidFill>
                  <a:srgbClr val="FF0000"/>
                </a:solidFill>
                <a:latin typeface="Arial"/>
              </a:rPr>
              <a:t>Доступной</a:t>
            </a:r>
          </a:p>
          <a:p>
            <a:pPr marL="474662" lvl="0" indent="-457200">
              <a:spcBef>
                <a:spcPct val="20000"/>
              </a:spcBef>
              <a:spcAft>
                <a:spcPts val="600"/>
              </a:spcAft>
              <a:buFont typeface="Wingdings" pitchFamily="2" charset="2"/>
              <a:buAutoNum type="arabicPeriod"/>
              <a:defRPr/>
            </a:pPr>
            <a:r>
              <a:rPr lang="ru-RU" sz="2400" b="1" dirty="0">
                <a:solidFill>
                  <a:srgbClr val="FF0000"/>
                </a:solidFill>
                <a:latin typeface="Arial"/>
              </a:rPr>
              <a:t>Безопасной</a:t>
            </a:r>
          </a:p>
        </p:txBody>
      </p:sp>
    </p:spTree>
    <p:extLst>
      <p:ext uri="{BB962C8B-B14F-4D97-AF65-F5344CB8AC3E}">
        <p14:creationId xmlns:p14="http://schemas.microsoft.com/office/powerpoint/2010/main" val="280839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admin\Downloads\фон 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-100013"/>
            <a:ext cx="91440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78971" y="1484313"/>
            <a:ext cx="1090022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dirty="0" smtClean="0"/>
              <a:t>Нет такой стороны воспитания, на которую обстановка не оказывала бы влияние, нет способности, которая находилась бы в прямой зависимости от непосредственно окружающей ребёнка конкретного мира….</a:t>
            </a:r>
          </a:p>
          <a:p>
            <a:pPr algn="just">
              <a:defRPr/>
            </a:pPr>
            <a:r>
              <a:rPr lang="ru-RU" sz="2800" dirty="0" smtClean="0"/>
              <a:t>Тот, кому удастся создать такую обстановку, облегчит свой труд в высшей степени.</a:t>
            </a:r>
          </a:p>
          <a:p>
            <a:pPr algn="just">
              <a:defRPr/>
            </a:pPr>
            <a:r>
              <a:rPr lang="ru-RU" sz="2800" dirty="0" smtClean="0"/>
              <a:t>Среди неё ребёнок будет жить – развиваться собственно самодовлеющей жизнью, его духовный рост будет совершенствоваться из самого себя, от природы….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                                                                                                    Е</a:t>
            </a:r>
            <a:r>
              <a:rPr lang="ru-RU" sz="2800" dirty="0"/>
              <a:t>. И. Тихеева 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757881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61257"/>
            <a:ext cx="10515600" cy="100148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Требования к развивающей предметно-пространственной среде в соответствии ФГОС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0285" y="1988457"/>
            <a:ext cx="11466285" cy="4101193"/>
          </a:xfrm>
        </p:spPr>
        <p:txBody>
          <a:bodyPr>
            <a:noAutofit/>
          </a:bodyPr>
          <a:lstStyle/>
          <a:p>
            <a:pPr marL="457200" indent="-45720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Развивающая предметно-пространственная среда обеспечивает   </a:t>
            </a:r>
            <a:r>
              <a:rPr lang="ru-RU" sz="2800" b="1" dirty="0" smtClean="0">
                <a:solidFill>
                  <a:schemeClr val="tx1"/>
                </a:solidFill>
              </a:rPr>
              <a:t>максимальную реализацию образовательного потенциала пространства</a:t>
            </a:r>
            <a:r>
              <a:rPr lang="ru-RU" sz="2800" dirty="0" smtClean="0">
                <a:solidFill>
                  <a:schemeClr val="tx1"/>
                </a:solidFill>
              </a:rPr>
              <a:t> и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учёта особенностей и коррекции недостатков их развития.</a:t>
            </a:r>
          </a:p>
          <a:p>
            <a:pPr marL="457200" indent="-45720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Развивающая предметно-пространственная среда </a:t>
            </a:r>
            <a:r>
              <a:rPr lang="ru-RU" sz="2800" b="1" dirty="0" smtClean="0">
                <a:solidFill>
                  <a:schemeClr val="tx1"/>
                </a:solidFill>
              </a:rPr>
              <a:t>должна обеспечивать возможность </a:t>
            </a:r>
            <a:r>
              <a:rPr lang="ru-RU" sz="2800" dirty="0" smtClean="0">
                <a:solidFill>
                  <a:schemeClr val="tx1"/>
                </a:solidFill>
              </a:rPr>
              <a:t>общения и совместной деятельности детей и взрослых (в том числе детей разного возраста), во всей группе и в малых группах, двигательной активности детей, а также возможности для уединения.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74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75771"/>
            <a:ext cx="10515600" cy="137885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Требования к развивающей предметно-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пространственной среде в соответствии ФГОС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177143"/>
            <a:ext cx="10515600" cy="3912507"/>
          </a:xfrm>
        </p:spPr>
        <p:txBody>
          <a:bodyPr>
            <a:normAutofit/>
          </a:bodyPr>
          <a:lstStyle/>
          <a:p>
            <a:pPr algn="just"/>
            <a:r>
              <a:rPr lang="ru-RU" sz="2800" dirty="0"/>
              <a:t> 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3. Развивающая предметно-пространственная среда должна обеспечивать: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Реализацию различных образовательных программ, используемых в образовательной деятельности;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В случае организации инклюзивного образования – необходимые для него условия;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Учёт национально-культурных, климатических условий, в которых осуществляется образовательная деятельность. 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1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64458"/>
            <a:ext cx="10515600" cy="13788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Требования к развивающей предметно-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пространственной среде в соответствии ФГОС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206171"/>
            <a:ext cx="10515600" cy="388347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4. </a:t>
            </a:r>
            <a:r>
              <a:rPr lang="ru-RU" sz="3200" dirty="0" smtClean="0">
                <a:solidFill>
                  <a:srgbClr val="7030A0"/>
                </a:solidFill>
              </a:rPr>
              <a:t>Развивающая предметно-пространственная среда должна быть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с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одержательно-насыщенной;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трансформируемой;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п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олифункциональной;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в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ариативной;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д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оступной;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безопасной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4457" y="609600"/>
            <a:ext cx="11176000" cy="114300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/>
              <a:t> </a:t>
            </a:r>
            <a:r>
              <a:rPr lang="ru-RU" sz="3100" b="1" dirty="0">
                <a:solidFill>
                  <a:srgbClr val="FF0000"/>
                </a:solidFill>
              </a:rPr>
              <a:t>Насыщенность среды должна соответствовать возрастным возможностям детей и содержанию Программы.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457" y="1825624"/>
            <a:ext cx="11176000" cy="5032375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Образовательное пространство должно быть оснащено </a:t>
            </a:r>
            <a:r>
              <a:rPr lang="ru-RU" sz="2400" dirty="0" smtClean="0"/>
              <a:t>расходным </a:t>
            </a:r>
            <a:r>
              <a:rPr lang="ru-RU" sz="2400" dirty="0"/>
              <a:t>игровым, спортивным, оздоровительным оборудованием, инвентарём;   </a:t>
            </a:r>
          </a:p>
          <a:p>
            <a:pPr algn="just"/>
            <a:r>
              <a:rPr lang="ru-RU" sz="2400" dirty="0"/>
              <a:t>Организация образовательного пространства и разнообразие материалов, оборудования и инвентаря (в здании и на участке) должны обеспечивать: </a:t>
            </a:r>
            <a:r>
              <a:rPr lang="ru-RU" sz="2400" dirty="0" smtClean="0"/>
              <a:t>игровую, познавательную, исследовательскую и творческую активность, экспериментирование с доступными детям материалами (в том числе с песком и водой);</a:t>
            </a:r>
          </a:p>
          <a:p>
            <a:pPr algn="just"/>
            <a:r>
              <a:rPr lang="ru-RU" sz="2400" dirty="0"/>
              <a:t> двигательную активность, в том числе развитие крупной и мелкой моторики, участие в подвижных играх и соревнованиях;</a:t>
            </a:r>
          </a:p>
          <a:p>
            <a:pPr algn="just"/>
            <a:r>
              <a:rPr lang="ru-RU" sz="2400" dirty="0"/>
              <a:t>Для детей младенческого и раннего возраста образовательное пространство должно предоставлять необходимые и достаточные возможности для движения, предметной и игровой деятельности с разными материалами.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6376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6028" y="537029"/>
            <a:ext cx="9140371" cy="947738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 </a:t>
            </a:r>
            <a:r>
              <a:rPr lang="ru-RU" sz="4000" b="1" dirty="0" err="1">
                <a:solidFill>
                  <a:srgbClr val="FF0000"/>
                </a:solidFill>
              </a:rPr>
              <a:t>Трансформируемость</a:t>
            </a:r>
            <a:r>
              <a:rPr lang="ru-RU" sz="4000" b="1" dirty="0">
                <a:solidFill>
                  <a:srgbClr val="FF0000"/>
                </a:solidFill>
              </a:rPr>
              <a:t> пространства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/>
              <a:t>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детей.</a:t>
            </a:r>
          </a:p>
        </p:txBody>
      </p:sp>
    </p:spTree>
    <p:extLst>
      <p:ext uri="{BB962C8B-B14F-4D97-AF65-F5344CB8AC3E}">
        <p14:creationId xmlns:p14="http://schemas.microsoft.com/office/powerpoint/2010/main" val="410017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07571" y="32158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 </a:t>
            </a:r>
            <a:r>
              <a:rPr lang="ru-RU" sz="3600" b="1" dirty="0" err="1">
                <a:solidFill>
                  <a:srgbClr val="FF0000"/>
                </a:solidFill>
              </a:rPr>
              <a:t>Полифункциональность</a:t>
            </a:r>
            <a:r>
              <a:rPr lang="ru-RU" sz="3600" b="1" dirty="0">
                <a:solidFill>
                  <a:srgbClr val="FF0000"/>
                </a:solidFill>
              </a:rPr>
              <a:t> материалов предполагает: </a:t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ru-RU" dirty="0"/>
              <a:t> </a:t>
            </a:r>
            <a:r>
              <a:rPr lang="ru-RU" sz="3200" dirty="0"/>
              <a:t>возможность разнообразного использования различных составляющих предметной среды, например, детской мебели, матов, мягких </a:t>
            </a:r>
            <a:r>
              <a:rPr lang="ru-RU" sz="3200" dirty="0" smtClean="0"/>
              <a:t>модулей, ширм </a:t>
            </a:r>
            <a:r>
              <a:rPr lang="ru-RU" sz="3200" dirty="0"/>
              <a:t>и т.д.;</a:t>
            </a:r>
          </a:p>
          <a:p>
            <a:pPr algn="just">
              <a:lnSpc>
                <a:spcPct val="90000"/>
              </a:lnSpc>
            </a:pPr>
            <a:r>
              <a:rPr lang="ru-RU" sz="3200" dirty="0"/>
              <a:t> наличие в Организации (в группе) полифункциональных (не обладающих жёстко закреплённым способом употребления) предметов, в том числе, природных материалов, пригодных для использования в разных видах детской активности (в том числе в качестве предметов-заместителей в детской игре). </a:t>
            </a:r>
          </a:p>
        </p:txBody>
      </p:sp>
    </p:spTree>
    <p:extLst>
      <p:ext uri="{BB962C8B-B14F-4D97-AF65-F5344CB8AC3E}">
        <p14:creationId xmlns:p14="http://schemas.microsoft.com/office/powerpoint/2010/main" val="14874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388</Words>
  <Application>Microsoft Office PowerPoint</Application>
  <PresentationFormat>Широкоэкранный</PresentationFormat>
  <Paragraphs>54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Angsana New</vt:lpstr>
      <vt:lpstr>Arial</vt:lpstr>
      <vt:lpstr>Calibri</vt:lpstr>
      <vt:lpstr>Calibri Light</vt:lpstr>
      <vt:lpstr>Comic Sans MS</vt:lpstr>
      <vt:lpstr>Monotype Corsiva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Требования к развивающей предметно-пространственной среде в соответствии ФГОС</vt:lpstr>
      <vt:lpstr>                              Требования к развивающей предметно- пространственной среде в соответствии ФГОС</vt:lpstr>
      <vt:lpstr>Требования к развивающей предметно- пространственной среде в соответствии ФГОС</vt:lpstr>
      <vt:lpstr> Насыщенность среды должна соответствовать возрастным возможностям детей и содержанию Программы.</vt:lpstr>
      <vt:lpstr> Трансформируемость пространства</vt:lpstr>
      <vt:lpstr> Полифункциональность материалов предполагает:  </vt:lpstr>
      <vt:lpstr> Вариативность среды предполагает:  </vt:lpstr>
      <vt:lpstr> Доступность среды предполагает: </vt:lpstr>
      <vt:lpstr> Безопасность предметно-пространственной среды предполагает</vt:lpstr>
      <vt:lpstr>Главной задачей воспитания дошкольников является          создание  у детей  чувства  эмоционального комфорта и психологической защищённости. В детском саду ребёнку важно чувствовать себя любимым и неповторимым. Поэтому важным является и среда , в которой проходит воспитательный процесс.</vt:lpstr>
      <vt:lpstr>СПАСИБО     ЗА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Новосельский д.сад</dc:creator>
  <cp:lastModifiedBy>Вадим Шипунов</cp:lastModifiedBy>
  <cp:revision>28</cp:revision>
  <cp:lastPrinted>2014-04-15T04:28:33Z</cp:lastPrinted>
  <dcterms:created xsi:type="dcterms:W3CDTF">2014-04-15T04:24:58Z</dcterms:created>
  <dcterms:modified xsi:type="dcterms:W3CDTF">2015-03-06T14:53:58Z</dcterms:modified>
</cp:coreProperties>
</file>