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346" r:id="rId2"/>
    <p:sldId id="256" r:id="rId3"/>
    <p:sldId id="257" r:id="rId4"/>
    <p:sldId id="316" r:id="rId5"/>
    <p:sldId id="347" r:id="rId6"/>
    <p:sldId id="352" r:id="rId7"/>
    <p:sldId id="351" r:id="rId8"/>
    <p:sldId id="353" r:id="rId9"/>
    <p:sldId id="349" r:id="rId10"/>
    <p:sldId id="354" r:id="rId11"/>
    <p:sldId id="350" r:id="rId12"/>
    <p:sldId id="348" r:id="rId13"/>
    <p:sldId id="355" r:id="rId14"/>
    <p:sldId id="357" r:id="rId15"/>
    <p:sldId id="356" r:id="rId16"/>
    <p:sldId id="317" r:id="rId17"/>
    <p:sldId id="358" r:id="rId18"/>
    <p:sldId id="359" r:id="rId19"/>
    <p:sldId id="361" r:id="rId20"/>
    <p:sldId id="360" r:id="rId21"/>
  </p:sldIdLst>
  <p:sldSz cx="9144000" cy="6858000" type="screen4x3"/>
  <p:notesSz cx="6858000" cy="9144000"/>
  <p:custDataLst>
    <p:tags r:id="rId23"/>
  </p:custDataLst>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75CC26"/>
    <a:srgbClr val="A4E36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4926" autoAdjust="0"/>
    <p:restoredTop sz="94660"/>
  </p:normalViewPr>
  <p:slideViewPr>
    <p:cSldViewPr snapToGrid="0">
      <p:cViewPr varScale="1">
        <p:scale>
          <a:sx n="73" d="100"/>
          <a:sy n="73" d="100"/>
        </p:scale>
        <p:origin x="-762" y="-10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1DBAD13-8B9F-4FAE-ADF2-C3930FEBF0C6}" type="datetimeFigureOut">
              <a:rPr lang="ru-RU" smtClean="0"/>
              <a:pPr/>
              <a:t>02.02.2015</a:t>
            </a:fld>
            <a:endParaRPr lang="ru-RU" dirty="0"/>
          </a:p>
        </p:txBody>
      </p:sp>
      <p:sp>
        <p:nvSpPr>
          <p:cNvPr id="4" name="Образ слайда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DD7A70-30E6-450D-9F8C-03E6450E1839}" type="slidenum">
              <a:rPr lang="ru-RU" smtClean="0"/>
              <a:pPr/>
              <a:t>‹#›</a:t>
            </a:fld>
            <a:endParaRPr lang="ru-RU" dirty="0"/>
          </a:p>
        </p:txBody>
      </p:sp>
    </p:spTree>
    <p:extLst>
      <p:ext uri="{BB962C8B-B14F-4D97-AF65-F5344CB8AC3E}">
        <p14:creationId xmlns:p14="http://schemas.microsoft.com/office/powerpoint/2010/main" xmlns="" val="21758178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3DD7A70-30E6-450D-9F8C-03E6450E1839}" type="slidenum">
              <a:rPr lang="ru-RU" smtClean="0"/>
              <a:pPr/>
              <a:t>2</a:t>
            </a:fld>
            <a:endParaRPr lang="ru-RU" dirty="0"/>
          </a:p>
        </p:txBody>
      </p:sp>
    </p:spTree>
    <p:extLst>
      <p:ext uri="{BB962C8B-B14F-4D97-AF65-F5344CB8AC3E}">
        <p14:creationId xmlns:p14="http://schemas.microsoft.com/office/powerpoint/2010/main" xmlns="" val="37927090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3DD7A70-30E6-450D-9F8C-03E6450E1839}" type="slidenum">
              <a:rPr lang="ru-RU" smtClean="0"/>
              <a:pPr/>
              <a:t>11</a:t>
            </a:fld>
            <a:endParaRPr lang="ru-RU" dirty="0"/>
          </a:p>
        </p:txBody>
      </p:sp>
    </p:spTree>
    <p:extLst>
      <p:ext uri="{BB962C8B-B14F-4D97-AF65-F5344CB8AC3E}">
        <p14:creationId xmlns:p14="http://schemas.microsoft.com/office/powerpoint/2010/main" xmlns="" val="35421237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3DD7A70-30E6-450D-9F8C-03E6450E1839}" type="slidenum">
              <a:rPr lang="ru-RU" smtClean="0"/>
              <a:pPr/>
              <a:t>12</a:t>
            </a:fld>
            <a:endParaRPr lang="ru-RU" dirty="0"/>
          </a:p>
        </p:txBody>
      </p:sp>
    </p:spTree>
    <p:extLst>
      <p:ext uri="{BB962C8B-B14F-4D97-AF65-F5344CB8AC3E}">
        <p14:creationId xmlns:p14="http://schemas.microsoft.com/office/powerpoint/2010/main" xmlns="" val="35421237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3DD7A70-30E6-450D-9F8C-03E6450E1839}" type="slidenum">
              <a:rPr lang="ru-RU" smtClean="0"/>
              <a:pPr/>
              <a:t>13</a:t>
            </a:fld>
            <a:endParaRPr lang="ru-RU" dirty="0"/>
          </a:p>
        </p:txBody>
      </p:sp>
    </p:spTree>
    <p:extLst>
      <p:ext uri="{BB962C8B-B14F-4D97-AF65-F5344CB8AC3E}">
        <p14:creationId xmlns:p14="http://schemas.microsoft.com/office/powerpoint/2010/main" xmlns="" val="35421237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3DD7A70-30E6-450D-9F8C-03E6450E1839}" type="slidenum">
              <a:rPr lang="ru-RU" smtClean="0"/>
              <a:pPr/>
              <a:t>14</a:t>
            </a:fld>
            <a:endParaRPr lang="ru-RU" dirty="0"/>
          </a:p>
        </p:txBody>
      </p:sp>
    </p:spTree>
    <p:extLst>
      <p:ext uri="{BB962C8B-B14F-4D97-AF65-F5344CB8AC3E}">
        <p14:creationId xmlns:p14="http://schemas.microsoft.com/office/powerpoint/2010/main" xmlns="" val="35421237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3DD7A70-30E6-450D-9F8C-03E6450E1839}" type="slidenum">
              <a:rPr lang="ru-RU" smtClean="0"/>
              <a:pPr/>
              <a:t>15</a:t>
            </a:fld>
            <a:endParaRPr lang="ru-RU" dirty="0"/>
          </a:p>
        </p:txBody>
      </p:sp>
    </p:spTree>
    <p:extLst>
      <p:ext uri="{BB962C8B-B14F-4D97-AF65-F5344CB8AC3E}">
        <p14:creationId xmlns:p14="http://schemas.microsoft.com/office/powerpoint/2010/main" xmlns="" val="35421237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3DD7A70-30E6-450D-9F8C-03E6450E1839}" type="slidenum">
              <a:rPr lang="ru-RU" smtClean="0"/>
              <a:pPr/>
              <a:t>16</a:t>
            </a:fld>
            <a:endParaRPr lang="ru-RU" dirty="0"/>
          </a:p>
        </p:txBody>
      </p:sp>
    </p:spTree>
    <p:extLst>
      <p:ext uri="{BB962C8B-B14F-4D97-AF65-F5344CB8AC3E}">
        <p14:creationId xmlns:p14="http://schemas.microsoft.com/office/powerpoint/2010/main" xmlns="" val="35421237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3DD7A70-30E6-450D-9F8C-03E6450E1839}" type="slidenum">
              <a:rPr lang="ru-RU" smtClean="0"/>
              <a:pPr/>
              <a:t>17</a:t>
            </a:fld>
            <a:endParaRPr lang="ru-RU" dirty="0"/>
          </a:p>
        </p:txBody>
      </p:sp>
    </p:spTree>
    <p:extLst>
      <p:ext uri="{BB962C8B-B14F-4D97-AF65-F5344CB8AC3E}">
        <p14:creationId xmlns:p14="http://schemas.microsoft.com/office/powerpoint/2010/main" xmlns="" val="35421237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3DD7A70-30E6-450D-9F8C-03E6450E1839}" type="slidenum">
              <a:rPr lang="ru-RU" smtClean="0"/>
              <a:pPr/>
              <a:t>18</a:t>
            </a:fld>
            <a:endParaRPr lang="ru-RU" dirty="0"/>
          </a:p>
        </p:txBody>
      </p:sp>
    </p:spTree>
    <p:extLst>
      <p:ext uri="{BB962C8B-B14F-4D97-AF65-F5344CB8AC3E}">
        <p14:creationId xmlns:p14="http://schemas.microsoft.com/office/powerpoint/2010/main" xmlns="" val="35421237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3DD7A70-30E6-450D-9F8C-03E6450E1839}" type="slidenum">
              <a:rPr lang="ru-RU" smtClean="0"/>
              <a:pPr/>
              <a:t>3</a:t>
            </a:fld>
            <a:endParaRPr lang="ru-RU" dirty="0"/>
          </a:p>
        </p:txBody>
      </p:sp>
    </p:spTree>
    <p:extLst>
      <p:ext uri="{BB962C8B-B14F-4D97-AF65-F5344CB8AC3E}">
        <p14:creationId xmlns:p14="http://schemas.microsoft.com/office/powerpoint/2010/main" xmlns="" val="35421237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3DD7A70-30E6-450D-9F8C-03E6450E1839}" type="slidenum">
              <a:rPr lang="ru-RU" smtClean="0"/>
              <a:pPr/>
              <a:t>4</a:t>
            </a:fld>
            <a:endParaRPr lang="ru-RU" dirty="0"/>
          </a:p>
        </p:txBody>
      </p:sp>
    </p:spTree>
    <p:extLst>
      <p:ext uri="{BB962C8B-B14F-4D97-AF65-F5344CB8AC3E}">
        <p14:creationId xmlns:p14="http://schemas.microsoft.com/office/powerpoint/2010/main" xmlns="" val="35421237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3DD7A70-30E6-450D-9F8C-03E6450E1839}" type="slidenum">
              <a:rPr lang="ru-RU" smtClean="0"/>
              <a:pPr/>
              <a:t>5</a:t>
            </a:fld>
            <a:endParaRPr lang="ru-RU" dirty="0"/>
          </a:p>
        </p:txBody>
      </p:sp>
    </p:spTree>
    <p:extLst>
      <p:ext uri="{BB962C8B-B14F-4D97-AF65-F5344CB8AC3E}">
        <p14:creationId xmlns:p14="http://schemas.microsoft.com/office/powerpoint/2010/main" xmlns="" val="35421237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3DD7A70-30E6-450D-9F8C-03E6450E1839}" type="slidenum">
              <a:rPr lang="ru-RU" smtClean="0"/>
              <a:pPr/>
              <a:t>6</a:t>
            </a:fld>
            <a:endParaRPr lang="ru-RU" dirty="0"/>
          </a:p>
        </p:txBody>
      </p:sp>
    </p:spTree>
    <p:extLst>
      <p:ext uri="{BB962C8B-B14F-4D97-AF65-F5344CB8AC3E}">
        <p14:creationId xmlns:p14="http://schemas.microsoft.com/office/powerpoint/2010/main" xmlns="" val="35421237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3DD7A70-30E6-450D-9F8C-03E6450E1839}" type="slidenum">
              <a:rPr lang="ru-RU" smtClean="0"/>
              <a:pPr/>
              <a:t>7</a:t>
            </a:fld>
            <a:endParaRPr lang="ru-RU" dirty="0"/>
          </a:p>
        </p:txBody>
      </p:sp>
    </p:spTree>
    <p:extLst>
      <p:ext uri="{BB962C8B-B14F-4D97-AF65-F5344CB8AC3E}">
        <p14:creationId xmlns:p14="http://schemas.microsoft.com/office/powerpoint/2010/main" xmlns="" val="35421237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3DD7A70-30E6-450D-9F8C-03E6450E1839}" type="slidenum">
              <a:rPr lang="ru-RU" smtClean="0"/>
              <a:pPr/>
              <a:t>8</a:t>
            </a:fld>
            <a:endParaRPr lang="ru-RU" dirty="0"/>
          </a:p>
        </p:txBody>
      </p:sp>
    </p:spTree>
    <p:extLst>
      <p:ext uri="{BB962C8B-B14F-4D97-AF65-F5344CB8AC3E}">
        <p14:creationId xmlns:p14="http://schemas.microsoft.com/office/powerpoint/2010/main" xmlns="" val="35421237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3DD7A70-30E6-450D-9F8C-03E6450E1839}" type="slidenum">
              <a:rPr lang="ru-RU" smtClean="0"/>
              <a:pPr/>
              <a:t>9</a:t>
            </a:fld>
            <a:endParaRPr lang="ru-RU" dirty="0"/>
          </a:p>
        </p:txBody>
      </p:sp>
    </p:spTree>
    <p:extLst>
      <p:ext uri="{BB962C8B-B14F-4D97-AF65-F5344CB8AC3E}">
        <p14:creationId xmlns:p14="http://schemas.microsoft.com/office/powerpoint/2010/main" xmlns="" val="35421237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3DD7A70-30E6-450D-9F8C-03E6450E1839}" type="slidenum">
              <a:rPr lang="ru-RU" smtClean="0"/>
              <a:pPr/>
              <a:t>10</a:t>
            </a:fld>
            <a:endParaRPr lang="ru-RU" dirty="0"/>
          </a:p>
        </p:txBody>
      </p:sp>
    </p:spTree>
    <p:extLst>
      <p:ext uri="{BB962C8B-B14F-4D97-AF65-F5344CB8AC3E}">
        <p14:creationId xmlns:p14="http://schemas.microsoft.com/office/powerpoint/2010/main" xmlns="" val="35421237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5A3F6096-0D87-4377-A4B9-4741F0D89D2B}" type="datetime1">
              <a:rPr lang="ru-RU" smtClean="0"/>
              <a:pPr/>
              <a:t>02.02.2015</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BF764BC7-99AB-470B-8C79-5FA2821568AE}" type="slidenum">
              <a:rPr lang="ru-RU" smtClean="0"/>
              <a:pPr/>
              <a:t>‹#›</a:t>
            </a:fld>
            <a:endParaRPr lang="ru-RU" dirty="0"/>
          </a:p>
        </p:txBody>
      </p:sp>
    </p:spTree>
    <p:extLst>
      <p:ext uri="{BB962C8B-B14F-4D97-AF65-F5344CB8AC3E}">
        <p14:creationId xmlns:p14="http://schemas.microsoft.com/office/powerpoint/2010/main" xmlns="" val="571761805"/>
      </p:ext>
    </p:extLst>
  </p:cSld>
  <p:clrMapOvr>
    <a:masterClrMapping/>
  </p:clrMapOvr>
  <p:transition>
    <p:strips/>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2AD1C97-EB29-4E65-89D7-4B5DDD2A1BF9}" type="datetime1">
              <a:rPr lang="ru-RU" smtClean="0"/>
              <a:pPr/>
              <a:t>02.02.2015</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BF764BC7-99AB-470B-8C79-5FA2821568AE}" type="slidenum">
              <a:rPr lang="ru-RU" smtClean="0"/>
              <a:pPr/>
              <a:t>‹#›</a:t>
            </a:fld>
            <a:endParaRPr lang="ru-RU" dirty="0"/>
          </a:p>
        </p:txBody>
      </p:sp>
    </p:spTree>
    <p:extLst>
      <p:ext uri="{BB962C8B-B14F-4D97-AF65-F5344CB8AC3E}">
        <p14:creationId xmlns:p14="http://schemas.microsoft.com/office/powerpoint/2010/main" xmlns="" val="1888197470"/>
      </p:ext>
    </p:extLst>
  </p:cSld>
  <p:clrMapOvr>
    <a:masterClrMapping/>
  </p:clrMapOvr>
  <p:transition>
    <p:strips/>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F862519-41BF-46C8-99BE-1BF08993CEF4}" type="datetime1">
              <a:rPr lang="ru-RU" smtClean="0"/>
              <a:pPr/>
              <a:t>02.02.2015</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BF764BC7-99AB-470B-8C79-5FA2821568AE}" type="slidenum">
              <a:rPr lang="ru-RU" smtClean="0"/>
              <a:pPr/>
              <a:t>‹#›</a:t>
            </a:fld>
            <a:endParaRPr lang="ru-RU" dirty="0"/>
          </a:p>
        </p:txBody>
      </p:sp>
    </p:spTree>
    <p:extLst>
      <p:ext uri="{BB962C8B-B14F-4D97-AF65-F5344CB8AC3E}">
        <p14:creationId xmlns:p14="http://schemas.microsoft.com/office/powerpoint/2010/main" xmlns="" val="822233093"/>
      </p:ext>
    </p:extLst>
  </p:cSld>
  <p:clrMapOvr>
    <a:masterClrMapping/>
  </p:clrMapOvr>
  <p:transition>
    <p:strips/>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741B1A1-2A43-4643-8E64-31BEC53B7735}" type="datetime1">
              <a:rPr lang="ru-RU" smtClean="0"/>
              <a:pPr/>
              <a:t>02.02.2015</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BF764BC7-99AB-470B-8C79-5FA2821568AE}" type="slidenum">
              <a:rPr lang="ru-RU" smtClean="0"/>
              <a:pPr/>
              <a:t>‹#›</a:t>
            </a:fld>
            <a:endParaRPr lang="ru-RU" dirty="0"/>
          </a:p>
        </p:txBody>
      </p:sp>
    </p:spTree>
    <p:extLst>
      <p:ext uri="{BB962C8B-B14F-4D97-AF65-F5344CB8AC3E}">
        <p14:creationId xmlns:p14="http://schemas.microsoft.com/office/powerpoint/2010/main" xmlns="" val="4006991596"/>
      </p:ext>
    </p:extLst>
  </p:cSld>
  <p:clrMapOvr>
    <a:masterClrMapping/>
  </p:clrMapOvr>
  <p:transition>
    <p:strips/>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894E2DF-7D3E-4798-86D9-2A259CE777FD}" type="datetime1">
              <a:rPr lang="ru-RU" smtClean="0"/>
              <a:pPr/>
              <a:t>02.02.2015</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BF764BC7-99AB-470B-8C79-5FA2821568AE}" type="slidenum">
              <a:rPr lang="ru-RU" smtClean="0"/>
              <a:pPr/>
              <a:t>‹#›</a:t>
            </a:fld>
            <a:endParaRPr lang="ru-RU" dirty="0"/>
          </a:p>
        </p:txBody>
      </p:sp>
    </p:spTree>
    <p:extLst>
      <p:ext uri="{BB962C8B-B14F-4D97-AF65-F5344CB8AC3E}">
        <p14:creationId xmlns:p14="http://schemas.microsoft.com/office/powerpoint/2010/main" xmlns="" val="2098615403"/>
      </p:ext>
    </p:extLst>
  </p:cSld>
  <p:clrMapOvr>
    <a:masterClrMapping/>
  </p:clrMapOvr>
  <p:transition>
    <p:strips/>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791716E2-9C93-4FAD-9ECB-1C44CDD2DD28}" type="datetime1">
              <a:rPr lang="ru-RU" smtClean="0"/>
              <a:pPr/>
              <a:t>02.02.2015</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BF764BC7-99AB-470B-8C79-5FA2821568AE}" type="slidenum">
              <a:rPr lang="ru-RU" smtClean="0"/>
              <a:pPr/>
              <a:t>‹#›</a:t>
            </a:fld>
            <a:endParaRPr lang="ru-RU" dirty="0"/>
          </a:p>
        </p:txBody>
      </p:sp>
    </p:spTree>
    <p:extLst>
      <p:ext uri="{BB962C8B-B14F-4D97-AF65-F5344CB8AC3E}">
        <p14:creationId xmlns:p14="http://schemas.microsoft.com/office/powerpoint/2010/main" xmlns="" val="3893091243"/>
      </p:ext>
    </p:extLst>
  </p:cSld>
  <p:clrMapOvr>
    <a:masterClrMapping/>
  </p:clrMapOvr>
  <p:transition>
    <p:strips/>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29842" y="2505075"/>
            <a:ext cx="3868340"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29150" y="2505075"/>
            <a:ext cx="3887391"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DD17875B-89A9-495F-B84F-961EFB27C612}" type="datetime1">
              <a:rPr lang="ru-RU" smtClean="0"/>
              <a:pPr/>
              <a:t>02.02.2015</a:t>
            </a:fld>
            <a:endParaRPr lang="ru-RU" dirty="0"/>
          </a:p>
        </p:txBody>
      </p:sp>
      <p:sp>
        <p:nvSpPr>
          <p:cNvPr id="8" name="Footer Placeholder 7"/>
          <p:cNvSpPr>
            <a:spLocks noGrp="1"/>
          </p:cNvSpPr>
          <p:nvPr>
            <p:ph type="ftr" sz="quarter" idx="11"/>
          </p:nvPr>
        </p:nvSpPr>
        <p:spPr/>
        <p:txBody>
          <a:bodyPr/>
          <a:lstStyle/>
          <a:p>
            <a:endParaRPr lang="ru-RU" dirty="0"/>
          </a:p>
        </p:txBody>
      </p:sp>
      <p:sp>
        <p:nvSpPr>
          <p:cNvPr id="9" name="Slide Number Placeholder 8"/>
          <p:cNvSpPr>
            <a:spLocks noGrp="1"/>
          </p:cNvSpPr>
          <p:nvPr>
            <p:ph type="sldNum" sz="quarter" idx="12"/>
          </p:nvPr>
        </p:nvSpPr>
        <p:spPr/>
        <p:txBody>
          <a:bodyPr/>
          <a:lstStyle/>
          <a:p>
            <a:fld id="{BF764BC7-99AB-470B-8C79-5FA2821568AE}" type="slidenum">
              <a:rPr lang="ru-RU" smtClean="0"/>
              <a:pPr/>
              <a:t>‹#›</a:t>
            </a:fld>
            <a:endParaRPr lang="ru-RU" dirty="0"/>
          </a:p>
        </p:txBody>
      </p:sp>
    </p:spTree>
    <p:extLst>
      <p:ext uri="{BB962C8B-B14F-4D97-AF65-F5344CB8AC3E}">
        <p14:creationId xmlns:p14="http://schemas.microsoft.com/office/powerpoint/2010/main" xmlns="" val="1563611097"/>
      </p:ext>
    </p:extLst>
  </p:cSld>
  <p:clrMapOvr>
    <a:masterClrMapping/>
  </p:clrMapOvr>
  <p:transition>
    <p:strips/>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98B37DC9-6D55-4A1E-BB81-3E4030C719D8}" type="datetime1">
              <a:rPr lang="ru-RU" smtClean="0"/>
              <a:pPr/>
              <a:t>02.02.2015</a:t>
            </a:fld>
            <a:endParaRPr lang="ru-RU" dirty="0"/>
          </a:p>
        </p:txBody>
      </p:sp>
      <p:sp>
        <p:nvSpPr>
          <p:cNvPr id="4" name="Footer Placeholder 3"/>
          <p:cNvSpPr>
            <a:spLocks noGrp="1"/>
          </p:cNvSpPr>
          <p:nvPr>
            <p:ph type="ftr" sz="quarter" idx="11"/>
          </p:nvPr>
        </p:nvSpPr>
        <p:spPr/>
        <p:txBody>
          <a:bodyPr/>
          <a:lstStyle/>
          <a:p>
            <a:endParaRPr lang="ru-RU" dirty="0"/>
          </a:p>
        </p:txBody>
      </p:sp>
      <p:sp>
        <p:nvSpPr>
          <p:cNvPr id="5" name="Slide Number Placeholder 4"/>
          <p:cNvSpPr>
            <a:spLocks noGrp="1"/>
          </p:cNvSpPr>
          <p:nvPr>
            <p:ph type="sldNum" sz="quarter" idx="12"/>
          </p:nvPr>
        </p:nvSpPr>
        <p:spPr/>
        <p:txBody>
          <a:bodyPr/>
          <a:lstStyle/>
          <a:p>
            <a:fld id="{BF764BC7-99AB-470B-8C79-5FA2821568AE}" type="slidenum">
              <a:rPr lang="ru-RU" smtClean="0"/>
              <a:pPr/>
              <a:t>‹#›</a:t>
            </a:fld>
            <a:endParaRPr lang="ru-RU" dirty="0"/>
          </a:p>
        </p:txBody>
      </p:sp>
    </p:spTree>
    <p:extLst>
      <p:ext uri="{BB962C8B-B14F-4D97-AF65-F5344CB8AC3E}">
        <p14:creationId xmlns:p14="http://schemas.microsoft.com/office/powerpoint/2010/main" xmlns="" val="3344258396"/>
      </p:ext>
    </p:extLst>
  </p:cSld>
  <p:clrMapOvr>
    <a:masterClrMapping/>
  </p:clrMapOvr>
  <p:transition>
    <p:strips/>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CCEB10-002E-42F3-A560-7C16DBC7E3D3}" type="datetime1">
              <a:rPr lang="ru-RU" smtClean="0"/>
              <a:pPr/>
              <a:t>02.02.2015</a:t>
            </a:fld>
            <a:endParaRPr lang="ru-RU" dirty="0"/>
          </a:p>
        </p:txBody>
      </p:sp>
      <p:sp>
        <p:nvSpPr>
          <p:cNvPr id="3" name="Footer Placeholder 2"/>
          <p:cNvSpPr>
            <a:spLocks noGrp="1"/>
          </p:cNvSpPr>
          <p:nvPr>
            <p:ph type="ftr" sz="quarter" idx="11"/>
          </p:nvPr>
        </p:nvSpPr>
        <p:spPr/>
        <p:txBody>
          <a:bodyPr/>
          <a:lstStyle/>
          <a:p>
            <a:endParaRPr lang="ru-RU" dirty="0"/>
          </a:p>
        </p:txBody>
      </p:sp>
      <p:sp>
        <p:nvSpPr>
          <p:cNvPr id="4" name="Slide Number Placeholder 3"/>
          <p:cNvSpPr>
            <a:spLocks noGrp="1"/>
          </p:cNvSpPr>
          <p:nvPr>
            <p:ph type="sldNum" sz="quarter" idx="12"/>
          </p:nvPr>
        </p:nvSpPr>
        <p:spPr/>
        <p:txBody>
          <a:bodyPr/>
          <a:lstStyle/>
          <a:p>
            <a:fld id="{BF764BC7-99AB-470B-8C79-5FA2821568AE}" type="slidenum">
              <a:rPr lang="ru-RU" smtClean="0"/>
              <a:pPr/>
              <a:t>‹#›</a:t>
            </a:fld>
            <a:endParaRPr lang="ru-RU" dirty="0"/>
          </a:p>
        </p:txBody>
      </p:sp>
    </p:spTree>
    <p:extLst>
      <p:ext uri="{BB962C8B-B14F-4D97-AF65-F5344CB8AC3E}">
        <p14:creationId xmlns:p14="http://schemas.microsoft.com/office/powerpoint/2010/main" xmlns="" val="3075060214"/>
      </p:ext>
    </p:extLst>
  </p:cSld>
  <p:clrMapOvr>
    <a:masterClrMapping/>
  </p:clrMapOvr>
  <p:transition>
    <p:strips/>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7E879090-1228-41C3-9FF9-17B6A140E82E}" type="datetime1">
              <a:rPr lang="ru-RU" smtClean="0"/>
              <a:pPr/>
              <a:t>02.02.2015</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BF764BC7-99AB-470B-8C79-5FA2821568AE}" type="slidenum">
              <a:rPr lang="ru-RU" smtClean="0"/>
              <a:pPr/>
              <a:t>‹#›</a:t>
            </a:fld>
            <a:endParaRPr lang="ru-RU" dirty="0"/>
          </a:p>
        </p:txBody>
      </p:sp>
    </p:spTree>
    <p:extLst>
      <p:ext uri="{BB962C8B-B14F-4D97-AF65-F5344CB8AC3E}">
        <p14:creationId xmlns:p14="http://schemas.microsoft.com/office/powerpoint/2010/main" xmlns="" val="1728663447"/>
      </p:ext>
    </p:extLst>
  </p:cSld>
  <p:clrMapOvr>
    <a:masterClrMapping/>
  </p:clrMapOvr>
  <p:transition>
    <p:strips/>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dirty="0" smtClean="0"/>
              <a:t>Вставка рисунка</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C9AAE66A-17F4-4B62-BB64-B0CE47B66EF8}" type="datetime1">
              <a:rPr lang="ru-RU" smtClean="0"/>
              <a:pPr/>
              <a:t>02.02.2015</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BF764BC7-99AB-470B-8C79-5FA2821568AE}" type="slidenum">
              <a:rPr lang="ru-RU" smtClean="0"/>
              <a:pPr/>
              <a:t>‹#›</a:t>
            </a:fld>
            <a:endParaRPr lang="ru-RU" dirty="0"/>
          </a:p>
        </p:txBody>
      </p:sp>
    </p:spTree>
    <p:extLst>
      <p:ext uri="{BB962C8B-B14F-4D97-AF65-F5344CB8AC3E}">
        <p14:creationId xmlns:p14="http://schemas.microsoft.com/office/powerpoint/2010/main" xmlns="" val="1285578892"/>
      </p:ext>
    </p:extLst>
  </p:cSld>
  <p:clrMapOvr>
    <a:masterClrMapping/>
  </p:clrMapOvr>
  <p:transition>
    <p:strips/>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00000">
              <a:srgbClr val="75CC26"/>
            </a:gs>
            <a:gs pos="0">
              <a:srgbClr val="A4E36B"/>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FCF588-D1DC-41FD-B0DF-EF00B2107266}" type="datetime1">
              <a:rPr lang="ru-RU" smtClean="0"/>
              <a:pPr/>
              <a:t>02.02.2015</a:t>
            </a:fld>
            <a:endParaRPr lang="ru-RU"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764BC7-99AB-470B-8C79-5FA2821568AE}" type="slidenum">
              <a:rPr lang="ru-RU" smtClean="0"/>
              <a:pPr/>
              <a:t>‹#›</a:t>
            </a:fld>
            <a:endParaRPr lang="ru-RU" dirty="0"/>
          </a:p>
        </p:txBody>
      </p:sp>
    </p:spTree>
    <p:extLst>
      <p:ext uri="{BB962C8B-B14F-4D97-AF65-F5344CB8AC3E}">
        <p14:creationId xmlns:p14="http://schemas.microsoft.com/office/powerpoint/2010/main" xmlns="" val="24808296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strips/>
  </p:transition>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14.jpeg"/><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19.jpeg"/><Relationship Id="rId4" Type="http://schemas.openxmlformats.org/officeDocument/2006/relationships/image" Target="../media/image18.jpeg"/></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22.jpeg"/></Relationships>
</file>

<file path=ppt/slides/_rels/slide1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24.jpeg"/></Relationships>
</file>

<file path=ppt/slides/_rels/slide1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24.jpeg"/></Relationships>
</file>

<file path=ppt/slides/_rels/slide1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26.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8.jpe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574766" y="596222"/>
            <a:ext cx="8125097" cy="5987457"/>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dirty="0"/>
          </a:p>
        </p:txBody>
      </p:sp>
      <p:sp>
        <p:nvSpPr>
          <p:cNvPr id="2" name="Заголовок 1"/>
          <p:cNvSpPr>
            <a:spLocks noGrp="1"/>
          </p:cNvSpPr>
          <p:nvPr>
            <p:ph type="title"/>
          </p:nvPr>
        </p:nvSpPr>
        <p:spPr>
          <a:xfrm>
            <a:off x="524147" y="1958796"/>
            <a:ext cx="7886700" cy="1855559"/>
          </a:xfrm>
        </p:spPr>
        <p:txBody>
          <a:bodyPr>
            <a:normAutofit fontScale="90000"/>
          </a:bodyPr>
          <a:lstStyle/>
          <a:p>
            <a:pPr algn="ctr">
              <a:lnSpc>
                <a:spcPct val="150000"/>
              </a:lnSpc>
            </a:pPr>
            <a:r>
              <a:rPr lang="ru-RU" b="1" i="1" dirty="0" smtClean="0">
                <a:solidFill>
                  <a:srgbClr val="FF0000"/>
                </a:solidFill>
              </a:rPr>
              <a:t>Учёт атмосферного давления в жизни людей. (Влияние на человека)</a:t>
            </a:r>
            <a:endParaRPr lang="ru-RU" b="1" i="1" dirty="0">
              <a:solidFill>
                <a:srgbClr val="FF0000"/>
              </a:solidFill>
            </a:endParaRPr>
          </a:p>
        </p:txBody>
      </p:sp>
      <p:sp>
        <p:nvSpPr>
          <p:cNvPr id="4" name="Номер слайда 3"/>
          <p:cNvSpPr>
            <a:spLocks noGrp="1"/>
          </p:cNvSpPr>
          <p:nvPr>
            <p:ph type="sldNum" sz="quarter" idx="12"/>
          </p:nvPr>
        </p:nvSpPr>
        <p:spPr/>
        <p:txBody>
          <a:bodyPr/>
          <a:lstStyle/>
          <a:p>
            <a:fld id="{BF764BC7-99AB-470B-8C79-5FA2821568AE}" type="slidenum">
              <a:rPr lang="ru-RU" smtClean="0"/>
              <a:pPr/>
              <a:t>1</a:t>
            </a:fld>
            <a:endParaRPr lang="ru-RU" dirty="0"/>
          </a:p>
        </p:txBody>
      </p:sp>
      <p:sp>
        <p:nvSpPr>
          <p:cNvPr id="6" name="TextBox 5"/>
          <p:cNvSpPr txBox="1"/>
          <p:nvPr/>
        </p:nvSpPr>
        <p:spPr>
          <a:xfrm>
            <a:off x="6178732" y="5277394"/>
            <a:ext cx="2220686" cy="1200329"/>
          </a:xfrm>
          <a:prstGeom prst="rect">
            <a:avLst/>
          </a:prstGeom>
          <a:noFill/>
        </p:spPr>
        <p:txBody>
          <a:bodyPr wrap="square" rtlCol="0">
            <a:spAutoFit/>
          </a:bodyPr>
          <a:lstStyle/>
          <a:p>
            <a:r>
              <a:rPr lang="ru-RU" b="1" dirty="0" smtClean="0">
                <a:solidFill>
                  <a:srgbClr val="006600"/>
                </a:solidFill>
              </a:rPr>
              <a:t>Работу выполнил ученик 7в класса МОАУ «Лицей№1» </a:t>
            </a:r>
            <a:r>
              <a:rPr lang="ru-RU" b="1" dirty="0" err="1" smtClean="0">
                <a:solidFill>
                  <a:srgbClr val="006600"/>
                </a:solidFill>
              </a:rPr>
              <a:t>Казакбаев</a:t>
            </a:r>
            <a:r>
              <a:rPr lang="ru-RU" b="1" dirty="0" smtClean="0">
                <a:solidFill>
                  <a:srgbClr val="006600"/>
                </a:solidFill>
              </a:rPr>
              <a:t> Роман</a:t>
            </a:r>
            <a:endParaRPr lang="ru-RU" b="1" dirty="0">
              <a:solidFill>
                <a:srgbClr val="006600"/>
              </a:solidFill>
            </a:endParaRPr>
          </a:p>
        </p:txBody>
      </p:sp>
    </p:spTree>
  </p:cSld>
  <p:clrMapOvr>
    <a:masterClrMapping/>
  </p:clrMapOvr>
  <p:transition>
    <p:strips/>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a:xfrm>
            <a:off x="195942" y="195943"/>
            <a:ext cx="5238207" cy="3762103"/>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ru-RU" b="1" dirty="0" smtClean="0">
                <a:solidFill>
                  <a:srgbClr val="006600"/>
                </a:solidFill>
              </a:rPr>
              <a:t/>
            </a:r>
            <a:br>
              <a:rPr lang="ru-RU" b="1" dirty="0" smtClean="0">
                <a:solidFill>
                  <a:srgbClr val="006600"/>
                </a:solidFill>
              </a:rPr>
            </a:br>
            <a:endParaRPr lang="ru-RU" b="1" dirty="0">
              <a:solidFill>
                <a:srgbClr val="006600"/>
              </a:solidFill>
            </a:endParaRPr>
          </a:p>
        </p:txBody>
      </p:sp>
      <p:sp>
        <p:nvSpPr>
          <p:cNvPr id="12" name="Номер слайда 11"/>
          <p:cNvSpPr>
            <a:spLocks noGrp="1"/>
          </p:cNvSpPr>
          <p:nvPr>
            <p:ph type="sldNum" sz="quarter" idx="12"/>
          </p:nvPr>
        </p:nvSpPr>
        <p:spPr>
          <a:xfrm>
            <a:off x="8419679" y="5915273"/>
            <a:ext cx="451003" cy="365125"/>
          </a:xfrm>
        </p:spPr>
        <p:txBody>
          <a:bodyPr/>
          <a:lstStyle/>
          <a:p>
            <a:fld id="{BF764BC7-99AB-470B-8C79-5FA2821568AE}" type="slidenum">
              <a:rPr lang="ru-RU" smtClean="0"/>
              <a:pPr/>
              <a:t>10</a:t>
            </a:fld>
            <a:endParaRPr lang="ru-RU" dirty="0"/>
          </a:p>
        </p:txBody>
      </p:sp>
      <p:sp>
        <p:nvSpPr>
          <p:cNvPr id="47105" name="Rectangle 1"/>
          <p:cNvSpPr>
            <a:spLocks noChangeArrowheads="1"/>
          </p:cNvSpPr>
          <p:nvPr/>
        </p:nvSpPr>
        <p:spPr bwMode="auto">
          <a:xfrm>
            <a:off x="289303" y="474106"/>
            <a:ext cx="5015753" cy="31393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ru-RU" dirty="0" smtClean="0">
                <a:solidFill>
                  <a:srgbClr val="006600"/>
                </a:solidFill>
              </a:rPr>
              <a:t>Для того чтобы облегчить действие антициклона рекомендуется по утрам принимать контрастный бодрящий душ, проводить лёгкую гимнастику и ввести в свой ежедневный рацион больше фруктов, содержащих калий. Для снижения нагрузки на иммунную и нервную системы человека лучше на время отказаться от серьёзных и важных дел. По возможности необходимо больше отдыхать, чтобы быстрее восстановить силы, утраченные организмом в борьбе с негативным влиянием антициклона.</a:t>
            </a:r>
          </a:p>
        </p:txBody>
      </p:sp>
      <p:pic>
        <p:nvPicPr>
          <p:cNvPr id="47107" name="Picture 3" descr="Делаете ли вы утреннюю зарядку. Как вы себя заставляете. - Все вопросы - RussiaFAQ - народный сервис вопросов и ответов"/>
          <p:cNvPicPr>
            <a:picLocks noChangeAspect="1" noChangeArrowheads="1"/>
          </p:cNvPicPr>
          <p:nvPr/>
        </p:nvPicPr>
        <p:blipFill>
          <a:blip r:embed="rId3"/>
          <a:srcRect/>
          <a:stretch>
            <a:fillRect/>
          </a:stretch>
        </p:blipFill>
        <p:spPr bwMode="auto">
          <a:xfrm>
            <a:off x="4010297" y="4024994"/>
            <a:ext cx="4820194" cy="2610938"/>
          </a:xfrm>
          <a:prstGeom prst="rect">
            <a:avLst/>
          </a:prstGeom>
          <a:noFill/>
        </p:spPr>
      </p:pic>
      <p:pic>
        <p:nvPicPr>
          <p:cNvPr id="47109" name="Picture 5" descr="http://www.kiz.ru/upload/contest_result_file/848/10848frukt.jpg"/>
          <p:cNvPicPr>
            <a:picLocks noChangeAspect="1" noChangeArrowheads="1"/>
          </p:cNvPicPr>
          <p:nvPr/>
        </p:nvPicPr>
        <p:blipFill>
          <a:blip r:embed="rId4"/>
          <a:srcRect/>
          <a:stretch>
            <a:fillRect/>
          </a:stretch>
        </p:blipFill>
        <p:spPr bwMode="auto">
          <a:xfrm>
            <a:off x="562699" y="4314755"/>
            <a:ext cx="2781393" cy="2086045"/>
          </a:xfrm>
          <a:prstGeom prst="rect">
            <a:avLst/>
          </a:prstGeom>
          <a:noFill/>
        </p:spPr>
      </p:pic>
      <p:pic>
        <p:nvPicPr>
          <p:cNvPr id="47113" name="Picture 9" descr="http://im1-tub-ru.yandex.net/i?id=001ed4813c5f57fc0335863bf2f24840-02-144&amp;n=21"/>
          <p:cNvPicPr>
            <a:picLocks noChangeAspect="1" noChangeArrowheads="1"/>
          </p:cNvPicPr>
          <p:nvPr/>
        </p:nvPicPr>
        <p:blipFill>
          <a:blip r:embed="rId5"/>
          <a:srcRect/>
          <a:stretch>
            <a:fillRect/>
          </a:stretch>
        </p:blipFill>
        <p:spPr bwMode="auto">
          <a:xfrm>
            <a:off x="5929358" y="999309"/>
            <a:ext cx="2536850" cy="1874520"/>
          </a:xfrm>
          <a:prstGeom prst="rect">
            <a:avLst/>
          </a:prstGeom>
          <a:noFill/>
        </p:spPr>
      </p:pic>
    </p:spTree>
    <p:extLst>
      <p:ext uri="{BB962C8B-B14F-4D97-AF65-F5344CB8AC3E}">
        <p14:creationId xmlns:p14="http://schemas.microsoft.com/office/powerpoint/2010/main" xmlns="" val="543964748"/>
      </p:ext>
    </p:extLst>
  </p:cSld>
  <p:clrMapOvr>
    <a:masterClrMapping/>
  </p:clrMapOvr>
  <p:transition>
    <p:strips/>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a:xfrm>
            <a:off x="444136" y="215153"/>
            <a:ext cx="5238207" cy="640080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ru-RU" b="1" dirty="0" smtClean="0">
                <a:solidFill>
                  <a:srgbClr val="006600"/>
                </a:solidFill>
              </a:rPr>
              <a:t/>
            </a:r>
            <a:br>
              <a:rPr lang="ru-RU" b="1" dirty="0" smtClean="0">
                <a:solidFill>
                  <a:srgbClr val="006600"/>
                </a:solidFill>
              </a:rPr>
            </a:br>
            <a:endParaRPr lang="ru-RU" b="1" dirty="0">
              <a:solidFill>
                <a:srgbClr val="006600"/>
              </a:solidFill>
            </a:endParaRPr>
          </a:p>
        </p:txBody>
      </p:sp>
      <p:sp>
        <p:nvSpPr>
          <p:cNvPr id="12" name="Номер слайда 11"/>
          <p:cNvSpPr>
            <a:spLocks noGrp="1"/>
          </p:cNvSpPr>
          <p:nvPr>
            <p:ph type="sldNum" sz="quarter" idx="12"/>
          </p:nvPr>
        </p:nvSpPr>
        <p:spPr>
          <a:xfrm>
            <a:off x="8419679" y="5915273"/>
            <a:ext cx="451003" cy="365125"/>
          </a:xfrm>
        </p:spPr>
        <p:txBody>
          <a:bodyPr/>
          <a:lstStyle/>
          <a:p>
            <a:fld id="{BF764BC7-99AB-470B-8C79-5FA2821568AE}" type="slidenum">
              <a:rPr lang="ru-RU" smtClean="0"/>
              <a:pPr/>
              <a:t>11</a:t>
            </a:fld>
            <a:endParaRPr lang="ru-RU" dirty="0"/>
          </a:p>
        </p:txBody>
      </p:sp>
      <p:sp>
        <p:nvSpPr>
          <p:cNvPr id="36865" name="Rectangle 1"/>
          <p:cNvSpPr>
            <a:spLocks noChangeArrowheads="1"/>
          </p:cNvSpPr>
          <p:nvPr/>
        </p:nvSpPr>
        <p:spPr bwMode="auto">
          <a:xfrm>
            <a:off x="484094" y="497541"/>
            <a:ext cx="5015753"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ru-RU" dirty="0" err="1" smtClean="0">
                <a:solidFill>
                  <a:srgbClr val="006600"/>
                </a:solidFill>
              </a:rPr>
              <a:t>Метеозависимым</a:t>
            </a:r>
            <a:r>
              <a:rPr lang="ru-RU" dirty="0" smtClean="0">
                <a:solidFill>
                  <a:srgbClr val="006600"/>
                </a:solidFill>
              </a:rPr>
              <a:t> людям рекомендуется увеличить потребление воды и фруктовых соков. При перепадах артериального давления следует больше отдыхать в положении лёжа. Вернуть организму тонус при пониженном давлении поможет сладкий тёплый чай.</a:t>
            </a:r>
          </a:p>
          <a:p>
            <a:pPr marL="0" marR="0" lvl="0" indent="0" algn="l" defTabSz="914400" rtl="0" eaLnBrk="0" fontAlgn="base" latinLnBrk="0" hangingPunct="0">
              <a:lnSpc>
                <a:spcPct val="100000"/>
              </a:lnSpc>
              <a:spcBef>
                <a:spcPct val="0"/>
              </a:spcBef>
              <a:spcAft>
                <a:spcPct val="0"/>
              </a:spcAft>
              <a:buClrTx/>
              <a:buSzTx/>
              <a:buFontTx/>
              <a:buNone/>
              <a:tabLst/>
            </a:pPr>
            <a:r>
              <a:rPr lang="ru-RU" dirty="0" smtClean="0">
                <a:solidFill>
                  <a:srgbClr val="006600"/>
                </a:solidFill>
              </a:rPr>
              <a:t> </a:t>
            </a:r>
          </a:p>
          <a:p>
            <a:pPr marL="0" marR="0" lvl="0" indent="0" algn="l" defTabSz="914400" rtl="0" eaLnBrk="0" fontAlgn="base" latinLnBrk="0" hangingPunct="0">
              <a:lnSpc>
                <a:spcPct val="100000"/>
              </a:lnSpc>
              <a:spcBef>
                <a:spcPct val="0"/>
              </a:spcBef>
              <a:spcAft>
                <a:spcPct val="0"/>
              </a:spcAft>
              <a:buClrTx/>
              <a:buSzTx/>
              <a:buFontTx/>
              <a:buNone/>
              <a:tabLst/>
            </a:pPr>
            <a:r>
              <a:rPr lang="ru-RU" dirty="0" smtClean="0">
                <a:solidFill>
                  <a:srgbClr val="006600"/>
                </a:solidFill>
              </a:rPr>
              <a:t>  Очень важно в эти сложные дни вовремя заметить тревожные признаки, которые могут свидетельствовать о серьёзных заболеваниях:</a:t>
            </a:r>
          </a:p>
          <a:p>
            <a:pPr marL="0" marR="0" lvl="0" indent="0" algn="l" defTabSz="914400" rtl="0" eaLnBrk="0" fontAlgn="base" latinLnBrk="0" hangingPunct="0">
              <a:lnSpc>
                <a:spcPct val="100000"/>
              </a:lnSpc>
              <a:spcBef>
                <a:spcPct val="0"/>
              </a:spcBef>
              <a:spcAft>
                <a:spcPct val="0"/>
              </a:spcAft>
              <a:buClrTx/>
              <a:buSzTx/>
              <a:buFontTx/>
              <a:buNone/>
              <a:tabLst/>
            </a:pPr>
            <a:r>
              <a:rPr lang="ru-RU" dirty="0" smtClean="0">
                <a:solidFill>
                  <a:srgbClr val="006600"/>
                </a:solidFill>
              </a:rPr>
              <a:t>  -  неприятные ощущения в груди, отдающие в плечо, лопатку или пупочную область;</a:t>
            </a:r>
          </a:p>
          <a:p>
            <a:pPr marL="0" marR="0" lvl="0" indent="0" algn="l" defTabSz="914400" rtl="0" eaLnBrk="0" fontAlgn="base" latinLnBrk="0" hangingPunct="0">
              <a:lnSpc>
                <a:spcPct val="100000"/>
              </a:lnSpc>
              <a:spcBef>
                <a:spcPct val="0"/>
              </a:spcBef>
              <a:spcAft>
                <a:spcPct val="0"/>
              </a:spcAft>
              <a:buClrTx/>
              <a:buSzTx/>
              <a:buFontTx/>
              <a:buNone/>
              <a:tabLst/>
            </a:pPr>
            <a:r>
              <a:rPr lang="ru-RU" dirty="0" smtClean="0">
                <a:solidFill>
                  <a:srgbClr val="006600"/>
                </a:solidFill>
              </a:rPr>
              <a:t>  -  внезапная утрата чувствительности в нижних и верхних конечностях;</a:t>
            </a:r>
          </a:p>
          <a:p>
            <a:pPr marL="0" marR="0" lvl="0" indent="0" algn="l" defTabSz="914400" rtl="0" eaLnBrk="0" fontAlgn="base" latinLnBrk="0" hangingPunct="0">
              <a:lnSpc>
                <a:spcPct val="100000"/>
              </a:lnSpc>
              <a:spcBef>
                <a:spcPct val="0"/>
              </a:spcBef>
              <a:spcAft>
                <a:spcPct val="0"/>
              </a:spcAft>
              <a:buClrTx/>
              <a:buSzTx/>
              <a:buFontTx/>
              <a:buNone/>
              <a:tabLst/>
            </a:pPr>
            <a:r>
              <a:rPr lang="ru-RU" dirty="0" smtClean="0">
                <a:solidFill>
                  <a:srgbClr val="006600"/>
                </a:solidFill>
              </a:rPr>
              <a:t>  -  чувство онемения половины лица;</a:t>
            </a:r>
          </a:p>
          <a:p>
            <a:pPr marL="0" marR="0" lvl="0" indent="0" algn="l" defTabSz="914400" rtl="0" eaLnBrk="0" fontAlgn="base" latinLnBrk="0" hangingPunct="0">
              <a:lnSpc>
                <a:spcPct val="100000"/>
              </a:lnSpc>
              <a:spcBef>
                <a:spcPct val="0"/>
              </a:spcBef>
              <a:spcAft>
                <a:spcPct val="0"/>
              </a:spcAft>
              <a:buClrTx/>
              <a:buSzTx/>
              <a:buFontTx/>
              <a:buNone/>
              <a:tabLst/>
            </a:pPr>
            <a:r>
              <a:rPr lang="ru-RU" dirty="0" smtClean="0">
                <a:solidFill>
                  <a:srgbClr val="006600"/>
                </a:solidFill>
              </a:rPr>
              <a:t>  -  затруднённая речь;</a:t>
            </a:r>
          </a:p>
          <a:p>
            <a:pPr marL="0" marR="0" lvl="0" indent="0" algn="l" defTabSz="914400" rtl="0" eaLnBrk="0" fontAlgn="base" latinLnBrk="0" hangingPunct="0">
              <a:lnSpc>
                <a:spcPct val="100000"/>
              </a:lnSpc>
              <a:spcBef>
                <a:spcPct val="0"/>
              </a:spcBef>
              <a:spcAft>
                <a:spcPct val="0"/>
              </a:spcAft>
              <a:buClrTx/>
              <a:buSzTx/>
              <a:buFontTx/>
              <a:buNone/>
              <a:tabLst/>
            </a:pPr>
            <a:r>
              <a:rPr lang="ru-RU" dirty="0" smtClean="0">
                <a:solidFill>
                  <a:srgbClr val="006600"/>
                </a:solidFill>
              </a:rPr>
              <a:t>  -  неожиданный приступ тошноты;</a:t>
            </a:r>
          </a:p>
          <a:p>
            <a:pPr marL="0" marR="0" lvl="0" indent="0" algn="l" defTabSz="914400" rtl="0" eaLnBrk="0" fontAlgn="base" latinLnBrk="0" hangingPunct="0">
              <a:lnSpc>
                <a:spcPct val="100000"/>
              </a:lnSpc>
              <a:spcBef>
                <a:spcPct val="0"/>
              </a:spcBef>
              <a:spcAft>
                <a:spcPct val="0"/>
              </a:spcAft>
              <a:buClrTx/>
              <a:buSzTx/>
              <a:buFontTx/>
              <a:buNone/>
              <a:tabLst/>
            </a:pPr>
            <a:r>
              <a:rPr lang="ru-RU" dirty="0" smtClean="0">
                <a:solidFill>
                  <a:srgbClr val="006600"/>
                </a:solidFill>
              </a:rPr>
              <a:t>  -  </a:t>
            </a:r>
            <a:r>
              <a:rPr lang="ru-RU" dirty="0" err="1" smtClean="0">
                <a:solidFill>
                  <a:srgbClr val="006600"/>
                </a:solidFill>
              </a:rPr>
              <a:t>расфокусировка</a:t>
            </a:r>
            <a:r>
              <a:rPr lang="ru-RU" dirty="0" smtClean="0">
                <a:solidFill>
                  <a:srgbClr val="006600"/>
                </a:solidFill>
              </a:rPr>
              <a:t> зрения или мелькание перед глазами мушек;</a:t>
            </a:r>
          </a:p>
          <a:p>
            <a:pPr marL="0" marR="0" lvl="0" indent="0" algn="l" defTabSz="914400" rtl="0" eaLnBrk="0" fontAlgn="base" latinLnBrk="0" hangingPunct="0">
              <a:lnSpc>
                <a:spcPct val="100000"/>
              </a:lnSpc>
              <a:spcBef>
                <a:spcPct val="0"/>
              </a:spcBef>
              <a:spcAft>
                <a:spcPct val="0"/>
              </a:spcAft>
              <a:buClrTx/>
              <a:buSzTx/>
              <a:buFontTx/>
              <a:buNone/>
              <a:tabLst/>
            </a:pPr>
            <a:r>
              <a:rPr lang="ru-RU" dirty="0" smtClean="0">
                <a:solidFill>
                  <a:srgbClr val="006600"/>
                </a:solidFill>
              </a:rPr>
              <a:t>  -  проблемы с дыханием.</a:t>
            </a:r>
          </a:p>
        </p:txBody>
      </p:sp>
      <p:pic>
        <p:nvPicPr>
          <p:cNvPr id="36867" name="Picture 3" descr="http://im0-tub-ru.yandex.net/i?id=7fe156782e1e055f0bedac196d0b918e-14-144&amp;n=21"/>
          <p:cNvPicPr>
            <a:picLocks noChangeAspect="1" noChangeArrowheads="1"/>
          </p:cNvPicPr>
          <p:nvPr/>
        </p:nvPicPr>
        <p:blipFill>
          <a:blip r:embed="rId3"/>
          <a:srcRect/>
          <a:stretch>
            <a:fillRect/>
          </a:stretch>
        </p:blipFill>
        <p:spPr bwMode="auto">
          <a:xfrm>
            <a:off x="6308181" y="790304"/>
            <a:ext cx="2105025" cy="1428750"/>
          </a:xfrm>
          <a:prstGeom prst="rect">
            <a:avLst/>
          </a:prstGeom>
          <a:noFill/>
        </p:spPr>
      </p:pic>
      <p:pic>
        <p:nvPicPr>
          <p:cNvPr id="36869" name="Picture 5" descr="http://im2-tub-ru.yandex.net/i?id=03d46a9d2b09036548e313bda749195c-67-144&amp;n=21"/>
          <p:cNvPicPr>
            <a:picLocks noChangeAspect="1" noChangeArrowheads="1"/>
          </p:cNvPicPr>
          <p:nvPr/>
        </p:nvPicPr>
        <p:blipFill>
          <a:blip r:embed="rId4"/>
          <a:srcRect/>
          <a:stretch>
            <a:fillRect/>
          </a:stretch>
        </p:blipFill>
        <p:spPr bwMode="auto">
          <a:xfrm>
            <a:off x="6007734" y="3063239"/>
            <a:ext cx="2566851" cy="2971801"/>
          </a:xfrm>
          <a:prstGeom prst="rect">
            <a:avLst/>
          </a:prstGeom>
          <a:noFill/>
        </p:spPr>
      </p:pic>
    </p:spTree>
    <p:extLst>
      <p:ext uri="{BB962C8B-B14F-4D97-AF65-F5344CB8AC3E}">
        <p14:creationId xmlns:p14="http://schemas.microsoft.com/office/powerpoint/2010/main" xmlns="" val="543964748"/>
      </p:ext>
    </p:extLst>
  </p:cSld>
  <p:clrMapOvr>
    <a:masterClrMapping/>
  </p:clrMapOvr>
  <p:transition>
    <p:strips/>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222069" y="2795451"/>
            <a:ext cx="8673737" cy="116259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ru-RU" sz="4000" i="1" dirty="0" smtClean="0">
                <a:solidFill>
                  <a:srgbClr val="FF0000"/>
                </a:solidFill>
              </a:rPr>
              <a:t>Использование атмосферного давления в жизни</a:t>
            </a:r>
          </a:p>
        </p:txBody>
      </p:sp>
      <p:sp>
        <p:nvSpPr>
          <p:cNvPr id="12" name="Номер слайда 11"/>
          <p:cNvSpPr>
            <a:spLocks noGrp="1"/>
          </p:cNvSpPr>
          <p:nvPr>
            <p:ph type="sldNum" sz="quarter" idx="12"/>
          </p:nvPr>
        </p:nvSpPr>
        <p:spPr>
          <a:xfrm>
            <a:off x="8419679" y="5915273"/>
            <a:ext cx="451003" cy="365125"/>
          </a:xfrm>
        </p:spPr>
        <p:txBody>
          <a:bodyPr/>
          <a:lstStyle/>
          <a:p>
            <a:fld id="{BF764BC7-99AB-470B-8C79-5FA2821568AE}" type="slidenum">
              <a:rPr lang="ru-RU" smtClean="0"/>
              <a:pPr/>
              <a:t>12</a:t>
            </a:fld>
            <a:endParaRPr lang="ru-RU" dirty="0"/>
          </a:p>
        </p:txBody>
      </p:sp>
    </p:spTree>
    <p:extLst>
      <p:ext uri="{BB962C8B-B14F-4D97-AF65-F5344CB8AC3E}">
        <p14:creationId xmlns:p14="http://schemas.microsoft.com/office/powerpoint/2010/main" xmlns="" val="543964748"/>
      </p:ext>
    </p:extLst>
  </p:cSld>
  <p:clrMapOvr>
    <a:masterClrMapping/>
  </p:clrMapOvr>
  <p:transition>
    <p:strips/>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a:xfrm>
            <a:off x="182879" y="3331028"/>
            <a:ext cx="5238207" cy="3200399"/>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ru-RU" b="1" dirty="0" smtClean="0">
                <a:solidFill>
                  <a:srgbClr val="006600"/>
                </a:solidFill>
              </a:rPr>
              <a:t>Задумывались ли вы над тем, как мы дышим? Механизм дыхания заключается в следующем: мышечным усилием мы увеличиваем объем грудной клетки, при этом давление воздуха внутри легких уменьшается и атмосферное давление вталкивает туда порцию воздуха. При выдыхании происходит обратный процесс. Наши легкие действуют как насос при вдохе как разряжающий, а при выдохе − как нагнетающий</a:t>
            </a:r>
            <a:r>
              <a:rPr lang="ru-RU" b="1" dirty="0" smtClean="0"/>
              <a:t>.</a:t>
            </a:r>
            <a:endParaRPr lang="ru-RU" b="1" dirty="0">
              <a:solidFill>
                <a:srgbClr val="006600"/>
              </a:solidFill>
            </a:endParaRPr>
          </a:p>
        </p:txBody>
      </p:sp>
      <p:sp>
        <p:nvSpPr>
          <p:cNvPr id="8" name="Прямоугольник 7"/>
          <p:cNvSpPr/>
          <p:nvPr/>
        </p:nvSpPr>
        <p:spPr>
          <a:xfrm>
            <a:off x="300446" y="248194"/>
            <a:ext cx="8673737" cy="745644"/>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ru-RU" sz="4000" i="1" dirty="0" smtClean="0">
                <a:solidFill>
                  <a:srgbClr val="FF0000"/>
                </a:solidFill>
              </a:rPr>
              <a:t>Как мы дышим</a:t>
            </a:r>
            <a:endParaRPr lang="ru-RU" sz="4000" i="1" dirty="0">
              <a:solidFill>
                <a:srgbClr val="FF0000"/>
              </a:solidFill>
            </a:endParaRPr>
          </a:p>
        </p:txBody>
      </p:sp>
      <p:sp>
        <p:nvSpPr>
          <p:cNvPr id="12" name="Номер слайда 11"/>
          <p:cNvSpPr>
            <a:spLocks noGrp="1"/>
          </p:cNvSpPr>
          <p:nvPr>
            <p:ph type="sldNum" sz="quarter" idx="12"/>
          </p:nvPr>
        </p:nvSpPr>
        <p:spPr>
          <a:xfrm>
            <a:off x="8419679" y="5915273"/>
            <a:ext cx="451003" cy="365125"/>
          </a:xfrm>
        </p:spPr>
        <p:txBody>
          <a:bodyPr/>
          <a:lstStyle/>
          <a:p>
            <a:fld id="{BF764BC7-99AB-470B-8C79-5FA2821568AE}" type="slidenum">
              <a:rPr lang="ru-RU" smtClean="0"/>
              <a:pPr/>
              <a:t>13</a:t>
            </a:fld>
            <a:endParaRPr lang="ru-RU" dirty="0"/>
          </a:p>
        </p:txBody>
      </p:sp>
      <p:pic>
        <p:nvPicPr>
          <p:cNvPr id="51204" name="Picture 4" descr="http://im2-tub-ru.yandex.net/i?id=34b9d2e68988b8b70d02b347cf14a370-09-144&amp;n=21"/>
          <p:cNvPicPr>
            <a:picLocks noChangeAspect="1" noChangeArrowheads="1"/>
          </p:cNvPicPr>
          <p:nvPr/>
        </p:nvPicPr>
        <p:blipFill>
          <a:blip r:embed="rId3"/>
          <a:srcRect/>
          <a:stretch>
            <a:fillRect/>
          </a:stretch>
        </p:blipFill>
        <p:spPr bwMode="auto">
          <a:xfrm>
            <a:off x="5411286" y="1391193"/>
            <a:ext cx="3536771" cy="2357847"/>
          </a:xfrm>
          <a:prstGeom prst="rect">
            <a:avLst/>
          </a:prstGeom>
          <a:noFill/>
        </p:spPr>
      </p:pic>
      <p:pic>
        <p:nvPicPr>
          <p:cNvPr id="51206" name="Picture 6" descr="Инструктор ФК МБДОУ &quot;Центр - детский сад 46&quot;"/>
          <p:cNvPicPr>
            <a:picLocks noChangeAspect="1" noChangeArrowheads="1"/>
          </p:cNvPicPr>
          <p:nvPr/>
        </p:nvPicPr>
        <p:blipFill>
          <a:blip r:embed="rId4"/>
          <a:srcRect/>
          <a:stretch>
            <a:fillRect/>
          </a:stretch>
        </p:blipFill>
        <p:spPr bwMode="auto">
          <a:xfrm>
            <a:off x="1187542" y="1209266"/>
            <a:ext cx="2561499" cy="1921125"/>
          </a:xfrm>
          <a:prstGeom prst="rect">
            <a:avLst/>
          </a:prstGeom>
          <a:noFill/>
        </p:spPr>
      </p:pic>
      <p:pic>
        <p:nvPicPr>
          <p:cNvPr id="51208" name="Picture 8" descr="http://im0-tub-ru.yandex.net/i?id=70d775678842697b51d34a387f768413-72-144&amp;n=21"/>
          <p:cNvPicPr>
            <a:picLocks noChangeAspect="1" noChangeArrowheads="1"/>
          </p:cNvPicPr>
          <p:nvPr/>
        </p:nvPicPr>
        <p:blipFill>
          <a:blip r:embed="rId5"/>
          <a:srcRect/>
          <a:stretch>
            <a:fillRect/>
          </a:stretch>
        </p:blipFill>
        <p:spPr bwMode="auto">
          <a:xfrm flipH="1">
            <a:off x="6035042" y="4604658"/>
            <a:ext cx="2297884" cy="1428750"/>
          </a:xfrm>
          <a:prstGeom prst="rect">
            <a:avLst/>
          </a:prstGeom>
          <a:noFill/>
        </p:spPr>
      </p:pic>
    </p:spTree>
    <p:extLst>
      <p:ext uri="{BB962C8B-B14F-4D97-AF65-F5344CB8AC3E}">
        <p14:creationId xmlns:p14="http://schemas.microsoft.com/office/powerpoint/2010/main" xmlns="" val="543964748"/>
      </p:ext>
    </p:extLst>
  </p:cSld>
  <p:clrMapOvr>
    <a:masterClrMapping/>
  </p:clrMapOvr>
  <p:transition>
    <p:strips/>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descr="Фото дня: Время пить чай"/>
          <p:cNvPicPr>
            <a:picLocks noChangeAspect="1" noChangeArrowheads="1"/>
          </p:cNvPicPr>
          <p:nvPr/>
        </p:nvPicPr>
        <p:blipFill>
          <a:blip r:embed="rId3"/>
          <a:srcRect/>
          <a:stretch>
            <a:fillRect/>
          </a:stretch>
        </p:blipFill>
        <p:spPr bwMode="auto">
          <a:xfrm>
            <a:off x="5212078" y="3148803"/>
            <a:ext cx="5203281" cy="3709197"/>
          </a:xfrm>
          <a:prstGeom prst="rect">
            <a:avLst/>
          </a:prstGeom>
          <a:noFill/>
        </p:spPr>
      </p:pic>
      <p:sp>
        <p:nvSpPr>
          <p:cNvPr id="9" name="Прямоугольник 8"/>
          <p:cNvSpPr/>
          <p:nvPr/>
        </p:nvSpPr>
        <p:spPr>
          <a:xfrm>
            <a:off x="444136" y="1463040"/>
            <a:ext cx="5238207" cy="3540034"/>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ru-RU" b="1" dirty="0" smtClean="0">
                <a:solidFill>
                  <a:srgbClr val="006600"/>
                </a:solidFill>
              </a:rPr>
              <a:t>А как мы пьем? Приставив стакан к губам, начинаем тянуть жидкость в себя. Втягивание жидкости вызывает расширение грудной клетки, воздух в легких и полости рта разряжается и атмосферное давление «загоняет» туда очередную порцию жидкости. Так организм приспосабливается к атмосферному давлению и использует его. </a:t>
            </a:r>
          </a:p>
        </p:txBody>
      </p:sp>
      <p:sp>
        <p:nvSpPr>
          <p:cNvPr id="8" name="Прямоугольник 7"/>
          <p:cNvSpPr/>
          <p:nvPr/>
        </p:nvSpPr>
        <p:spPr>
          <a:xfrm>
            <a:off x="300446" y="248194"/>
            <a:ext cx="8673737" cy="745644"/>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ru-RU" sz="4000" i="1" dirty="0" smtClean="0">
                <a:solidFill>
                  <a:srgbClr val="FF0000"/>
                </a:solidFill>
              </a:rPr>
              <a:t>Как мы пьем</a:t>
            </a:r>
            <a:endParaRPr lang="ru-RU" sz="4000" i="1" dirty="0">
              <a:solidFill>
                <a:srgbClr val="FF0000"/>
              </a:solidFill>
            </a:endParaRPr>
          </a:p>
        </p:txBody>
      </p:sp>
      <p:sp>
        <p:nvSpPr>
          <p:cNvPr id="12" name="Номер слайда 11"/>
          <p:cNvSpPr>
            <a:spLocks noGrp="1"/>
          </p:cNvSpPr>
          <p:nvPr>
            <p:ph type="sldNum" sz="quarter" idx="12"/>
          </p:nvPr>
        </p:nvSpPr>
        <p:spPr>
          <a:xfrm>
            <a:off x="8419679" y="5915273"/>
            <a:ext cx="451003" cy="365125"/>
          </a:xfrm>
        </p:spPr>
        <p:txBody>
          <a:bodyPr/>
          <a:lstStyle/>
          <a:p>
            <a:fld id="{BF764BC7-99AB-470B-8C79-5FA2821568AE}" type="slidenum">
              <a:rPr lang="ru-RU" smtClean="0"/>
              <a:pPr/>
              <a:t>14</a:t>
            </a:fld>
            <a:endParaRPr lang="ru-RU" dirty="0"/>
          </a:p>
        </p:txBody>
      </p:sp>
    </p:spTree>
    <p:extLst>
      <p:ext uri="{BB962C8B-B14F-4D97-AF65-F5344CB8AC3E}">
        <p14:creationId xmlns:p14="http://schemas.microsoft.com/office/powerpoint/2010/main" xmlns="" val="543964748"/>
      </p:ext>
    </p:extLst>
  </p:cSld>
  <p:clrMapOvr>
    <a:masterClrMapping/>
  </p:clrMapOvr>
  <p:transition>
    <p:strips/>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descr="Обои на Рабочий стол :: Фото :: лошади :: по 12 :: Страница …"/>
          <p:cNvPicPr>
            <a:picLocks noChangeAspect="1" noChangeArrowheads="1"/>
          </p:cNvPicPr>
          <p:nvPr/>
        </p:nvPicPr>
        <p:blipFill>
          <a:blip r:embed="rId3"/>
          <a:srcRect/>
          <a:stretch>
            <a:fillRect/>
          </a:stretch>
        </p:blipFill>
        <p:spPr bwMode="auto">
          <a:xfrm>
            <a:off x="4807131" y="3325382"/>
            <a:ext cx="3769632" cy="2827224"/>
          </a:xfrm>
          <a:prstGeom prst="rect">
            <a:avLst/>
          </a:prstGeom>
          <a:noFill/>
        </p:spPr>
      </p:pic>
      <p:sp>
        <p:nvSpPr>
          <p:cNvPr id="9" name="Прямоугольник 8"/>
          <p:cNvSpPr/>
          <p:nvPr/>
        </p:nvSpPr>
        <p:spPr>
          <a:xfrm>
            <a:off x="248193" y="169818"/>
            <a:ext cx="8360230" cy="2573382"/>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b="1" dirty="0" smtClean="0">
              <a:solidFill>
                <a:srgbClr val="006600"/>
              </a:solidFill>
            </a:endParaRPr>
          </a:p>
          <a:p>
            <a:pPr algn="ctr"/>
            <a:r>
              <a:rPr lang="ru-RU" b="1" dirty="0" smtClean="0">
                <a:solidFill>
                  <a:srgbClr val="006600"/>
                </a:solidFill>
              </a:rPr>
              <a:t>Атмосферное </a:t>
            </a:r>
            <a:r>
              <a:rPr lang="ru-RU" b="1" dirty="0" smtClean="0">
                <a:solidFill>
                  <a:srgbClr val="006600"/>
                </a:solidFill>
              </a:rPr>
              <a:t>давление сказывается при передвижении по болотистой местности. </a:t>
            </a:r>
            <a:r>
              <a:rPr lang="ru-RU" b="1" dirty="0" smtClean="0">
                <a:solidFill>
                  <a:srgbClr val="006600"/>
                </a:solidFill>
              </a:rPr>
              <a:t>Под ногой, когда мы ее приподнимаем, образуется разреженное пространство и атмосферное давление препятствует вытаскиванию ноги. Если по трясине передвигается лошадь, то твердые копыта ее действуют как поршни. Сложные же копыта, например, свиней, состоящие из нескольких частей, при вытаскивании ноги сжимаются и пропускают воздух в образовавшееся углубление. В этом случае ноги таких животных свободно вытягиваются из почвы. </a:t>
            </a:r>
            <a:br>
              <a:rPr lang="ru-RU" b="1" dirty="0" smtClean="0">
                <a:solidFill>
                  <a:srgbClr val="006600"/>
                </a:solidFill>
              </a:rPr>
            </a:br>
            <a:endParaRPr lang="ru-RU" b="1" dirty="0" smtClean="0">
              <a:solidFill>
                <a:srgbClr val="006600"/>
              </a:solidFill>
            </a:endParaRPr>
          </a:p>
        </p:txBody>
      </p:sp>
      <p:sp>
        <p:nvSpPr>
          <p:cNvPr id="12" name="Номер слайда 11"/>
          <p:cNvSpPr>
            <a:spLocks noGrp="1"/>
          </p:cNvSpPr>
          <p:nvPr>
            <p:ph type="sldNum" sz="quarter" idx="12"/>
          </p:nvPr>
        </p:nvSpPr>
        <p:spPr>
          <a:xfrm>
            <a:off x="8419679" y="5915273"/>
            <a:ext cx="451003" cy="365125"/>
          </a:xfrm>
        </p:spPr>
        <p:txBody>
          <a:bodyPr/>
          <a:lstStyle/>
          <a:p>
            <a:fld id="{BF764BC7-99AB-470B-8C79-5FA2821568AE}" type="slidenum">
              <a:rPr lang="ru-RU" smtClean="0"/>
              <a:pPr/>
              <a:t>15</a:t>
            </a:fld>
            <a:endParaRPr lang="ru-RU" dirty="0"/>
          </a:p>
        </p:txBody>
      </p:sp>
      <p:pic>
        <p:nvPicPr>
          <p:cNvPr id="49156" name="Picture 4" descr="Уход за копытами мини-пигов, подрезка копыт, приучение поросенка к уходу за его копытами, подпиливание копыт минипига, карликовы"/>
          <p:cNvPicPr>
            <a:picLocks noChangeAspect="1" noChangeArrowheads="1"/>
          </p:cNvPicPr>
          <p:nvPr/>
        </p:nvPicPr>
        <p:blipFill>
          <a:blip r:embed="rId4"/>
          <a:srcRect/>
          <a:stretch>
            <a:fillRect/>
          </a:stretch>
        </p:blipFill>
        <p:spPr bwMode="auto">
          <a:xfrm>
            <a:off x="261256" y="3323106"/>
            <a:ext cx="4237717" cy="2825145"/>
          </a:xfrm>
          <a:prstGeom prst="rect">
            <a:avLst/>
          </a:prstGeom>
          <a:noFill/>
        </p:spPr>
      </p:pic>
    </p:spTree>
    <p:extLst>
      <p:ext uri="{BB962C8B-B14F-4D97-AF65-F5344CB8AC3E}">
        <p14:creationId xmlns:p14="http://schemas.microsoft.com/office/powerpoint/2010/main" xmlns="" val="543964748"/>
      </p:ext>
    </p:extLst>
  </p:cSld>
  <p:clrMapOvr>
    <a:masterClrMapping/>
  </p:clrMapOvr>
  <p:transition>
    <p:strips/>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a:xfrm>
            <a:off x="261257" y="270411"/>
            <a:ext cx="3370218" cy="639164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ru-RU" dirty="0" smtClean="0">
                <a:solidFill>
                  <a:srgbClr val="006600"/>
                </a:solidFill>
              </a:rPr>
              <a:t>Тело человека приспособлено к атмосферному давлению и плохо переносит его понижение. При подъеме высоко в горы неподготовленный человек чувствует себя очень плохо. Становится трудно дышать, из ушей и носа нередко идет кровь, можно потерять сознание. Так как благодаря атмосферному давлению суставные поверхности плотно прилегают друг к другу (в суставной сумке, охватывающей суставы, давление понижено), то высоко в горах, где атмосферное давление резко падает, действие суставов расстраивается, руки и ноги слушаются плохо, легко получаются вывихи</a:t>
            </a:r>
            <a:r>
              <a:rPr lang="ru-RU" dirty="0" smtClean="0"/>
              <a:t>. </a:t>
            </a:r>
            <a:br>
              <a:rPr lang="ru-RU" dirty="0" smtClean="0"/>
            </a:br>
            <a:endParaRPr lang="ru-RU" dirty="0"/>
          </a:p>
        </p:txBody>
      </p:sp>
      <p:sp>
        <p:nvSpPr>
          <p:cNvPr id="12" name="Номер слайда 11"/>
          <p:cNvSpPr>
            <a:spLocks noGrp="1"/>
          </p:cNvSpPr>
          <p:nvPr>
            <p:ph type="sldNum" sz="quarter" idx="12"/>
          </p:nvPr>
        </p:nvSpPr>
        <p:spPr>
          <a:xfrm>
            <a:off x="8419679" y="5915273"/>
            <a:ext cx="451003" cy="365125"/>
          </a:xfrm>
        </p:spPr>
        <p:txBody>
          <a:bodyPr/>
          <a:lstStyle/>
          <a:p>
            <a:fld id="{BF764BC7-99AB-470B-8C79-5FA2821568AE}" type="slidenum">
              <a:rPr lang="ru-RU" smtClean="0"/>
              <a:pPr/>
              <a:t>16</a:t>
            </a:fld>
            <a:endParaRPr lang="ru-RU" dirty="0"/>
          </a:p>
        </p:txBody>
      </p:sp>
      <p:pic>
        <p:nvPicPr>
          <p:cNvPr id="9218" name="Picture 2" descr="Пусть мелкие неприятности не омрачат прелесть путешествия!"/>
          <p:cNvPicPr>
            <a:picLocks noChangeAspect="1" noChangeArrowheads="1"/>
          </p:cNvPicPr>
          <p:nvPr/>
        </p:nvPicPr>
        <p:blipFill>
          <a:blip r:embed="rId3"/>
          <a:srcRect/>
          <a:stretch>
            <a:fillRect/>
          </a:stretch>
        </p:blipFill>
        <p:spPr bwMode="auto">
          <a:xfrm>
            <a:off x="4048306" y="339634"/>
            <a:ext cx="4511040" cy="3383280"/>
          </a:xfrm>
          <a:prstGeom prst="rect">
            <a:avLst/>
          </a:prstGeom>
          <a:noFill/>
        </p:spPr>
      </p:pic>
      <p:pic>
        <p:nvPicPr>
          <p:cNvPr id="9220" name="Picture 4" descr="Одежда на все случаи. Обсуждение на Блоги на КП-Украина"/>
          <p:cNvPicPr>
            <a:picLocks noChangeAspect="1" noChangeArrowheads="1"/>
          </p:cNvPicPr>
          <p:nvPr/>
        </p:nvPicPr>
        <p:blipFill>
          <a:blip r:embed="rId4"/>
          <a:srcRect/>
          <a:stretch>
            <a:fillRect/>
          </a:stretch>
        </p:blipFill>
        <p:spPr bwMode="auto">
          <a:xfrm>
            <a:off x="4846320" y="4154871"/>
            <a:ext cx="3075124" cy="2306343"/>
          </a:xfrm>
          <a:prstGeom prst="rect">
            <a:avLst/>
          </a:prstGeom>
          <a:noFill/>
        </p:spPr>
      </p:pic>
    </p:spTree>
    <p:extLst>
      <p:ext uri="{BB962C8B-B14F-4D97-AF65-F5344CB8AC3E}">
        <p14:creationId xmlns:p14="http://schemas.microsoft.com/office/powerpoint/2010/main" xmlns="" val="543964748"/>
      </p:ext>
    </p:extLst>
  </p:cSld>
  <p:clrMapOvr>
    <a:masterClrMapping/>
  </p:clrMapOvr>
  <p:transition>
    <p:strips/>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a:xfrm>
            <a:off x="261257" y="270411"/>
            <a:ext cx="3370218" cy="639164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ru-RU" dirty="0" smtClean="0">
                <a:solidFill>
                  <a:srgbClr val="006600"/>
                </a:solidFill>
              </a:rPr>
              <a:t>Тело человека приспособлено к атмосферному давлению и плохо переносит его понижение. При подъеме высоко в горы неподготовленный человек чувствует себя очень плохо. Становится трудно дышать, из ушей и носа нередко идет кровь, можно потерять сознание. Так как благодаря атмосферному давлению суставные поверхности плотно прилегают друг к другу (в суставной сумке, охватывающей суставы, давление понижено), то высоко в горах, где атмосферное давление резко падает, действие суставов расстраивается, руки и ноги слушаются плохо, легко получаются вывихи</a:t>
            </a:r>
            <a:r>
              <a:rPr lang="ru-RU" dirty="0" smtClean="0"/>
              <a:t>. </a:t>
            </a:r>
            <a:br>
              <a:rPr lang="ru-RU" dirty="0" smtClean="0"/>
            </a:br>
            <a:endParaRPr lang="ru-RU" dirty="0"/>
          </a:p>
        </p:txBody>
      </p:sp>
      <p:sp>
        <p:nvSpPr>
          <p:cNvPr id="12" name="Номер слайда 11"/>
          <p:cNvSpPr>
            <a:spLocks noGrp="1"/>
          </p:cNvSpPr>
          <p:nvPr>
            <p:ph type="sldNum" sz="quarter" idx="12"/>
          </p:nvPr>
        </p:nvSpPr>
        <p:spPr>
          <a:xfrm>
            <a:off x="8419679" y="5915273"/>
            <a:ext cx="451003" cy="365125"/>
          </a:xfrm>
        </p:spPr>
        <p:txBody>
          <a:bodyPr/>
          <a:lstStyle/>
          <a:p>
            <a:fld id="{BF764BC7-99AB-470B-8C79-5FA2821568AE}" type="slidenum">
              <a:rPr lang="ru-RU" smtClean="0"/>
              <a:pPr/>
              <a:t>17</a:t>
            </a:fld>
            <a:endParaRPr lang="ru-RU" dirty="0"/>
          </a:p>
        </p:txBody>
      </p:sp>
      <p:pic>
        <p:nvPicPr>
          <p:cNvPr id="9218" name="Picture 2" descr="Пусть мелкие неприятности не омрачат прелесть путешествия!"/>
          <p:cNvPicPr>
            <a:picLocks noChangeAspect="1" noChangeArrowheads="1"/>
          </p:cNvPicPr>
          <p:nvPr/>
        </p:nvPicPr>
        <p:blipFill>
          <a:blip r:embed="rId3"/>
          <a:srcRect/>
          <a:stretch>
            <a:fillRect/>
          </a:stretch>
        </p:blipFill>
        <p:spPr bwMode="auto">
          <a:xfrm>
            <a:off x="4048306" y="339634"/>
            <a:ext cx="4511040" cy="3383280"/>
          </a:xfrm>
          <a:prstGeom prst="rect">
            <a:avLst/>
          </a:prstGeom>
          <a:noFill/>
        </p:spPr>
      </p:pic>
      <p:pic>
        <p:nvPicPr>
          <p:cNvPr id="9220" name="Picture 4" descr="Одежда на все случаи. Обсуждение на Блоги на КП-Украина"/>
          <p:cNvPicPr>
            <a:picLocks noChangeAspect="1" noChangeArrowheads="1"/>
          </p:cNvPicPr>
          <p:nvPr/>
        </p:nvPicPr>
        <p:blipFill>
          <a:blip r:embed="rId4"/>
          <a:srcRect/>
          <a:stretch>
            <a:fillRect/>
          </a:stretch>
        </p:blipFill>
        <p:spPr bwMode="auto">
          <a:xfrm>
            <a:off x="4846320" y="4154871"/>
            <a:ext cx="3075124" cy="2306343"/>
          </a:xfrm>
          <a:prstGeom prst="rect">
            <a:avLst/>
          </a:prstGeom>
          <a:noFill/>
        </p:spPr>
      </p:pic>
    </p:spTree>
    <p:extLst>
      <p:ext uri="{BB962C8B-B14F-4D97-AF65-F5344CB8AC3E}">
        <p14:creationId xmlns:p14="http://schemas.microsoft.com/office/powerpoint/2010/main" xmlns="" val="543964748"/>
      </p:ext>
    </p:extLst>
  </p:cSld>
  <p:clrMapOvr>
    <a:masterClrMapping/>
  </p:clrMapOvr>
  <p:transition>
    <p:strips/>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Номер слайда 11"/>
          <p:cNvSpPr>
            <a:spLocks noGrp="1"/>
          </p:cNvSpPr>
          <p:nvPr>
            <p:ph type="sldNum" sz="quarter" idx="12"/>
          </p:nvPr>
        </p:nvSpPr>
        <p:spPr>
          <a:xfrm>
            <a:off x="8419679" y="5915273"/>
            <a:ext cx="451003" cy="365125"/>
          </a:xfrm>
        </p:spPr>
        <p:txBody>
          <a:bodyPr/>
          <a:lstStyle/>
          <a:p>
            <a:fld id="{BF764BC7-99AB-470B-8C79-5FA2821568AE}" type="slidenum">
              <a:rPr lang="ru-RU" smtClean="0"/>
              <a:pPr/>
              <a:t>18</a:t>
            </a:fld>
            <a:endParaRPr lang="ru-RU" dirty="0"/>
          </a:p>
        </p:txBody>
      </p:sp>
      <p:sp>
        <p:nvSpPr>
          <p:cNvPr id="55297" name="Rectangle 1"/>
          <p:cNvSpPr>
            <a:spLocks noChangeArrowheads="1"/>
          </p:cNvSpPr>
          <p:nvPr/>
        </p:nvSpPr>
        <p:spPr bwMode="auto">
          <a:xfrm>
            <a:off x="401107" y="237938"/>
            <a:ext cx="3227295" cy="6463308"/>
          </a:xfrm>
          <a:prstGeom prst="rect">
            <a:avLst/>
          </a:prstGeom>
          <a:solidFill>
            <a:srgbClr val="F4F4F4"/>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ru-RU" dirty="0" smtClean="0">
                <a:solidFill>
                  <a:srgbClr val="006600"/>
                </a:solidFill>
              </a:rPr>
              <a:t>Альпинисты, летчики при высотных подъемах берут с собой кислородные приборы и перед подъемом усиленно тренируются. В программу подготовки входит обязательная тренировка в барокамере, которая представляет собой герметически закрывающуюся стальную камеру, соединенную с мощным откачивающим насосом. </a:t>
            </a:r>
            <a:br>
              <a:rPr lang="ru-RU" dirty="0" smtClean="0">
                <a:solidFill>
                  <a:srgbClr val="006600"/>
                </a:solidFill>
              </a:rPr>
            </a:br>
            <a:r>
              <a:rPr lang="ru-RU" dirty="0" smtClean="0">
                <a:solidFill>
                  <a:srgbClr val="006600"/>
                </a:solidFill>
              </a:rPr>
              <a:t>Организм людей живущих, живущих на большой высоте, приспосабливается к пониженному давлению. Например, в Андах Южной Америки, в Тибете и в некоторых других местах встречаются постоянные поселения людей на высотах около  5000 м.</a:t>
            </a:r>
          </a:p>
        </p:txBody>
      </p:sp>
      <p:pic>
        <p:nvPicPr>
          <p:cNvPr id="55299" name="Picture 3" descr="Дыхание при пониженном атмосферном давлении"/>
          <p:cNvPicPr>
            <a:picLocks noChangeAspect="1" noChangeArrowheads="1"/>
          </p:cNvPicPr>
          <p:nvPr/>
        </p:nvPicPr>
        <p:blipFill>
          <a:blip r:embed="rId3"/>
          <a:srcRect/>
          <a:stretch>
            <a:fillRect/>
          </a:stretch>
        </p:blipFill>
        <p:spPr bwMode="auto">
          <a:xfrm>
            <a:off x="4075613" y="3440294"/>
            <a:ext cx="4624251" cy="3082835"/>
          </a:xfrm>
          <a:prstGeom prst="rect">
            <a:avLst/>
          </a:prstGeom>
          <a:noFill/>
        </p:spPr>
      </p:pic>
      <p:pic>
        <p:nvPicPr>
          <p:cNvPr id="55301" name="Picture 5" descr="Два десятка лет за прыжок с небес Спорт-Ревю Еженедельник 20…"/>
          <p:cNvPicPr>
            <a:picLocks noChangeAspect="1" noChangeArrowheads="1"/>
          </p:cNvPicPr>
          <p:nvPr/>
        </p:nvPicPr>
        <p:blipFill>
          <a:blip r:embed="rId4"/>
          <a:srcRect/>
          <a:stretch>
            <a:fillRect/>
          </a:stretch>
        </p:blipFill>
        <p:spPr bwMode="auto">
          <a:xfrm>
            <a:off x="4027793" y="438377"/>
            <a:ext cx="4789635" cy="2762024"/>
          </a:xfrm>
          <a:prstGeom prst="rect">
            <a:avLst/>
          </a:prstGeom>
          <a:noFill/>
        </p:spPr>
      </p:pic>
    </p:spTree>
    <p:extLst>
      <p:ext uri="{BB962C8B-B14F-4D97-AF65-F5344CB8AC3E}">
        <p14:creationId xmlns:p14="http://schemas.microsoft.com/office/powerpoint/2010/main" xmlns="" val="543964748"/>
      </p:ext>
    </p:extLst>
  </p:cSld>
  <p:clrMapOvr>
    <a:masterClrMapping/>
  </p:clrMapOvr>
  <p:transition>
    <p:strips/>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4800" i="1" dirty="0" smtClean="0">
                <a:solidFill>
                  <a:srgbClr val="FF0000"/>
                </a:solidFill>
                <a:latin typeface="+mn-lt"/>
                <a:ea typeface="+mn-ea"/>
                <a:cs typeface="+mn-cs"/>
              </a:rPr>
              <a:t>Вопросы:</a:t>
            </a:r>
          </a:p>
        </p:txBody>
      </p:sp>
      <p:sp>
        <p:nvSpPr>
          <p:cNvPr id="3" name="Содержимое 2"/>
          <p:cNvSpPr>
            <a:spLocks noGrp="1"/>
          </p:cNvSpPr>
          <p:nvPr>
            <p:ph idx="1"/>
          </p:nvPr>
        </p:nvSpPr>
        <p:spPr/>
        <p:txBody>
          <a:bodyPr/>
          <a:lstStyle/>
          <a:p>
            <a:r>
              <a:rPr lang="ru-RU" dirty="0" smtClean="0"/>
              <a:t>Что такое атмосферное давление? В каких единицах оно изменяется? </a:t>
            </a:r>
          </a:p>
          <a:p>
            <a:r>
              <a:rPr lang="ru-RU" dirty="0" smtClean="0"/>
              <a:t>Как влияет атмосферное давление на здоровье человека?</a:t>
            </a:r>
          </a:p>
          <a:p>
            <a:r>
              <a:rPr lang="ru-RU" dirty="0" smtClean="0"/>
              <a:t>Как бороться с симптомами </a:t>
            </a:r>
            <a:r>
              <a:rPr lang="ru-RU" dirty="0" err="1" smtClean="0"/>
              <a:t>метеозависимости</a:t>
            </a:r>
            <a:r>
              <a:rPr lang="ru-RU" dirty="0" smtClean="0"/>
              <a:t>?</a:t>
            </a:r>
          </a:p>
          <a:p>
            <a:r>
              <a:rPr lang="ru-RU" dirty="0" smtClean="0"/>
              <a:t>В каких жизненно необходимых процессах принимает участие атмосферного давления?</a:t>
            </a:r>
          </a:p>
        </p:txBody>
      </p:sp>
      <p:sp>
        <p:nvSpPr>
          <p:cNvPr id="4" name="Номер слайда 3"/>
          <p:cNvSpPr>
            <a:spLocks noGrp="1"/>
          </p:cNvSpPr>
          <p:nvPr>
            <p:ph type="sldNum" sz="quarter" idx="12"/>
          </p:nvPr>
        </p:nvSpPr>
        <p:spPr/>
        <p:txBody>
          <a:bodyPr/>
          <a:lstStyle/>
          <a:p>
            <a:fld id="{BF764BC7-99AB-470B-8C79-5FA2821568AE}" type="slidenum">
              <a:rPr lang="ru-RU" smtClean="0"/>
              <a:pPr/>
              <a:t>19</a:t>
            </a:fld>
            <a:endParaRPr lang="ru-RU" dirty="0"/>
          </a:p>
        </p:txBody>
      </p:sp>
    </p:spTree>
  </p:cSld>
  <p:clrMapOvr>
    <a:masterClrMapping/>
  </p:clrMapOvr>
  <p:transition>
    <p:strips/>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a:xfrm>
            <a:off x="574766" y="596223"/>
            <a:ext cx="8125097" cy="1768154"/>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dirty="0"/>
          </a:p>
        </p:txBody>
      </p:sp>
      <p:sp>
        <p:nvSpPr>
          <p:cNvPr id="8" name="Прямоугольник 7"/>
          <p:cNvSpPr/>
          <p:nvPr/>
        </p:nvSpPr>
        <p:spPr>
          <a:xfrm>
            <a:off x="561702" y="2743200"/>
            <a:ext cx="8059784" cy="3696789"/>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dirty="0"/>
          </a:p>
        </p:txBody>
      </p:sp>
      <p:sp>
        <p:nvSpPr>
          <p:cNvPr id="12" name="Номер слайда 11"/>
          <p:cNvSpPr>
            <a:spLocks noGrp="1"/>
          </p:cNvSpPr>
          <p:nvPr>
            <p:ph type="sldNum" sz="quarter" idx="12"/>
          </p:nvPr>
        </p:nvSpPr>
        <p:spPr>
          <a:xfrm>
            <a:off x="8419679" y="5915273"/>
            <a:ext cx="451003" cy="365125"/>
          </a:xfrm>
        </p:spPr>
        <p:txBody>
          <a:bodyPr/>
          <a:lstStyle/>
          <a:p>
            <a:fld id="{BF764BC7-99AB-470B-8C79-5FA2821568AE}" type="slidenum">
              <a:rPr lang="ru-RU" smtClean="0"/>
              <a:pPr/>
              <a:t>2</a:t>
            </a:fld>
            <a:endParaRPr lang="ru-RU" dirty="0"/>
          </a:p>
        </p:txBody>
      </p:sp>
      <p:sp>
        <p:nvSpPr>
          <p:cNvPr id="14" name="TextBox 13"/>
          <p:cNvSpPr txBox="1"/>
          <p:nvPr/>
        </p:nvSpPr>
        <p:spPr>
          <a:xfrm>
            <a:off x="862149" y="757645"/>
            <a:ext cx="7498080" cy="1384995"/>
          </a:xfrm>
          <a:prstGeom prst="rect">
            <a:avLst/>
          </a:prstGeom>
          <a:noFill/>
        </p:spPr>
        <p:txBody>
          <a:bodyPr wrap="square" rtlCol="0">
            <a:spAutoFit/>
          </a:bodyPr>
          <a:lstStyle/>
          <a:p>
            <a:r>
              <a:rPr lang="ru-RU" sz="2800" i="1" u="sng" dirty="0" smtClean="0">
                <a:solidFill>
                  <a:srgbClr val="FF0000"/>
                </a:solidFill>
                <a:latin typeface="+mj-lt"/>
                <a:ea typeface="+mj-ea"/>
                <a:cs typeface="+mj-cs"/>
              </a:rPr>
              <a:t>Цель работы:</a:t>
            </a:r>
          </a:p>
          <a:p>
            <a:r>
              <a:rPr lang="ru-RU" sz="2800" i="1" dirty="0" smtClean="0">
                <a:solidFill>
                  <a:srgbClr val="FF0000"/>
                </a:solidFill>
                <a:latin typeface="+mj-lt"/>
                <a:ea typeface="+mj-ea"/>
                <a:cs typeface="+mj-cs"/>
              </a:rPr>
              <a:t>выяснить, как атмосферное давление влияет на человека</a:t>
            </a:r>
          </a:p>
        </p:txBody>
      </p:sp>
      <p:sp>
        <p:nvSpPr>
          <p:cNvPr id="15" name="TextBox 14"/>
          <p:cNvSpPr txBox="1"/>
          <p:nvPr/>
        </p:nvSpPr>
        <p:spPr>
          <a:xfrm>
            <a:off x="718456" y="2764572"/>
            <a:ext cx="7759337" cy="4093428"/>
          </a:xfrm>
          <a:prstGeom prst="rect">
            <a:avLst/>
          </a:prstGeom>
          <a:noFill/>
        </p:spPr>
        <p:txBody>
          <a:bodyPr wrap="square" rtlCol="0">
            <a:spAutoFit/>
          </a:bodyPr>
          <a:lstStyle/>
          <a:p>
            <a:r>
              <a:rPr lang="ru-RU" sz="2800" i="1" dirty="0" smtClean="0">
                <a:solidFill>
                  <a:srgbClr val="FF0000"/>
                </a:solidFill>
                <a:latin typeface="+mj-lt"/>
                <a:ea typeface="+mj-ea"/>
                <a:cs typeface="+mj-cs"/>
              </a:rPr>
              <a:t>    </a:t>
            </a:r>
            <a:r>
              <a:rPr lang="ru-RU" sz="2800" i="1" u="sng" dirty="0" smtClean="0">
                <a:solidFill>
                  <a:srgbClr val="FF0000"/>
                </a:solidFill>
                <a:latin typeface="+mj-lt"/>
                <a:ea typeface="+mj-ea"/>
                <a:cs typeface="+mj-cs"/>
              </a:rPr>
              <a:t>Задачи</a:t>
            </a:r>
            <a:r>
              <a:rPr lang="ru-RU" sz="2800" i="1" u="sng" dirty="0" smtClean="0">
                <a:solidFill>
                  <a:srgbClr val="FF0000"/>
                </a:solidFill>
                <a:latin typeface="+mj-lt"/>
                <a:ea typeface="+mj-ea"/>
                <a:cs typeface="+mj-cs"/>
              </a:rPr>
              <a:t>:</a:t>
            </a:r>
          </a:p>
          <a:p>
            <a:pPr>
              <a:buFont typeface="Arial" pitchFamily="34" charset="0"/>
              <a:buChar char="•"/>
            </a:pPr>
            <a:r>
              <a:rPr lang="ru-RU" sz="2800" i="1" dirty="0" smtClean="0">
                <a:solidFill>
                  <a:srgbClr val="FF0000"/>
                </a:solidFill>
                <a:latin typeface="+mj-lt"/>
                <a:ea typeface="+mj-ea"/>
                <a:cs typeface="+mj-cs"/>
              </a:rPr>
              <a:t>Определение </a:t>
            </a:r>
            <a:r>
              <a:rPr lang="ru-RU" sz="2800" i="1" dirty="0" smtClean="0">
                <a:solidFill>
                  <a:srgbClr val="FF0000"/>
                </a:solidFill>
                <a:latin typeface="+mj-lt"/>
                <a:ea typeface="+mj-ea"/>
                <a:cs typeface="+mj-cs"/>
              </a:rPr>
              <a:t>понятия «атмосферного давления»</a:t>
            </a:r>
          </a:p>
          <a:p>
            <a:pPr>
              <a:buFont typeface="Arial" pitchFamily="34" charset="0"/>
              <a:buChar char="•"/>
            </a:pPr>
            <a:r>
              <a:rPr lang="ru-RU" sz="2800" i="1" dirty="0" smtClean="0">
                <a:solidFill>
                  <a:srgbClr val="FF0000"/>
                </a:solidFill>
                <a:latin typeface="+mj-lt"/>
                <a:ea typeface="+mj-ea"/>
                <a:cs typeface="+mj-cs"/>
              </a:rPr>
              <a:t>Влияние </a:t>
            </a:r>
            <a:r>
              <a:rPr lang="ru-RU" sz="2800" i="1" dirty="0" smtClean="0">
                <a:solidFill>
                  <a:srgbClr val="FF0000"/>
                </a:solidFill>
                <a:latin typeface="+mj-lt"/>
                <a:ea typeface="+mj-ea"/>
                <a:cs typeface="+mj-cs"/>
              </a:rPr>
              <a:t>атмосферного давления на здоровье </a:t>
            </a:r>
            <a:r>
              <a:rPr lang="ru-RU" sz="2800" i="1" dirty="0" smtClean="0">
                <a:solidFill>
                  <a:srgbClr val="FF0000"/>
                </a:solidFill>
                <a:latin typeface="+mj-lt"/>
                <a:ea typeface="+mj-ea"/>
                <a:cs typeface="+mj-cs"/>
              </a:rPr>
              <a:t>человека. Правила </a:t>
            </a:r>
            <a:r>
              <a:rPr lang="ru-RU" sz="2800" i="1" dirty="0" smtClean="0">
                <a:solidFill>
                  <a:srgbClr val="FF0000"/>
                </a:solidFill>
                <a:latin typeface="+mj-lt"/>
                <a:ea typeface="+mj-ea"/>
                <a:cs typeface="+mj-cs"/>
              </a:rPr>
              <a:t>снижения симптомов </a:t>
            </a:r>
            <a:r>
              <a:rPr lang="ru-RU" sz="2800" i="1" dirty="0" err="1" smtClean="0">
                <a:solidFill>
                  <a:srgbClr val="FF0000"/>
                </a:solidFill>
                <a:latin typeface="+mj-lt"/>
                <a:ea typeface="+mj-ea"/>
                <a:cs typeface="+mj-cs"/>
              </a:rPr>
              <a:t>метеозависимости</a:t>
            </a:r>
            <a:r>
              <a:rPr lang="ru-RU" sz="2800" i="1" dirty="0" smtClean="0">
                <a:solidFill>
                  <a:srgbClr val="FF0000"/>
                </a:solidFill>
                <a:latin typeface="+mj-lt"/>
                <a:ea typeface="+mj-ea"/>
                <a:cs typeface="+mj-cs"/>
              </a:rPr>
              <a:t>.</a:t>
            </a:r>
            <a:endParaRPr lang="ru-RU" sz="2800" i="1" dirty="0" smtClean="0">
              <a:solidFill>
                <a:srgbClr val="FF0000"/>
              </a:solidFill>
              <a:latin typeface="+mj-lt"/>
              <a:ea typeface="+mj-ea"/>
              <a:cs typeface="+mj-cs"/>
            </a:endParaRPr>
          </a:p>
          <a:p>
            <a:pPr>
              <a:buFont typeface="Arial" pitchFamily="34" charset="0"/>
              <a:buChar char="•"/>
            </a:pPr>
            <a:r>
              <a:rPr lang="ru-RU" sz="2800" i="1" dirty="0" smtClean="0">
                <a:solidFill>
                  <a:srgbClr val="FF0000"/>
                </a:solidFill>
                <a:latin typeface="+mj-lt"/>
                <a:ea typeface="+mj-ea"/>
                <a:cs typeface="+mj-cs"/>
              </a:rPr>
              <a:t>Использование </a:t>
            </a:r>
            <a:r>
              <a:rPr lang="ru-RU" sz="2800" i="1" dirty="0" smtClean="0">
                <a:solidFill>
                  <a:srgbClr val="FF0000"/>
                </a:solidFill>
                <a:latin typeface="+mj-lt"/>
                <a:ea typeface="+mj-ea"/>
                <a:cs typeface="+mj-cs"/>
              </a:rPr>
              <a:t>атмосферного давления в жизни</a:t>
            </a:r>
          </a:p>
          <a:p>
            <a:endParaRPr lang="ru-RU" dirty="0" smtClean="0"/>
          </a:p>
          <a:p>
            <a:endParaRPr lang="ru-RU" dirty="0"/>
          </a:p>
        </p:txBody>
      </p:sp>
    </p:spTree>
    <p:extLst>
      <p:ext uri="{BB962C8B-B14F-4D97-AF65-F5344CB8AC3E}">
        <p14:creationId xmlns:p14="http://schemas.microsoft.com/office/powerpoint/2010/main" xmlns="" val="3495198288"/>
      </p:ext>
    </p:extLst>
  </p:cSld>
  <p:clrMapOvr>
    <a:masterClrMapping/>
  </p:clrMapOvr>
  <p:transition>
    <p:strips/>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b="1" i="1" dirty="0" smtClean="0">
                <a:solidFill>
                  <a:srgbClr val="FF0000"/>
                </a:solidFill>
                <a:latin typeface="+mn-lt"/>
                <a:ea typeface="+mn-ea"/>
                <a:cs typeface="+mn-cs"/>
              </a:rPr>
              <a:t>Вывод:</a:t>
            </a:r>
          </a:p>
        </p:txBody>
      </p:sp>
      <p:sp>
        <p:nvSpPr>
          <p:cNvPr id="3" name="Содержимое 2"/>
          <p:cNvSpPr>
            <a:spLocks noGrp="1"/>
          </p:cNvSpPr>
          <p:nvPr>
            <p:ph idx="1"/>
          </p:nvPr>
        </p:nvSpPr>
        <p:spPr/>
        <p:txBody>
          <a:bodyPr/>
          <a:lstStyle/>
          <a:p>
            <a:r>
              <a:rPr lang="ru-RU" i="1" dirty="0" smtClean="0">
                <a:solidFill>
                  <a:srgbClr val="FF0000"/>
                </a:solidFill>
              </a:rPr>
              <a:t>Изучили понятие «атмосферного </a:t>
            </a:r>
            <a:r>
              <a:rPr lang="ru-RU" i="1" dirty="0" smtClean="0">
                <a:solidFill>
                  <a:srgbClr val="FF0000"/>
                </a:solidFill>
              </a:rPr>
              <a:t>давления</a:t>
            </a:r>
            <a:r>
              <a:rPr lang="ru-RU" i="1" dirty="0" smtClean="0">
                <a:solidFill>
                  <a:srgbClr val="FF0000"/>
                </a:solidFill>
              </a:rPr>
              <a:t>».</a:t>
            </a:r>
            <a:endParaRPr lang="ru-RU" i="1" dirty="0" smtClean="0">
              <a:solidFill>
                <a:srgbClr val="FF0000"/>
              </a:solidFill>
            </a:endParaRPr>
          </a:p>
          <a:p>
            <a:r>
              <a:rPr lang="ru-RU" i="1" dirty="0" smtClean="0">
                <a:solidFill>
                  <a:srgbClr val="FF0000"/>
                </a:solidFill>
              </a:rPr>
              <a:t>Выяснили влияние </a:t>
            </a:r>
            <a:r>
              <a:rPr lang="ru-RU" i="1" dirty="0" smtClean="0">
                <a:solidFill>
                  <a:srgbClr val="FF0000"/>
                </a:solidFill>
              </a:rPr>
              <a:t>атмосферного давления на здоровье человека. </a:t>
            </a:r>
            <a:r>
              <a:rPr lang="ru-RU" i="1" dirty="0" smtClean="0">
                <a:solidFill>
                  <a:srgbClr val="FF0000"/>
                </a:solidFill>
              </a:rPr>
              <a:t>Познакомились с правилами </a:t>
            </a:r>
            <a:r>
              <a:rPr lang="ru-RU" i="1" dirty="0" smtClean="0">
                <a:solidFill>
                  <a:srgbClr val="FF0000"/>
                </a:solidFill>
              </a:rPr>
              <a:t>снижения симптомов </a:t>
            </a:r>
            <a:r>
              <a:rPr lang="ru-RU" i="1" dirty="0" err="1" smtClean="0">
                <a:solidFill>
                  <a:srgbClr val="FF0000"/>
                </a:solidFill>
              </a:rPr>
              <a:t>метеозависимости</a:t>
            </a:r>
            <a:r>
              <a:rPr lang="ru-RU" i="1" dirty="0" smtClean="0">
                <a:solidFill>
                  <a:srgbClr val="FF0000"/>
                </a:solidFill>
              </a:rPr>
              <a:t>.</a:t>
            </a:r>
          </a:p>
          <a:p>
            <a:r>
              <a:rPr lang="ru-RU" i="1" dirty="0" smtClean="0">
                <a:solidFill>
                  <a:srgbClr val="FF0000"/>
                </a:solidFill>
              </a:rPr>
              <a:t>Рассмотрели использование </a:t>
            </a:r>
            <a:r>
              <a:rPr lang="ru-RU" i="1" dirty="0" smtClean="0">
                <a:solidFill>
                  <a:srgbClr val="FF0000"/>
                </a:solidFill>
              </a:rPr>
              <a:t>атмосферного давления в </a:t>
            </a:r>
            <a:r>
              <a:rPr lang="ru-RU" i="1" dirty="0" smtClean="0">
                <a:solidFill>
                  <a:srgbClr val="FF0000"/>
                </a:solidFill>
              </a:rPr>
              <a:t>жизни.</a:t>
            </a:r>
          </a:p>
          <a:p>
            <a:r>
              <a:rPr lang="ru-RU" i="1" dirty="0" smtClean="0">
                <a:solidFill>
                  <a:srgbClr val="FF0000"/>
                </a:solidFill>
              </a:rPr>
              <a:t>Выяснили, как атмосферное давление влияет на человека.</a:t>
            </a:r>
            <a:endParaRPr lang="ru-RU" i="1" dirty="0" smtClean="0">
              <a:solidFill>
                <a:srgbClr val="FF0000"/>
              </a:solidFill>
            </a:endParaRPr>
          </a:p>
          <a:p>
            <a:endParaRPr lang="ru-RU" dirty="0"/>
          </a:p>
        </p:txBody>
      </p:sp>
      <p:sp>
        <p:nvSpPr>
          <p:cNvPr id="4" name="Номер слайда 3"/>
          <p:cNvSpPr>
            <a:spLocks noGrp="1"/>
          </p:cNvSpPr>
          <p:nvPr>
            <p:ph type="sldNum" sz="quarter" idx="12"/>
          </p:nvPr>
        </p:nvSpPr>
        <p:spPr/>
        <p:txBody>
          <a:bodyPr/>
          <a:lstStyle/>
          <a:p>
            <a:fld id="{BF764BC7-99AB-470B-8C79-5FA2821568AE}" type="slidenum">
              <a:rPr lang="ru-RU" smtClean="0"/>
              <a:pPr/>
              <a:t>20</a:t>
            </a:fld>
            <a:endParaRPr lang="ru-RU" dirty="0"/>
          </a:p>
        </p:txBody>
      </p:sp>
    </p:spTree>
  </p:cSld>
  <p:clrMapOvr>
    <a:masterClrMapping/>
  </p:clrMapOvr>
  <p:transition>
    <p:strips/>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Прямоугольник 16"/>
          <p:cNvSpPr/>
          <p:nvPr/>
        </p:nvSpPr>
        <p:spPr>
          <a:xfrm>
            <a:off x="235130" y="2090058"/>
            <a:ext cx="8516984" cy="4545874"/>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dirty="0"/>
          </a:p>
        </p:txBody>
      </p:sp>
      <p:sp>
        <p:nvSpPr>
          <p:cNvPr id="12" name="Номер слайда 11"/>
          <p:cNvSpPr>
            <a:spLocks noGrp="1"/>
          </p:cNvSpPr>
          <p:nvPr>
            <p:ph type="sldNum" sz="quarter" idx="12"/>
          </p:nvPr>
        </p:nvSpPr>
        <p:spPr>
          <a:xfrm>
            <a:off x="8419679" y="5915273"/>
            <a:ext cx="451003" cy="365125"/>
          </a:xfrm>
        </p:spPr>
        <p:txBody>
          <a:bodyPr/>
          <a:lstStyle/>
          <a:p>
            <a:fld id="{BF764BC7-99AB-470B-8C79-5FA2821568AE}" type="slidenum">
              <a:rPr lang="ru-RU" smtClean="0"/>
              <a:pPr/>
              <a:t>3</a:t>
            </a:fld>
            <a:endParaRPr lang="ru-RU" dirty="0"/>
          </a:p>
        </p:txBody>
      </p:sp>
      <p:sp>
        <p:nvSpPr>
          <p:cNvPr id="16" name="Прямоугольник 15"/>
          <p:cNvSpPr/>
          <p:nvPr/>
        </p:nvSpPr>
        <p:spPr>
          <a:xfrm>
            <a:off x="378822" y="2312126"/>
            <a:ext cx="8085909" cy="3970318"/>
          </a:xfrm>
          <a:prstGeom prst="rect">
            <a:avLst/>
          </a:prstGeom>
        </p:spPr>
        <p:txBody>
          <a:bodyPr wrap="square">
            <a:spAutoFit/>
          </a:bodyPr>
          <a:lstStyle/>
          <a:p>
            <a:r>
              <a:rPr lang="ru-RU" b="1" dirty="0" smtClean="0">
                <a:solidFill>
                  <a:srgbClr val="006600"/>
                </a:solidFill>
              </a:rPr>
              <a:t>   Атмосферное </a:t>
            </a:r>
            <a:r>
              <a:rPr lang="ru-RU" b="1" dirty="0" smtClean="0">
                <a:solidFill>
                  <a:srgbClr val="006600"/>
                </a:solidFill>
              </a:rPr>
              <a:t>давление - </a:t>
            </a:r>
            <a:r>
              <a:rPr lang="ru-RU" b="1" dirty="0" err="1" smtClean="0">
                <a:solidFill>
                  <a:srgbClr val="006600"/>
                </a:solidFill>
              </a:rPr>
              <a:t>давление</a:t>
            </a:r>
            <a:r>
              <a:rPr lang="ru-RU" b="1" dirty="0" smtClean="0">
                <a:solidFill>
                  <a:srgbClr val="006600"/>
                </a:solidFill>
              </a:rPr>
              <a:t> атмосферного воздуха на находящиеся в нем предметы и на земную поверхность. </a:t>
            </a:r>
            <a:endParaRPr lang="ru-RU" b="1" dirty="0" smtClean="0">
              <a:solidFill>
                <a:srgbClr val="006600"/>
              </a:solidFill>
            </a:endParaRPr>
          </a:p>
          <a:p>
            <a:r>
              <a:rPr lang="ru-RU" b="1" dirty="0" smtClean="0">
                <a:solidFill>
                  <a:srgbClr val="006600"/>
                </a:solidFill>
              </a:rPr>
              <a:t>В </a:t>
            </a:r>
            <a:r>
              <a:rPr lang="ru-RU" b="1" dirty="0" smtClean="0">
                <a:solidFill>
                  <a:srgbClr val="006600"/>
                </a:solidFill>
              </a:rPr>
              <a:t>каждой точке атмосферы атмосферное давление равно весу вышележащего столба воздуха с основанием, равным единице площади. С высотой атмосферное давление убывает. </a:t>
            </a:r>
            <a:endParaRPr lang="ru-RU" b="1" dirty="0" smtClean="0">
              <a:solidFill>
                <a:srgbClr val="006600"/>
              </a:solidFill>
            </a:endParaRPr>
          </a:p>
          <a:p>
            <a:endParaRPr lang="ru-RU" b="1" dirty="0" smtClean="0">
              <a:solidFill>
                <a:srgbClr val="006600"/>
              </a:solidFill>
            </a:endParaRPr>
          </a:p>
          <a:p>
            <a:r>
              <a:rPr lang="ru-RU" b="1" dirty="0" smtClean="0">
                <a:solidFill>
                  <a:srgbClr val="006600"/>
                </a:solidFill>
              </a:rPr>
              <a:t>В </a:t>
            </a:r>
            <a:r>
              <a:rPr lang="ru-RU" b="1" dirty="0" smtClean="0">
                <a:solidFill>
                  <a:srgbClr val="006600"/>
                </a:solidFill>
              </a:rPr>
              <a:t>соответствии с международной системой единиц (система СИ) основной единицей для измерения атмосферного давления является гектопаскаль (гПа), однако, в обслуживании ряда организаций разрешается применять старые единицы: миллибар (</a:t>
            </a:r>
            <a:r>
              <a:rPr lang="ru-RU" b="1" dirty="0" err="1" smtClean="0">
                <a:solidFill>
                  <a:srgbClr val="006600"/>
                </a:solidFill>
              </a:rPr>
              <a:t>мб</a:t>
            </a:r>
            <a:r>
              <a:rPr lang="ru-RU" b="1" dirty="0" smtClean="0">
                <a:solidFill>
                  <a:srgbClr val="006600"/>
                </a:solidFill>
              </a:rPr>
              <a:t>) и миллиметр ртутного столба (мм </a:t>
            </a:r>
            <a:r>
              <a:rPr lang="ru-RU" b="1" dirty="0" err="1" smtClean="0">
                <a:solidFill>
                  <a:srgbClr val="006600"/>
                </a:solidFill>
              </a:rPr>
              <a:t>рт.ст</a:t>
            </a:r>
            <a:r>
              <a:rPr lang="ru-RU" b="1" dirty="0" smtClean="0">
                <a:solidFill>
                  <a:srgbClr val="006600"/>
                </a:solidFill>
              </a:rPr>
              <a:t>.). </a:t>
            </a:r>
            <a:endParaRPr lang="ru-RU" b="1" dirty="0" smtClean="0">
              <a:solidFill>
                <a:srgbClr val="006600"/>
              </a:solidFill>
            </a:endParaRPr>
          </a:p>
          <a:p>
            <a:endParaRPr lang="ru-RU" b="1" dirty="0" smtClean="0">
              <a:solidFill>
                <a:srgbClr val="006600"/>
              </a:solidFill>
            </a:endParaRPr>
          </a:p>
          <a:p>
            <a:r>
              <a:rPr lang="ru-RU" b="1" dirty="0" smtClean="0">
                <a:solidFill>
                  <a:srgbClr val="006600"/>
                </a:solidFill>
              </a:rPr>
              <a:t>Нормальным </a:t>
            </a:r>
            <a:r>
              <a:rPr lang="ru-RU" b="1" dirty="0" smtClean="0">
                <a:solidFill>
                  <a:srgbClr val="006600"/>
                </a:solidFill>
              </a:rPr>
              <a:t>атмосферным давлением (на уровне моря) принято значение 760 мм ртутного столба (мм. </a:t>
            </a:r>
            <a:r>
              <a:rPr lang="ru-RU" b="1" dirty="0" err="1" smtClean="0">
                <a:solidFill>
                  <a:srgbClr val="006600"/>
                </a:solidFill>
              </a:rPr>
              <a:t>рт</a:t>
            </a:r>
            <a:r>
              <a:rPr lang="ru-RU" b="1" dirty="0" smtClean="0">
                <a:solidFill>
                  <a:srgbClr val="006600"/>
                </a:solidFill>
              </a:rPr>
              <a:t>. ст.) при температуре 0 градусов по С. </a:t>
            </a:r>
            <a:r>
              <a:rPr lang="ru-RU" dirty="0" smtClean="0"/>
              <a:t/>
            </a:r>
            <a:br>
              <a:rPr lang="ru-RU" dirty="0" smtClean="0"/>
            </a:br>
            <a:endParaRPr lang="ru-RU" dirty="0"/>
          </a:p>
        </p:txBody>
      </p:sp>
      <p:pic>
        <p:nvPicPr>
          <p:cNvPr id="13314" name="Picture 2" descr="Новости 19 января 2010 : Голос России"/>
          <p:cNvPicPr>
            <a:picLocks noChangeAspect="1" noChangeArrowheads="1"/>
          </p:cNvPicPr>
          <p:nvPr/>
        </p:nvPicPr>
        <p:blipFill>
          <a:blip r:embed="rId3" cstate="print"/>
          <a:srcRect/>
          <a:stretch>
            <a:fillRect/>
          </a:stretch>
        </p:blipFill>
        <p:spPr bwMode="auto">
          <a:xfrm>
            <a:off x="6309360" y="0"/>
            <a:ext cx="2834640" cy="2026325"/>
          </a:xfrm>
          <a:prstGeom prst="rect">
            <a:avLst/>
          </a:prstGeom>
          <a:noFill/>
        </p:spPr>
      </p:pic>
      <p:sp>
        <p:nvSpPr>
          <p:cNvPr id="18" name="Прямоугольник 17"/>
          <p:cNvSpPr/>
          <p:nvPr/>
        </p:nvSpPr>
        <p:spPr>
          <a:xfrm>
            <a:off x="274320" y="274320"/>
            <a:ext cx="5721531" cy="1071154"/>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r>
              <a:rPr lang="ru-RU" sz="2800" i="1" dirty="0" smtClean="0">
                <a:solidFill>
                  <a:srgbClr val="FF0000"/>
                </a:solidFill>
              </a:rPr>
              <a:t>Определение понятия «атмосферного давления»</a:t>
            </a:r>
          </a:p>
        </p:txBody>
      </p:sp>
    </p:spTree>
    <p:extLst>
      <p:ext uri="{BB962C8B-B14F-4D97-AF65-F5344CB8AC3E}">
        <p14:creationId xmlns:p14="http://schemas.microsoft.com/office/powerpoint/2010/main" xmlns="" val="543964748"/>
      </p:ext>
    </p:extLst>
  </p:cSld>
  <p:clrMapOvr>
    <a:masterClrMapping/>
  </p:clrMapOvr>
  <p:transition>
    <p:strips/>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a:xfrm>
            <a:off x="444136" y="1267097"/>
            <a:ext cx="5238207" cy="3762103"/>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ru-RU" b="1" dirty="0" smtClean="0">
                <a:solidFill>
                  <a:srgbClr val="006600"/>
                </a:solidFill>
              </a:rPr>
              <a:t>Первым атмосферное давление измерил итальянский ученый </a:t>
            </a:r>
            <a:r>
              <a:rPr lang="ru-RU" b="1" dirty="0" err="1" smtClean="0">
                <a:solidFill>
                  <a:srgbClr val="006600"/>
                </a:solidFill>
              </a:rPr>
              <a:t>Эванджелиста</a:t>
            </a:r>
            <a:r>
              <a:rPr lang="ru-RU" b="1" dirty="0" smtClean="0">
                <a:solidFill>
                  <a:srgbClr val="006600"/>
                </a:solidFill>
              </a:rPr>
              <a:t> Торричелли в 1643 году. Развивая учения Галилея, Торричелли после долгих опытов, доказал, что воздух имеет вес, и давление атмосферы уравновешивается столбом воды в 32 фута, или 10.3м. Он пошел в своих исследованиях ещё дальше и позже изобрел прибор для измерения атмосферного давления - барометр.</a:t>
            </a:r>
            <a:br>
              <a:rPr lang="ru-RU" b="1" dirty="0" smtClean="0">
                <a:solidFill>
                  <a:srgbClr val="006600"/>
                </a:solidFill>
              </a:rPr>
            </a:br>
            <a:endParaRPr lang="ru-RU" b="1" dirty="0">
              <a:solidFill>
                <a:srgbClr val="006600"/>
              </a:solidFill>
            </a:endParaRPr>
          </a:p>
        </p:txBody>
      </p:sp>
      <p:sp>
        <p:nvSpPr>
          <p:cNvPr id="8" name="Прямоугольник 7"/>
          <p:cNvSpPr/>
          <p:nvPr/>
        </p:nvSpPr>
        <p:spPr>
          <a:xfrm>
            <a:off x="470263" y="248194"/>
            <a:ext cx="8673737" cy="745644"/>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ru-RU" sz="4000" i="1" dirty="0" smtClean="0">
                <a:solidFill>
                  <a:srgbClr val="FF0000"/>
                </a:solidFill>
              </a:rPr>
              <a:t>Немного истории</a:t>
            </a:r>
            <a:endParaRPr lang="ru-RU" sz="4000" i="1" dirty="0">
              <a:solidFill>
                <a:srgbClr val="FF0000"/>
              </a:solidFill>
            </a:endParaRPr>
          </a:p>
        </p:txBody>
      </p:sp>
      <p:sp>
        <p:nvSpPr>
          <p:cNvPr id="12" name="Номер слайда 11"/>
          <p:cNvSpPr>
            <a:spLocks noGrp="1"/>
          </p:cNvSpPr>
          <p:nvPr>
            <p:ph type="sldNum" sz="quarter" idx="12"/>
          </p:nvPr>
        </p:nvSpPr>
        <p:spPr>
          <a:xfrm>
            <a:off x="8419679" y="5915273"/>
            <a:ext cx="451003" cy="365125"/>
          </a:xfrm>
        </p:spPr>
        <p:txBody>
          <a:bodyPr/>
          <a:lstStyle/>
          <a:p>
            <a:fld id="{BF764BC7-99AB-470B-8C79-5FA2821568AE}" type="slidenum">
              <a:rPr lang="ru-RU" smtClean="0"/>
              <a:pPr/>
              <a:t>4</a:t>
            </a:fld>
            <a:endParaRPr lang="ru-RU" dirty="0"/>
          </a:p>
        </p:txBody>
      </p:sp>
      <p:pic>
        <p:nvPicPr>
          <p:cNvPr id="11266" name="Picture 2" descr="Атмосферное давление география - Давление география - Погода - Фото по географии"/>
          <p:cNvPicPr>
            <a:picLocks noChangeAspect="1" noChangeArrowheads="1"/>
          </p:cNvPicPr>
          <p:nvPr/>
        </p:nvPicPr>
        <p:blipFill>
          <a:blip r:embed="rId3"/>
          <a:srcRect/>
          <a:stretch>
            <a:fillRect/>
          </a:stretch>
        </p:blipFill>
        <p:spPr bwMode="auto">
          <a:xfrm>
            <a:off x="5746476" y="1264148"/>
            <a:ext cx="3234509" cy="5110526"/>
          </a:xfrm>
          <a:prstGeom prst="rect">
            <a:avLst/>
          </a:prstGeom>
          <a:noFill/>
        </p:spPr>
      </p:pic>
    </p:spTree>
    <p:extLst>
      <p:ext uri="{BB962C8B-B14F-4D97-AF65-F5344CB8AC3E}">
        <p14:creationId xmlns:p14="http://schemas.microsoft.com/office/powerpoint/2010/main" xmlns="" val="543964748"/>
      </p:ext>
    </p:extLst>
  </p:cSld>
  <p:clrMapOvr>
    <a:masterClrMapping/>
  </p:clrMapOvr>
  <p:transition>
    <p:strips/>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a:xfrm>
            <a:off x="431074" y="1502228"/>
            <a:ext cx="5133704" cy="5016138"/>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r>
              <a:rPr lang="ru-RU" dirty="0" smtClean="0">
                <a:solidFill>
                  <a:srgbClr val="006600"/>
                </a:solidFill>
              </a:rPr>
              <a:t>    Практически </a:t>
            </a:r>
            <a:r>
              <a:rPr lang="ru-RU" dirty="0" smtClean="0">
                <a:solidFill>
                  <a:srgbClr val="006600"/>
                </a:solidFill>
              </a:rPr>
              <a:t>каждый третий житель планеты весьма чувствителен к различным погодным изменениям. Люди, ощущающие дискомфорт от погодных колебаний, магнитных бурь и солнечной активности, называются </a:t>
            </a:r>
            <a:r>
              <a:rPr lang="ru-RU" u="sng" dirty="0" err="1" smtClean="0">
                <a:solidFill>
                  <a:srgbClr val="006600"/>
                </a:solidFill>
              </a:rPr>
              <a:t>метеозависимыми</a:t>
            </a:r>
            <a:r>
              <a:rPr lang="ru-RU" dirty="0" smtClean="0">
                <a:solidFill>
                  <a:srgbClr val="006600"/>
                </a:solidFill>
              </a:rPr>
              <a:t>. Наука </a:t>
            </a:r>
            <a:r>
              <a:rPr lang="ru-RU" dirty="0" err="1" smtClean="0">
                <a:solidFill>
                  <a:srgbClr val="006600"/>
                </a:solidFill>
              </a:rPr>
              <a:t>биометрология</a:t>
            </a:r>
            <a:r>
              <a:rPr lang="ru-RU" dirty="0" smtClean="0">
                <a:solidFill>
                  <a:srgbClr val="006600"/>
                </a:solidFill>
              </a:rPr>
              <a:t> изучает, как влияет атмосферное давление на здоровье человека, а также рассматривает действие на организм перепадов температуры, уровня влажности, солнечной радиации, скорости ветра и многих других факторов. Для того чтобы человек чувствовал себя комфортно, атмосферное давление должно составлять 750 мм ртутного столба.</a:t>
            </a:r>
          </a:p>
          <a:p>
            <a:r>
              <a:rPr lang="ru-RU" dirty="0" smtClean="0">
                <a:solidFill>
                  <a:srgbClr val="006600"/>
                </a:solidFill>
              </a:rPr>
              <a:t>  При ощутимом изменении этого значения, как в меньшую, так и в большую сторону, организм человека нередко ощущает ухудшение самочувствия.</a:t>
            </a:r>
            <a:endParaRPr lang="ru-RU" dirty="0">
              <a:solidFill>
                <a:srgbClr val="006600"/>
              </a:solidFill>
            </a:endParaRPr>
          </a:p>
        </p:txBody>
      </p:sp>
      <p:sp>
        <p:nvSpPr>
          <p:cNvPr id="8" name="Прямоугольник 7"/>
          <p:cNvSpPr/>
          <p:nvPr/>
        </p:nvSpPr>
        <p:spPr>
          <a:xfrm>
            <a:off x="404949" y="182880"/>
            <a:ext cx="8543108" cy="103196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ru-RU" sz="2800" i="1" dirty="0" smtClean="0">
                <a:solidFill>
                  <a:srgbClr val="FF0000"/>
                </a:solidFill>
              </a:rPr>
              <a:t>Влияние атмосферного давления на здоровье человека</a:t>
            </a:r>
            <a:r>
              <a:rPr lang="ru-RU" sz="4000" i="1" dirty="0" smtClean="0">
                <a:solidFill>
                  <a:srgbClr val="FF0000"/>
                </a:solidFill>
              </a:rPr>
              <a:t>.</a:t>
            </a:r>
            <a:endParaRPr lang="ru-RU" sz="4000" i="1" dirty="0">
              <a:solidFill>
                <a:srgbClr val="FF0000"/>
              </a:solidFill>
            </a:endParaRPr>
          </a:p>
        </p:txBody>
      </p:sp>
      <p:sp>
        <p:nvSpPr>
          <p:cNvPr id="12" name="Номер слайда 11"/>
          <p:cNvSpPr>
            <a:spLocks noGrp="1"/>
          </p:cNvSpPr>
          <p:nvPr>
            <p:ph type="sldNum" sz="quarter" idx="12"/>
          </p:nvPr>
        </p:nvSpPr>
        <p:spPr>
          <a:xfrm>
            <a:off x="8419679" y="5915273"/>
            <a:ext cx="451003" cy="365125"/>
          </a:xfrm>
        </p:spPr>
        <p:txBody>
          <a:bodyPr/>
          <a:lstStyle/>
          <a:p>
            <a:fld id="{BF764BC7-99AB-470B-8C79-5FA2821568AE}" type="slidenum">
              <a:rPr lang="ru-RU" smtClean="0"/>
              <a:pPr/>
              <a:t>5</a:t>
            </a:fld>
            <a:endParaRPr lang="ru-RU" dirty="0"/>
          </a:p>
        </p:txBody>
      </p:sp>
      <p:pic>
        <p:nvPicPr>
          <p:cNvPr id="43010" name="Picture 2" descr="http://im3-tub-ru.yandex.net/i?id=8e7a1078d7222355fc2a1197ea728b18-142-144&amp;n=21"/>
          <p:cNvPicPr>
            <a:picLocks noChangeAspect="1" noChangeArrowheads="1"/>
          </p:cNvPicPr>
          <p:nvPr/>
        </p:nvPicPr>
        <p:blipFill>
          <a:blip r:embed="rId3"/>
          <a:srcRect/>
          <a:stretch>
            <a:fillRect/>
          </a:stretch>
        </p:blipFill>
        <p:spPr bwMode="auto">
          <a:xfrm>
            <a:off x="5916295" y="1587136"/>
            <a:ext cx="2725783" cy="2044337"/>
          </a:xfrm>
          <a:prstGeom prst="rect">
            <a:avLst/>
          </a:prstGeom>
          <a:noFill/>
        </p:spPr>
      </p:pic>
      <p:pic>
        <p:nvPicPr>
          <p:cNvPr id="43012" name="Picture 4" descr="http://im1-tub-ru.yandex.net/i?id=8b3e5b683a173c163e94f59efc018263-58-144&amp;n=21"/>
          <p:cNvPicPr>
            <a:picLocks noChangeAspect="1" noChangeArrowheads="1"/>
          </p:cNvPicPr>
          <p:nvPr/>
        </p:nvPicPr>
        <p:blipFill>
          <a:blip r:embed="rId4"/>
          <a:srcRect/>
          <a:stretch>
            <a:fillRect/>
          </a:stretch>
        </p:blipFill>
        <p:spPr bwMode="auto">
          <a:xfrm>
            <a:off x="5969726" y="4131871"/>
            <a:ext cx="2730137" cy="1850917"/>
          </a:xfrm>
          <a:prstGeom prst="rect">
            <a:avLst/>
          </a:prstGeom>
          <a:noFill/>
        </p:spPr>
      </p:pic>
    </p:spTree>
    <p:extLst>
      <p:ext uri="{BB962C8B-B14F-4D97-AF65-F5344CB8AC3E}">
        <p14:creationId xmlns:p14="http://schemas.microsoft.com/office/powerpoint/2010/main" xmlns="" val="543964748"/>
      </p:ext>
    </p:extLst>
  </p:cSld>
  <p:clrMapOvr>
    <a:masterClrMapping/>
  </p:clrMapOvr>
  <p:transition>
    <p:strips/>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a:xfrm>
            <a:off x="444136" y="1580606"/>
            <a:ext cx="4937761" cy="2442754"/>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ru-RU" b="1" dirty="0" smtClean="0">
                <a:solidFill>
                  <a:srgbClr val="006600"/>
                </a:solidFill>
              </a:rPr>
              <a:t/>
            </a:r>
            <a:br>
              <a:rPr lang="ru-RU" b="1" dirty="0" smtClean="0">
                <a:solidFill>
                  <a:srgbClr val="006600"/>
                </a:solidFill>
              </a:rPr>
            </a:br>
            <a:endParaRPr lang="ru-RU" b="1" dirty="0">
              <a:solidFill>
                <a:srgbClr val="006600"/>
              </a:solidFill>
            </a:endParaRPr>
          </a:p>
        </p:txBody>
      </p:sp>
      <p:sp>
        <p:nvSpPr>
          <p:cNvPr id="8" name="Прямоугольник 7"/>
          <p:cNvSpPr/>
          <p:nvPr/>
        </p:nvSpPr>
        <p:spPr>
          <a:xfrm>
            <a:off x="195943" y="209006"/>
            <a:ext cx="8673737" cy="745644"/>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ru-RU" sz="4000" b="1" i="1" dirty="0" smtClean="0">
                <a:solidFill>
                  <a:srgbClr val="FF0000"/>
                </a:solidFill>
                <a:latin typeface="Georgia" pitchFamily="18" charset="0"/>
                <a:ea typeface="Times New Roman" pitchFamily="18" charset="0"/>
                <a:cs typeface="Tahoma" pitchFamily="34" charset="0"/>
              </a:rPr>
              <a:t>Циклон</a:t>
            </a:r>
            <a:endParaRPr lang="ru-RU" sz="4000" i="1" dirty="0">
              <a:solidFill>
                <a:srgbClr val="FF0000"/>
              </a:solidFill>
              <a:latin typeface="Georgia" pitchFamily="18" charset="0"/>
            </a:endParaRPr>
          </a:p>
        </p:txBody>
      </p:sp>
      <p:sp>
        <p:nvSpPr>
          <p:cNvPr id="12" name="Номер слайда 11"/>
          <p:cNvSpPr>
            <a:spLocks noGrp="1"/>
          </p:cNvSpPr>
          <p:nvPr>
            <p:ph type="sldNum" sz="quarter" idx="12"/>
          </p:nvPr>
        </p:nvSpPr>
        <p:spPr>
          <a:xfrm>
            <a:off x="8419679" y="5915273"/>
            <a:ext cx="451003" cy="365125"/>
          </a:xfrm>
        </p:spPr>
        <p:txBody>
          <a:bodyPr/>
          <a:lstStyle/>
          <a:p>
            <a:fld id="{BF764BC7-99AB-470B-8C79-5FA2821568AE}" type="slidenum">
              <a:rPr lang="ru-RU" smtClean="0"/>
              <a:pPr/>
              <a:t>6</a:t>
            </a:fld>
            <a:endParaRPr lang="ru-RU" dirty="0"/>
          </a:p>
        </p:txBody>
      </p:sp>
      <p:sp>
        <p:nvSpPr>
          <p:cNvPr id="32769" name="Rectangle 1"/>
          <p:cNvSpPr>
            <a:spLocks noChangeArrowheads="1"/>
          </p:cNvSpPr>
          <p:nvPr/>
        </p:nvSpPr>
        <p:spPr bwMode="auto">
          <a:xfrm>
            <a:off x="484094" y="1479176"/>
            <a:ext cx="5056094" cy="27392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0000"/>
                </a:solidFill>
                <a:effectLst/>
                <a:latin typeface="Tahoma" pitchFamily="34" charset="0"/>
                <a:ea typeface="Times New Roman" pitchFamily="18" charset="0"/>
                <a:cs typeface="Tahoma" pitchFamily="34" charset="0"/>
              </a:rPr>
              <a:t>   </a:t>
            </a:r>
            <a:endParaRPr kumimoji="0" lang="ru-RU"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ahoma" pitchFamily="34" charset="0"/>
                <a:ea typeface="Times New Roman" pitchFamily="18" charset="0"/>
                <a:cs typeface="Tahoma" pitchFamily="34" charset="0"/>
              </a:rPr>
              <a:t>  </a:t>
            </a:r>
            <a:r>
              <a:rPr lang="ru-RU" dirty="0" smtClean="0">
                <a:solidFill>
                  <a:srgbClr val="006600"/>
                </a:solidFill>
              </a:rPr>
              <a:t>Циклоном называют снижение атмосферного давления, которое сопровождается обычно повышенной температурой, облачностью, влажностью и осадками. Наиболее подвержены действию циклона люди, страдающие низким артериальным давлением, нарушениями дыхательных функций, а также сердечнососудистыми проблемами.</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ahoma" pitchFamily="34" charset="0"/>
                <a:ea typeface="Times New Roman" pitchFamily="18" charset="0"/>
                <a:cs typeface="Tahoma"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Прямоугольник 6"/>
          <p:cNvSpPr/>
          <p:nvPr/>
        </p:nvSpPr>
        <p:spPr>
          <a:xfrm>
            <a:off x="457200" y="4167052"/>
            <a:ext cx="7705165" cy="2272937"/>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ru-RU" b="1" dirty="0" smtClean="0">
                <a:solidFill>
                  <a:srgbClr val="006600"/>
                </a:solidFill>
              </a:rPr>
              <a:t/>
            </a:r>
            <a:br>
              <a:rPr lang="ru-RU" b="1" dirty="0" smtClean="0">
                <a:solidFill>
                  <a:srgbClr val="006600"/>
                </a:solidFill>
              </a:rPr>
            </a:br>
            <a:endParaRPr lang="ru-RU" b="1" dirty="0">
              <a:solidFill>
                <a:srgbClr val="006600"/>
              </a:solidFill>
            </a:endParaRPr>
          </a:p>
        </p:txBody>
      </p:sp>
      <p:sp>
        <p:nvSpPr>
          <p:cNvPr id="32772" name="Rectangle 4"/>
          <p:cNvSpPr>
            <a:spLocks noChangeArrowheads="1"/>
          </p:cNvSpPr>
          <p:nvPr/>
        </p:nvSpPr>
        <p:spPr bwMode="auto">
          <a:xfrm>
            <a:off x="457200" y="4276165"/>
            <a:ext cx="7355541"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ru-RU" dirty="0" smtClean="0">
                <a:solidFill>
                  <a:srgbClr val="006600"/>
                </a:solidFill>
              </a:rPr>
              <a:t>Основными проявлениями негативного влияния циклона на организм человека являются: затруднение дыхания, одышка, нехватка воздуха и общая слабость. Это обусловлено недостатком кислорода в окружающем воздухе. Нередко во время циклона у человека повышается внутричерепное давление, в результате чего начинается сильная мигрень. Кроме этого возможны сбои в работе желудка и кишечника, которые связаны с интенсивным газообразованием</a:t>
            </a:r>
            <a:r>
              <a:rPr kumimoji="0" lang="ru-RU" sz="1400" b="0" i="0" u="none" strike="noStrike" cap="none" normalizeH="0" baseline="0" dirty="0" smtClean="0">
                <a:ln>
                  <a:noFill/>
                </a:ln>
                <a:solidFill>
                  <a:srgbClr val="000000"/>
                </a:solidFill>
                <a:effectLst/>
                <a:latin typeface="Tahoma" pitchFamily="34" charset="0"/>
                <a:ea typeface="Times New Roman" pitchFamily="18" charset="0"/>
                <a:cs typeface="Tahoma" pitchFamily="34" charset="0"/>
              </a:rPr>
              <a:t>.</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2774" name="Picture 6" descr="http://im3-tub-ru.yandex.net/i?id=35f849bc9cb2ca5297a95697196bf173-135-144&amp;n=21"/>
          <p:cNvPicPr>
            <a:picLocks noChangeAspect="1" noChangeArrowheads="1"/>
          </p:cNvPicPr>
          <p:nvPr/>
        </p:nvPicPr>
        <p:blipFill>
          <a:blip r:embed="rId3"/>
          <a:srcRect/>
          <a:stretch>
            <a:fillRect/>
          </a:stretch>
        </p:blipFill>
        <p:spPr bwMode="auto">
          <a:xfrm>
            <a:off x="5641974" y="1613262"/>
            <a:ext cx="3056709" cy="2292532"/>
          </a:xfrm>
          <a:prstGeom prst="rect">
            <a:avLst/>
          </a:prstGeom>
          <a:noFill/>
        </p:spPr>
      </p:pic>
    </p:spTree>
    <p:extLst>
      <p:ext uri="{BB962C8B-B14F-4D97-AF65-F5344CB8AC3E}">
        <p14:creationId xmlns:p14="http://schemas.microsoft.com/office/powerpoint/2010/main" xmlns="" val="543964748"/>
      </p:ext>
    </p:extLst>
  </p:cSld>
  <p:clrMapOvr>
    <a:masterClrMapping/>
  </p:clrMapOvr>
  <p:transition>
    <p:strips/>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a:xfrm>
            <a:off x="269324" y="365760"/>
            <a:ext cx="5238207" cy="274320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ru-RU" b="1" dirty="0" smtClean="0">
                <a:solidFill>
                  <a:srgbClr val="006600"/>
                </a:solidFill>
              </a:rPr>
              <a:t/>
            </a:r>
            <a:br>
              <a:rPr lang="ru-RU" b="1" dirty="0" smtClean="0">
                <a:solidFill>
                  <a:srgbClr val="006600"/>
                </a:solidFill>
              </a:rPr>
            </a:br>
            <a:endParaRPr lang="ru-RU" b="1" dirty="0">
              <a:solidFill>
                <a:srgbClr val="006600"/>
              </a:solidFill>
            </a:endParaRPr>
          </a:p>
        </p:txBody>
      </p:sp>
      <p:sp>
        <p:nvSpPr>
          <p:cNvPr id="12" name="Номер слайда 11"/>
          <p:cNvSpPr>
            <a:spLocks noGrp="1"/>
          </p:cNvSpPr>
          <p:nvPr>
            <p:ph type="sldNum" sz="quarter" idx="12"/>
          </p:nvPr>
        </p:nvSpPr>
        <p:spPr>
          <a:xfrm>
            <a:off x="8419679" y="5915273"/>
            <a:ext cx="451003" cy="365125"/>
          </a:xfrm>
        </p:spPr>
        <p:txBody>
          <a:bodyPr/>
          <a:lstStyle/>
          <a:p>
            <a:fld id="{BF764BC7-99AB-470B-8C79-5FA2821568AE}" type="slidenum">
              <a:rPr lang="ru-RU" smtClean="0"/>
              <a:pPr/>
              <a:t>7</a:t>
            </a:fld>
            <a:endParaRPr lang="ru-RU" dirty="0"/>
          </a:p>
        </p:txBody>
      </p:sp>
      <p:sp>
        <p:nvSpPr>
          <p:cNvPr id="34817" name="Rectangle 1"/>
          <p:cNvSpPr>
            <a:spLocks noChangeArrowheads="1"/>
          </p:cNvSpPr>
          <p:nvPr/>
        </p:nvSpPr>
        <p:spPr bwMode="auto">
          <a:xfrm>
            <a:off x="336177" y="551329"/>
            <a:ext cx="5217459"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ru-RU" dirty="0" smtClean="0">
                <a:solidFill>
                  <a:srgbClr val="006600"/>
                </a:solidFill>
              </a:rPr>
              <a:t>С приходом циклона необходимо постоянно контролировать уровень своего кровяного давления. В этом вам поможет обильное питьё, контрастный душ, спокойный крепкий сон, а также утренняя чашечка кофе. Для поддержания общего здоровья в период пониженного атмосферного давления рекомендуется пить настойку из лимонника или женьшеня.</a:t>
            </a:r>
          </a:p>
        </p:txBody>
      </p:sp>
      <p:pic>
        <p:nvPicPr>
          <p:cNvPr id="34819" name="Picture 3" descr="Monkey Shower - Funny Monkeys 1000 Funny Pictures"/>
          <p:cNvPicPr>
            <a:picLocks noChangeAspect="1" noChangeArrowheads="1"/>
          </p:cNvPicPr>
          <p:nvPr/>
        </p:nvPicPr>
        <p:blipFill>
          <a:blip r:embed="rId3"/>
          <a:srcRect/>
          <a:stretch>
            <a:fillRect/>
          </a:stretch>
        </p:blipFill>
        <p:spPr bwMode="auto">
          <a:xfrm>
            <a:off x="1672045" y="3275853"/>
            <a:ext cx="2599961" cy="3408838"/>
          </a:xfrm>
          <a:prstGeom prst="rect">
            <a:avLst/>
          </a:prstGeom>
          <a:noFill/>
        </p:spPr>
      </p:pic>
      <p:pic>
        <p:nvPicPr>
          <p:cNvPr id="34821" name="Picture 5" descr="http://im2-tub-ru.yandex.net/i?id=1d57ece5af46bc7fd12156edec9c09cf-111-144&amp;n=21"/>
          <p:cNvPicPr>
            <a:picLocks noChangeAspect="1" noChangeArrowheads="1"/>
          </p:cNvPicPr>
          <p:nvPr/>
        </p:nvPicPr>
        <p:blipFill>
          <a:blip r:embed="rId4"/>
          <a:srcRect/>
          <a:stretch>
            <a:fillRect/>
          </a:stretch>
        </p:blipFill>
        <p:spPr bwMode="auto">
          <a:xfrm flipH="1">
            <a:off x="5042263" y="3863475"/>
            <a:ext cx="3670660" cy="2537326"/>
          </a:xfrm>
          <a:prstGeom prst="rect">
            <a:avLst/>
          </a:prstGeom>
          <a:noFill/>
        </p:spPr>
      </p:pic>
      <p:pic>
        <p:nvPicPr>
          <p:cNvPr id="34823" name="Picture 7" descr="http://im1-tub-ru.yandex.net/i?id=553f7a6f1545a90b0415889b29359092-05-144&amp;n=21"/>
          <p:cNvPicPr>
            <a:picLocks noChangeAspect="1" noChangeArrowheads="1"/>
          </p:cNvPicPr>
          <p:nvPr/>
        </p:nvPicPr>
        <p:blipFill>
          <a:blip r:embed="rId5"/>
          <a:srcRect/>
          <a:stretch>
            <a:fillRect/>
          </a:stretch>
        </p:blipFill>
        <p:spPr bwMode="auto">
          <a:xfrm>
            <a:off x="5772602" y="581298"/>
            <a:ext cx="3004456" cy="2253342"/>
          </a:xfrm>
          <a:prstGeom prst="rect">
            <a:avLst/>
          </a:prstGeom>
          <a:noFill/>
        </p:spPr>
      </p:pic>
    </p:spTree>
    <p:extLst>
      <p:ext uri="{BB962C8B-B14F-4D97-AF65-F5344CB8AC3E}">
        <p14:creationId xmlns:p14="http://schemas.microsoft.com/office/powerpoint/2010/main" xmlns="" val="543964748"/>
      </p:ext>
    </p:extLst>
  </p:cSld>
  <p:clrMapOvr>
    <a:masterClrMapping/>
  </p:clrMapOvr>
  <p:transition>
    <p:strips/>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a:xfrm>
            <a:off x="378822" y="1123406"/>
            <a:ext cx="3592287" cy="5551714"/>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ru-RU" b="1" dirty="0" smtClean="0">
                <a:solidFill>
                  <a:srgbClr val="006600"/>
                </a:solidFill>
              </a:rPr>
              <a:t>Антициклоном называется повышение атмосферного давления, которое сопровождается безветренной ясной погодой с отсутствием резких изменений температуры или уровня влажности. Повышенное атмосферное давление очень негативно влияет на здоровье человека, особенно если он аллергик, астматик или страдает повышенным артериальным давлением. Такие люди достаточно остро реагируют на различные вредные примеси в воздухе, количество которых ощутимо возрастает в сухую безветренную погоду</a:t>
            </a:r>
            <a:r>
              <a:rPr lang="ru-RU" dirty="0" smtClean="0"/>
              <a:t>.</a:t>
            </a:r>
            <a:endParaRPr lang="ru-RU" b="1" dirty="0">
              <a:solidFill>
                <a:srgbClr val="006600"/>
              </a:solidFill>
            </a:endParaRPr>
          </a:p>
        </p:txBody>
      </p:sp>
      <p:sp>
        <p:nvSpPr>
          <p:cNvPr id="8" name="Прямоугольник 7"/>
          <p:cNvSpPr/>
          <p:nvPr/>
        </p:nvSpPr>
        <p:spPr>
          <a:xfrm>
            <a:off x="274320" y="274320"/>
            <a:ext cx="8673737" cy="745644"/>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ru-RU" sz="4000" i="1" dirty="0" smtClean="0">
                <a:solidFill>
                  <a:srgbClr val="FF0000"/>
                </a:solidFill>
              </a:rPr>
              <a:t>Антициклон</a:t>
            </a:r>
            <a:endParaRPr lang="ru-RU" sz="4000" i="1" dirty="0">
              <a:solidFill>
                <a:srgbClr val="FF0000"/>
              </a:solidFill>
            </a:endParaRPr>
          </a:p>
        </p:txBody>
      </p:sp>
      <p:sp>
        <p:nvSpPr>
          <p:cNvPr id="12" name="Номер слайда 11"/>
          <p:cNvSpPr>
            <a:spLocks noGrp="1"/>
          </p:cNvSpPr>
          <p:nvPr>
            <p:ph type="sldNum" sz="quarter" idx="12"/>
          </p:nvPr>
        </p:nvSpPr>
        <p:spPr>
          <a:xfrm>
            <a:off x="8419679" y="5915273"/>
            <a:ext cx="451003" cy="365125"/>
          </a:xfrm>
        </p:spPr>
        <p:txBody>
          <a:bodyPr/>
          <a:lstStyle/>
          <a:p>
            <a:fld id="{BF764BC7-99AB-470B-8C79-5FA2821568AE}" type="slidenum">
              <a:rPr lang="ru-RU" smtClean="0"/>
              <a:pPr/>
              <a:t>8</a:t>
            </a:fld>
            <a:endParaRPr lang="ru-RU" dirty="0"/>
          </a:p>
        </p:txBody>
      </p:sp>
      <p:pic>
        <p:nvPicPr>
          <p:cNvPr id="45058" name="Picture 2" descr="Чтобы родители вовремя распознали первые признаки аллергии у малыша и. - 18 Декабря 2013 - Blog - Rokamass"/>
          <p:cNvPicPr>
            <a:picLocks noChangeAspect="1" noChangeArrowheads="1"/>
          </p:cNvPicPr>
          <p:nvPr/>
        </p:nvPicPr>
        <p:blipFill>
          <a:blip r:embed="rId3"/>
          <a:srcRect/>
          <a:stretch>
            <a:fillRect/>
          </a:stretch>
        </p:blipFill>
        <p:spPr bwMode="auto">
          <a:xfrm>
            <a:off x="4143669" y="1423851"/>
            <a:ext cx="4730273" cy="3149011"/>
          </a:xfrm>
          <a:prstGeom prst="rect">
            <a:avLst/>
          </a:prstGeom>
          <a:noFill/>
        </p:spPr>
      </p:pic>
    </p:spTree>
    <p:extLst>
      <p:ext uri="{BB962C8B-B14F-4D97-AF65-F5344CB8AC3E}">
        <p14:creationId xmlns:p14="http://schemas.microsoft.com/office/powerpoint/2010/main" xmlns="" val="543964748"/>
      </p:ext>
    </p:extLst>
  </p:cSld>
  <p:clrMapOvr>
    <a:masterClrMapping/>
  </p:clrMapOvr>
  <p:transition>
    <p:strips/>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a:xfrm>
            <a:off x="235131" y="261257"/>
            <a:ext cx="5238207" cy="3095897"/>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ru-RU" b="1" dirty="0" smtClean="0">
                <a:solidFill>
                  <a:srgbClr val="006600"/>
                </a:solidFill>
              </a:rPr>
              <a:t/>
            </a:r>
            <a:br>
              <a:rPr lang="ru-RU" b="1" dirty="0" smtClean="0">
                <a:solidFill>
                  <a:srgbClr val="006600"/>
                </a:solidFill>
              </a:rPr>
            </a:br>
            <a:endParaRPr lang="ru-RU" b="1" dirty="0">
              <a:solidFill>
                <a:srgbClr val="006600"/>
              </a:solidFill>
            </a:endParaRPr>
          </a:p>
        </p:txBody>
      </p:sp>
      <p:sp>
        <p:nvSpPr>
          <p:cNvPr id="12" name="Номер слайда 11"/>
          <p:cNvSpPr>
            <a:spLocks noGrp="1"/>
          </p:cNvSpPr>
          <p:nvPr>
            <p:ph type="sldNum" sz="quarter" idx="12"/>
          </p:nvPr>
        </p:nvSpPr>
        <p:spPr>
          <a:xfrm>
            <a:off x="8419679" y="5915273"/>
            <a:ext cx="451003" cy="365125"/>
          </a:xfrm>
        </p:spPr>
        <p:txBody>
          <a:bodyPr/>
          <a:lstStyle/>
          <a:p>
            <a:fld id="{BF764BC7-99AB-470B-8C79-5FA2821568AE}" type="slidenum">
              <a:rPr lang="ru-RU" smtClean="0"/>
              <a:pPr/>
              <a:t>9</a:t>
            </a:fld>
            <a:endParaRPr lang="ru-RU" dirty="0"/>
          </a:p>
        </p:txBody>
      </p:sp>
      <p:sp>
        <p:nvSpPr>
          <p:cNvPr id="38913" name="Rectangle 1"/>
          <p:cNvSpPr>
            <a:spLocks noChangeArrowheads="1"/>
          </p:cNvSpPr>
          <p:nvPr/>
        </p:nvSpPr>
        <p:spPr bwMode="auto">
          <a:xfrm>
            <a:off x="262410" y="588213"/>
            <a:ext cx="5069541" cy="258532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ahoma" pitchFamily="34" charset="0"/>
                <a:ea typeface="Times New Roman" pitchFamily="18" charset="0"/>
                <a:cs typeface="Tahoma" pitchFamily="34" charset="0"/>
              </a:rPr>
              <a:t>  </a:t>
            </a:r>
            <a:r>
              <a:rPr lang="ru-RU" dirty="0" smtClean="0">
                <a:solidFill>
                  <a:srgbClr val="006600"/>
                </a:solidFill>
              </a:rPr>
              <a:t>В организме человека антициклон проявляется головными и сердечными болями, снижением работоспособности, недомоганием и общей слабостью. Повышенное атмосферное давление негативно влияет на защитные функции организма путём уменьшения в крови количества лейкоцитов. Всё это существенно подрывает здоровье человека, делая его уязвимым к различным инфекционным заболеваниям.</a:t>
            </a:r>
          </a:p>
        </p:txBody>
      </p:sp>
      <p:pic>
        <p:nvPicPr>
          <p:cNvPr id="38915" name="Picture 3" descr="жизнь Записи с меткой жизнь Все будет хорошо ! ( а может даже лучше )... : LiveInternet - Российский Сервис Онлайн-Дневников"/>
          <p:cNvPicPr>
            <a:picLocks noChangeAspect="1" noChangeArrowheads="1"/>
          </p:cNvPicPr>
          <p:nvPr/>
        </p:nvPicPr>
        <p:blipFill>
          <a:blip r:embed="rId3"/>
          <a:srcRect/>
          <a:stretch>
            <a:fillRect/>
          </a:stretch>
        </p:blipFill>
        <p:spPr bwMode="auto">
          <a:xfrm>
            <a:off x="5623122" y="561702"/>
            <a:ext cx="3089804" cy="2247131"/>
          </a:xfrm>
          <a:prstGeom prst="rect">
            <a:avLst/>
          </a:prstGeom>
          <a:noFill/>
        </p:spPr>
      </p:pic>
      <p:pic>
        <p:nvPicPr>
          <p:cNvPr id="38917" name="Picture 5" descr="Вертеброгенная торакалгия: наиболее явные симптомы и лечение"/>
          <p:cNvPicPr>
            <a:picLocks noChangeAspect="1" noChangeArrowheads="1"/>
          </p:cNvPicPr>
          <p:nvPr/>
        </p:nvPicPr>
        <p:blipFill>
          <a:blip r:embed="rId4"/>
          <a:srcRect/>
          <a:stretch>
            <a:fillRect/>
          </a:stretch>
        </p:blipFill>
        <p:spPr bwMode="auto">
          <a:xfrm>
            <a:off x="1737361" y="3702214"/>
            <a:ext cx="5606052" cy="2972906"/>
          </a:xfrm>
          <a:prstGeom prst="rect">
            <a:avLst/>
          </a:prstGeom>
          <a:noFill/>
        </p:spPr>
      </p:pic>
    </p:spTree>
    <p:extLst>
      <p:ext uri="{BB962C8B-B14F-4D97-AF65-F5344CB8AC3E}">
        <p14:creationId xmlns:p14="http://schemas.microsoft.com/office/powerpoint/2010/main" xmlns="" val="543964748"/>
      </p:ext>
    </p:extLst>
  </p:cSld>
  <p:clrMapOvr>
    <a:masterClrMapping/>
  </p:clrMapOvr>
  <p:transition>
    <p:strips/>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972d4a328ad897829b9dd2dad14b69ffb96b510"/>
</p:tagLst>
</file>

<file path=ppt/theme/theme1.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2902</TotalTime>
  <Words>1134</Words>
  <Application>Microsoft Office PowerPoint</Application>
  <PresentationFormat>Экран (4:3)</PresentationFormat>
  <Paragraphs>103</Paragraphs>
  <Slides>20</Slides>
  <Notes>17</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Тема Office</vt:lpstr>
      <vt:lpstr>Учёт атмосферного давления в жизни людей. (Влияние на человека)</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Вопросы:</vt:lpstr>
      <vt:lpstr>Вывод:</vt:lpstr>
    </vt:vector>
  </TitlesOfParts>
  <Company>DNS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Олег Грибан</dc:creator>
  <cp:lastModifiedBy>RePack by SPecialiST</cp:lastModifiedBy>
  <cp:revision>273</cp:revision>
  <dcterms:created xsi:type="dcterms:W3CDTF">2013-09-07T13:30:24Z</dcterms:created>
  <dcterms:modified xsi:type="dcterms:W3CDTF">2015-02-02T17:51:00Z</dcterms:modified>
</cp:coreProperties>
</file>