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7" r:id="rId2"/>
    <p:sldId id="257" r:id="rId3"/>
    <p:sldId id="258" r:id="rId4"/>
    <p:sldId id="259" r:id="rId5"/>
    <p:sldId id="285" r:id="rId6"/>
    <p:sldId id="261" r:id="rId7"/>
    <p:sldId id="262" r:id="rId8"/>
    <p:sldId id="263" r:id="rId9"/>
    <p:sldId id="271" r:id="rId10"/>
    <p:sldId id="269" r:id="rId11"/>
    <p:sldId id="273" r:id="rId12"/>
    <p:sldId id="267" r:id="rId13"/>
    <p:sldId id="270" r:id="rId14"/>
    <p:sldId id="274" r:id="rId15"/>
    <p:sldId id="275" r:id="rId16"/>
    <p:sldId id="268" r:id="rId17"/>
    <p:sldId id="277" r:id="rId18"/>
    <p:sldId id="284" r:id="rId19"/>
    <p:sldId id="278" r:id="rId20"/>
    <p:sldId id="279" r:id="rId21"/>
    <p:sldId id="281" r:id="rId22"/>
    <p:sldId id="289" r:id="rId23"/>
    <p:sldId id="28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94660"/>
  </p:normalViewPr>
  <p:slideViewPr>
    <p:cSldViewPr>
      <p:cViewPr varScale="1">
        <p:scale>
          <a:sx n="96" d="100"/>
          <a:sy n="96" d="100"/>
        </p:scale>
        <p:origin x="-3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FA962AC-EE03-4B47-9AD1-70964C031B85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FC7AAF6-CE9A-4196-B052-BB5753CC3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9721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66BF952-5C8D-4BE4-A900-C2F9DF1DC77B}" type="slidenum">
              <a:rPr lang="ru-RU" smtClean="0"/>
              <a:pPr eaLnBrk="1" hangingPunct="1"/>
              <a:t>21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4AE20-E364-46C9-87E8-5F402560B904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77D87-088C-45FD-97EE-A5DB76D7F6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826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7E71A-F0EC-4D8D-A2B2-EE8899F6A0E4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F24CE-5789-447A-910B-861DD8914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548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4B8A1-B2AF-4BBB-9C93-A661593770E6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BF589-E9F7-4CDF-8220-80E9BD5F7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941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5BD30-8D61-43AF-ABB3-5FDA93810209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C75B9-E4B2-4FDB-8C5D-1CA5240B68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988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4DA4D-06BA-4D73-AB1E-721D1F29042E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F190F-75A3-4DE8-B3F4-98C065ACBA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738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86E4E-6C30-469C-A152-239714DF3CF2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F87E5-CD86-4E55-B5CE-5333346CA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148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09C9A-E756-46E5-AADC-2099C2A2575B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1056-E49A-4F76-99BF-858F811FFF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798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F7C7B-1E8E-4B03-A98F-C8C371C33149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E92F9-5E5D-47C2-9936-F8EEE12A83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687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CCDBF-02F7-4CC0-AC7F-082B039D79C0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9CF76-7445-4815-B023-9EA85DFD8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382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23938-9B6E-40C4-9206-DD10FB153F0B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369EC-C206-481C-91E6-36190B5FEB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974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6D0BD-C630-41C2-803D-92B3295F6123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EC68F-CEB0-434D-86C4-92954AA7D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154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A757B7-5EFA-4CF4-87F2-F999FBD47770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822EAC-59EA-4E7B-9EB0-D898F260A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ГЕОБОТАНИЧЕСКАЯ ИНДИКАЦИЯ ЭКОЛОГИЧЕСКИХ УСЛОВИЙ ПРИБРЕЖНОЙ ЗОНЫ ОЗЕРА ОСТРОЧИННОЕ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</p:txBody>
      </p:sp>
      <p:sp>
        <p:nvSpPr>
          <p:cNvPr id="2051" name="Прямоугольник 3"/>
          <p:cNvSpPr>
            <a:spLocks noChangeArrowheads="1"/>
          </p:cNvSpPr>
          <p:nvPr/>
        </p:nvSpPr>
        <p:spPr bwMode="auto">
          <a:xfrm>
            <a:off x="817442" y="4077072"/>
            <a:ext cx="7561263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i="1" dirty="0"/>
              <a:t> </a:t>
            </a:r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Авторы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Вдовина Анна, Павлова Алина, Шульженко Дарья,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 класс МОУ «Будогощская СОШ»</a:t>
            </a:r>
          </a:p>
          <a:p>
            <a:pPr algn="ctr">
              <a:spcBef>
                <a:spcPts val="600"/>
              </a:spcBef>
            </a:pPr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Руководители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>
              <a:solidFill>
                <a:srgbClr val="002060"/>
              </a:solidFill>
            </a:endParaRPr>
          </a:p>
          <a:p>
            <a:pPr algn="ctr" eaLnBrk="0" hangingPunct="0">
              <a:spcAft>
                <a:spcPts val="600"/>
              </a:spcAft>
            </a:pP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Большакова Елена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Ивановна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Павлова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Татьяна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Александровна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Консультант: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Иванова Татьяна Васильевна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6" descr="H:\ОСТРОЧИННОЕ ОЗЕРО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6955" y="1080930"/>
            <a:ext cx="3852589" cy="2889120"/>
          </a:xfrm>
          <a:noFill/>
        </p:spPr>
      </p:pic>
      <p:pic>
        <p:nvPicPr>
          <p:cNvPr id="2053" name="Picture 7" descr="H:\ОСТРОЧИННОЕ ОЗЕРО\Рисуно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24744"/>
            <a:ext cx="2902128" cy="2829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23928" y="6320624"/>
            <a:ext cx="1093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2011 год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1790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0" y="19907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1" name="Rectangle 11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2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3" name="Rectangle 14"/>
          <p:cNvSpPr>
            <a:spLocks noChangeArrowheads="1"/>
          </p:cNvSpPr>
          <p:nvPr/>
        </p:nvSpPr>
        <p:spPr bwMode="auto">
          <a:xfrm>
            <a:off x="0" y="19907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5" name="Rectangle 14"/>
          <p:cNvSpPr>
            <a:spLocks noChangeArrowheads="1"/>
          </p:cNvSpPr>
          <p:nvPr/>
        </p:nvSpPr>
        <p:spPr bwMode="auto">
          <a:xfrm>
            <a:off x="0" y="2343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1276" name="Picture 16" descr="H:\ОСТРОЧИННОЕ ОЗЕРО\Рисунок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" y="188913"/>
            <a:ext cx="7918450" cy="295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7" name="Picture 17" descr="H:\ОСТРОЧИННОЕ ОЗЕРО\Рисунок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" y="3171825"/>
            <a:ext cx="7918450" cy="338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576262"/>
          </a:xfrm>
        </p:spPr>
        <p:txBody>
          <a:bodyPr/>
          <a:lstStyle/>
          <a:p>
            <a:r>
              <a:rPr lang="ru-RU" sz="3600" b="1" u="sng" smtClean="0">
                <a:latin typeface="Times New Roman" pitchFamily="18" charset="0"/>
                <a:cs typeface="Times New Roman" pitchFamily="18" charset="0"/>
              </a:rPr>
              <a:t>Растения–ацидофилы</a:t>
            </a:r>
          </a:p>
        </p:txBody>
      </p:sp>
      <p:sp>
        <p:nvSpPr>
          <p:cNvPr id="12291" name="Прямоугольник 6"/>
          <p:cNvSpPr>
            <a:spLocks noChangeArrowheads="1"/>
          </p:cNvSpPr>
          <p:nvPr/>
        </p:nvSpPr>
        <p:spPr bwMode="auto">
          <a:xfrm>
            <a:off x="684213" y="3357563"/>
            <a:ext cx="27987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Ожика волосистая</a:t>
            </a:r>
          </a:p>
        </p:txBody>
      </p:sp>
      <p:sp>
        <p:nvSpPr>
          <p:cNvPr id="12292" name="Прямоугольник 7"/>
          <p:cNvSpPr>
            <a:spLocks noChangeArrowheads="1"/>
          </p:cNvSpPr>
          <p:nvPr/>
        </p:nvSpPr>
        <p:spPr bwMode="auto">
          <a:xfrm>
            <a:off x="539750" y="6237288"/>
            <a:ext cx="33178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Пушица влагалищная</a:t>
            </a:r>
          </a:p>
        </p:txBody>
      </p:sp>
      <p:sp>
        <p:nvSpPr>
          <p:cNvPr id="12293" name="Прямоугольник 8"/>
          <p:cNvSpPr>
            <a:spLocks noChangeArrowheads="1"/>
          </p:cNvSpPr>
          <p:nvPr/>
        </p:nvSpPr>
        <p:spPr bwMode="auto">
          <a:xfrm>
            <a:off x="4500563" y="3284538"/>
            <a:ext cx="38909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Кошачья лапка двудомная</a:t>
            </a:r>
          </a:p>
        </p:txBody>
      </p:sp>
      <p:sp>
        <p:nvSpPr>
          <p:cNvPr id="12294" name="Прямоугольник 10"/>
          <p:cNvSpPr>
            <a:spLocks noChangeArrowheads="1"/>
          </p:cNvSpPr>
          <p:nvPr/>
        </p:nvSpPr>
        <p:spPr bwMode="auto">
          <a:xfrm>
            <a:off x="4211638" y="6237288"/>
            <a:ext cx="47434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Багульник болотный и Сфагнум</a:t>
            </a:r>
          </a:p>
        </p:txBody>
      </p:sp>
      <p:pic>
        <p:nvPicPr>
          <p:cNvPr id="12295" name="Picture 11" descr="H:\ОСТРОЧИННОЕ ОЗЕРО\Рисунок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63" y="1009650"/>
            <a:ext cx="3194050" cy="239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12" descr="H:\ОСТРОЧИННОЕ ОЗЕРО\Рисунок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0" y="3849688"/>
            <a:ext cx="2859088" cy="24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13" descr="H:\ОСТРОЧИННОЕ ОЗЕРО\Рисунок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788" y="900113"/>
            <a:ext cx="285115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4" descr="H:\ОСТРОЧИННОЕ ОЗЕРО\Рисунок1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963" y="3748088"/>
            <a:ext cx="30988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22288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17" name="Rectangle 7"/>
          <p:cNvSpPr>
            <a:spLocks noChangeArrowheads="1"/>
          </p:cNvSpPr>
          <p:nvPr/>
        </p:nvSpPr>
        <p:spPr bwMode="auto">
          <a:xfrm>
            <a:off x="0" y="2743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1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19" name="Rectangle 11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0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1" name="Rectangle 14"/>
          <p:cNvSpPr>
            <a:spLocks noChangeArrowheads="1"/>
          </p:cNvSpPr>
          <p:nvPr/>
        </p:nvSpPr>
        <p:spPr bwMode="auto">
          <a:xfrm>
            <a:off x="0" y="26003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3322" name="Picture 14" descr="H:\ОСТРОЧИННОЕ ОЗЕРО\Рисунок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60350"/>
            <a:ext cx="5900737" cy="295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3" name="Picture 15" descr="H:\ОСТРОЧИННОЕ ОЗЕРО\Рисунок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3240088"/>
            <a:ext cx="5900737" cy="330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22288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4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0" y="21145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4342" name="Picture 8" descr="H:\ОСТРОЧИННОЕ ОЗЕРО\Рисунок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109663"/>
            <a:ext cx="7772400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sz="3600" b="1" u="sng" smtClean="0">
                <a:latin typeface="Times New Roman" pitchFamily="18" charset="0"/>
                <a:cs typeface="Times New Roman" pitchFamily="18" charset="0"/>
              </a:rPr>
              <a:t>Мезофиты и ксерофиты</a:t>
            </a:r>
          </a:p>
        </p:txBody>
      </p:sp>
      <p:sp>
        <p:nvSpPr>
          <p:cNvPr id="15363" name="Прямоугольник 6"/>
          <p:cNvSpPr>
            <a:spLocks noChangeArrowheads="1"/>
          </p:cNvSpPr>
          <p:nvPr/>
        </p:nvSpPr>
        <p:spPr bwMode="auto">
          <a:xfrm>
            <a:off x="539750" y="6237288"/>
            <a:ext cx="36004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Вероника дубравная</a:t>
            </a:r>
          </a:p>
        </p:txBody>
      </p:sp>
      <p:sp>
        <p:nvSpPr>
          <p:cNvPr id="15364" name="Прямоугольник 7"/>
          <p:cNvSpPr>
            <a:spLocks noChangeArrowheads="1"/>
          </p:cNvSpPr>
          <p:nvPr/>
        </p:nvSpPr>
        <p:spPr bwMode="auto">
          <a:xfrm>
            <a:off x="468313" y="3213100"/>
            <a:ext cx="3486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Ястребинка волосистая</a:t>
            </a:r>
            <a:endParaRPr lang="ru-RU" sz="2400"/>
          </a:p>
        </p:txBody>
      </p:sp>
      <p:sp>
        <p:nvSpPr>
          <p:cNvPr id="15365" name="Прямоугольник 8"/>
          <p:cNvSpPr>
            <a:spLocks noChangeArrowheads="1"/>
          </p:cNvSpPr>
          <p:nvPr/>
        </p:nvSpPr>
        <p:spPr bwMode="auto">
          <a:xfrm>
            <a:off x="4859338" y="3213100"/>
            <a:ext cx="33575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Вереск обыкновенный</a:t>
            </a:r>
          </a:p>
        </p:txBody>
      </p:sp>
      <p:sp>
        <p:nvSpPr>
          <p:cNvPr id="15366" name="Прямоугольник 9"/>
          <p:cNvSpPr>
            <a:spLocks noChangeArrowheads="1"/>
          </p:cNvSpPr>
          <p:nvPr/>
        </p:nvSpPr>
        <p:spPr bwMode="auto">
          <a:xfrm>
            <a:off x="5003800" y="6237288"/>
            <a:ext cx="3109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Майник двулистный</a:t>
            </a:r>
            <a:endParaRPr lang="ru-RU" sz="2400"/>
          </a:p>
        </p:txBody>
      </p:sp>
      <p:pic>
        <p:nvPicPr>
          <p:cNvPr id="15367" name="Picture 12" descr="H:\ОСТРОЧИННОЕ ОЗЕРО\Рисунок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1023938"/>
            <a:ext cx="3079750" cy="218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3" descr="H:\ОСТРОЧИННОЕ ОЗЕРО\Рисунок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717925"/>
            <a:ext cx="2663825" cy="256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14" descr="H:\ОСТРОЧИННОЕ ОЗЕРО\Рисунок2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023938"/>
            <a:ext cx="2676525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Picture 15" descr="H:\ОСТРОЧИННОЕ ОЗЕРО\Рисунок2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200" y="3744913"/>
            <a:ext cx="3455988" cy="254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720725"/>
          </a:xfrm>
        </p:spPr>
        <p:txBody>
          <a:bodyPr/>
          <a:lstStyle/>
          <a:p>
            <a:r>
              <a:rPr lang="ru-RU" sz="3600" b="1" u="sng" smtClean="0">
                <a:latin typeface="Times New Roman" pitchFamily="18" charset="0"/>
                <a:cs typeface="Times New Roman" pitchFamily="18" charset="0"/>
              </a:rPr>
              <a:t>Гигрофиты</a:t>
            </a:r>
          </a:p>
        </p:txBody>
      </p:sp>
      <p:sp>
        <p:nvSpPr>
          <p:cNvPr id="16387" name="Прямоугольник 6"/>
          <p:cNvSpPr>
            <a:spLocks noChangeArrowheads="1"/>
          </p:cNvSpPr>
          <p:nvPr/>
        </p:nvSpPr>
        <p:spPr bwMode="auto">
          <a:xfrm>
            <a:off x="5508625" y="3284538"/>
            <a:ext cx="2952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Омежник водный</a:t>
            </a:r>
          </a:p>
        </p:txBody>
      </p:sp>
      <p:sp>
        <p:nvSpPr>
          <p:cNvPr id="16388" name="Прямоугольник 7"/>
          <p:cNvSpPr>
            <a:spLocks noChangeArrowheads="1"/>
          </p:cNvSpPr>
          <p:nvPr/>
        </p:nvSpPr>
        <p:spPr bwMode="auto">
          <a:xfrm>
            <a:off x="5508625" y="6165850"/>
            <a:ext cx="27400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Клюква болотная </a:t>
            </a:r>
            <a:endParaRPr lang="ru-RU" sz="2400"/>
          </a:p>
        </p:txBody>
      </p:sp>
      <p:sp>
        <p:nvSpPr>
          <p:cNvPr id="16389" name="Прямоугольник 8"/>
          <p:cNvSpPr>
            <a:spLocks noChangeArrowheads="1"/>
          </p:cNvSpPr>
          <p:nvPr/>
        </p:nvSpPr>
        <p:spPr bwMode="auto">
          <a:xfrm>
            <a:off x="827088" y="3068638"/>
            <a:ext cx="32416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Сабельник болотный </a:t>
            </a:r>
            <a:endParaRPr lang="ru-RU" sz="2400"/>
          </a:p>
        </p:txBody>
      </p:sp>
      <p:sp>
        <p:nvSpPr>
          <p:cNvPr id="16390" name="Прямоугольник 9"/>
          <p:cNvSpPr>
            <a:spLocks noChangeArrowheads="1"/>
          </p:cNvSpPr>
          <p:nvPr/>
        </p:nvSpPr>
        <p:spPr bwMode="auto">
          <a:xfrm>
            <a:off x="539750" y="6092825"/>
            <a:ext cx="37385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Белокрыльник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болотный</a:t>
            </a:r>
            <a:endParaRPr lang="ru-RU" sz="2400"/>
          </a:p>
        </p:txBody>
      </p:sp>
      <p:pic>
        <p:nvPicPr>
          <p:cNvPr id="16391" name="Picture 11" descr="H:\ОСТРОЧИННОЕ ОЗЕРО\Рисунок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88" y="889000"/>
            <a:ext cx="3163887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12" descr="H:\ОСТРОЧИННОЕ ОЗЕРО\Рисунок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746500"/>
            <a:ext cx="3449637" cy="231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13" descr="H:\ОСТРОЧИННОЕ ОЗЕРО\Рисунок2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881063"/>
            <a:ext cx="2271712" cy="248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14" descr="H:\ОСТРОЧИННОЕ ОЗЕРО\Рисунок2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363" y="3762375"/>
            <a:ext cx="27305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3" name="Rectangle 7"/>
          <p:cNvSpPr>
            <a:spLocks noChangeArrowheads="1"/>
          </p:cNvSpPr>
          <p:nvPr/>
        </p:nvSpPr>
        <p:spPr bwMode="auto">
          <a:xfrm>
            <a:off x="0" y="8366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5" name="Rectangle 11"/>
          <p:cNvSpPr>
            <a:spLocks noChangeArrowheads="1"/>
          </p:cNvSpPr>
          <p:nvPr/>
        </p:nvSpPr>
        <p:spPr bwMode="auto">
          <a:xfrm>
            <a:off x="0" y="2047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6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7" name="Rectangle 14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7418" name="Picture 16" descr="H:\ОСТРОЧИННОЕ ОЗЕРО\Рисунок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30188"/>
            <a:ext cx="6413500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9" name="Picture 17" descr="H:\ОСТРОЧИННОЕ ОЗЕРО\Рисунок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175" y="3287713"/>
            <a:ext cx="6413500" cy="323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611188" y="274638"/>
            <a:ext cx="8075612" cy="1143000"/>
          </a:xfrm>
        </p:spPr>
        <p:txBody>
          <a:bodyPr/>
          <a:lstStyle/>
          <a:p>
            <a:r>
              <a:rPr lang="ru-RU" sz="3600" b="1" u="sng" smtClean="0">
                <a:latin typeface="Times New Roman" pitchFamily="18" charset="0"/>
                <a:cs typeface="Times New Roman" pitchFamily="18" charset="0"/>
              </a:rPr>
              <a:t>Антропогенная нагрузка на объект исследования</a:t>
            </a:r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323850" y="5091113"/>
            <a:ext cx="48958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400" b="1">
                <a:latin typeface="Times New Roman" pitchFamily="18" charset="0"/>
                <a:cs typeface="Times New Roman" pitchFamily="18" charset="0"/>
              </a:rPr>
              <a:t>Вытаптываемость территории</a:t>
            </a:r>
          </a:p>
          <a:p>
            <a:pPr algn="ctr" eaLnBrk="0" hangingPunct="0"/>
            <a:r>
              <a:rPr lang="ru-RU" sz="2400" b="1">
                <a:latin typeface="Times New Roman" pitchFamily="18" charset="0"/>
                <a:cs typeface="Times New Roman" pitchFamily="18" charset="0"/>
              </a:rPr>
              <a:t>прибрежной зоны озера Острочинное</a:t>
            </a:r>
          </a:p>
        </p:txBody>
      </p:sp>
      <p:sp>
        <p:nvSpPr>
          <p:cNvPr id="18436" name="Прямоугольник 8"/>
          <p:cNvSpPr>
            <a:spLocks noChangeArrowheads="1"/>
          </p:cNvSpPr>
          <p:nvPr/>
        </p:nvSpPr>
        <p:spPr bwMode="auto">
          <a:xfrm>
            <a:off x="5788025" y="6237288"/>
            <a:ext cx="32559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 b="1">
                <a:latin typeface="Times New Roman" pitchFamily="18" charset="0"/>
                <a:cs typeface="Times New Roman" pitchFamily="18" charset="0"/>
              </a:rPr>
              <a:t>Подорожник большой</a:t>
            </a:r>
          </a:p>
        </p:txBody>
      </p:sp>
      <p:sp>
        <p:nvSpPr>
          <p:cNvPr id="18437" name="Прямоугольник 8"/>
          <p:cNvSpPr>
            <a:spLocks noChangeArrowheads="1"/>
          </p:cNvSpPr>
          <p:nvPr/>
        </p:nvSpPr>
        <p:spPr bwMode="auto">
          <a:xfrm>
            <a:off x="6011863" y="3357563"/>
            <a:ext cx="27987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Ожика волосистая</a:t>
            </a:r>
          </a:p>
        </p:txBody>
      </p:sp>
      <p:pic>
        <p:nvPicPr>
          <p:cNvPr id="18438" name="Picture 9" descr="H:\ОСТРОЧИННОЕ ОЗЕРО\Рисунок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8" y="1574800"/>
            <a:ext cx="4681537" cy="360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10" descr="H:\ОСТРОЧИННОЕ ОЗЕРО\Рисунок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1413" y="984250"/>
            <a:ext cx="2378075" cy="244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11" descr="H:\ОСТРОЧИННОЕ ОЗЕРО\Рисунок3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3771900"/>
            <a:ext cx="2951163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5"/>
          <p:cNvSpPr>
            <a:spLocks noChangeArrowheads="1"/>
          </p:cNvSpPr>
          <p:nvPr/>
        </p:nvSpPr>
        <p:spPr bwMode="auto">
          <a:xfrm>
            <a:off x="611188" y="5805488"/>
            <a:ext cx="79930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Следы обугливания у оснований стволов сосен</a:t>
            </a:r>
          </a:p>
        </p:txBody>
      </p:sp>
      <p:pic>
        <p:nvPicPr>
          <p:cNvPr id="19459" name="Picture 5" descr="H:\ОСТРОЧИННОЕ ОЗЕРО\Рисунок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40259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6" descr="H:\ОСТРОЧИННОЕ ОЗЕРО\Рисунок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3" y="1847850"/>
            <a:ext cx="4048125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5"/>
          <p:cNvSpPr>
            <a:spLocks noChangeArrowheads="1"/>
          </p:cNvSpPr>
          <p:nvPr/>
        </p:nvSpPr>
        <p:spPr bwMode="auto">
          <a:xfrm>
            <a:off x="179388" y="2924175"/>
            <a:ext cx="2952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Арония черноплодная</a:t>
            </a:r>
          </a:p>
        </p:txBody>
      </p:sp>
      <p:sp>
        <p:nvSpPr>
          <p:cNvPr id="20483" name="Прямоугольник 6"/>
          <p:cNvSpPr>
            <a:spLocks noChangeArrowheads="1"/>
          </p:cNvSpPr>
          <p:nvPr/>
        </p:nvSpPr>
        <p:spPr bwMode="auto">
          <a:xfrm>
            <a:off x="5580063" y="6026150"/>
            <a:ext cx="34559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Малина обыкновенная</a:t>
            </a:r>
          </a:p>
        </p:txBody>
      </p:sp>
      <p:sp>
        <p:nvSpPr>
          <p:cNvPr id="20484" name="Прямоугольник 7"/>
          <p:cNvSpPr>
            <a:spLocks noChangeArrowheads="1"/>
          </p:cNvSpPr>
          <p:nvPr/>
        </p:nvSpPr>
        <p:spPr bwMode="auto">
          <a:xfrm>
            <a:off x="6011863" y="2781300"/>
            <a:ext cx="28813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Кипрей узколистный</a:t>
            </a:r>
          </a:p>
        </p:txBody>
      </p:sp>
      <p:sp>
        <p:nvSpPr>
          <p:cNvPr id="20485" name="Прямоугольник 8"/>
          <p:cNvSpPr>
            <a:spLocks noChangeArrowheads="1"/>
          </p:cNvSpPr>
          <p:nvPr/>
        </p:nvSpPr>
        <p:spPr bwMode="auto">
          <a:xfrm>
            <a:off x="369888" y="6030913"/>
            <a:ext cx="27384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Яблоня домашняя</a:t>
            </a:r>
          </a:p>
        </p:txBody>
      </p:sp>
      <p:sp>
        <p:nvSpPr>
          <p:cNvPr id="20486" name="Прямоугольник 9"/>
          <p:cNvSpPr>
            <a:spLocks noChangeArrowheads="1"/>
          </p:cNvSpPr>
          <p:nvPr/>
        </p:nvSpPr>
        <p:spPr bwMode="auto">
          <a:xfrm>
            <a:off x="3563938" y="3213100"/>
            <a:ext cx="24479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Ирга круглолистная</a:t>
            </a:r>
          </a:p>
        </p:txBody>
      </p:sp>
      <p:pic>
        <p:nvPicPr>
          <p:cNvPr id="20487" name="Picture 12" descr="H:\ОСТРОЧИННОЕ ОЗЕРО\Рисунок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203200"/>
            <a:ext cx="2646363" cy="277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14" descr="H:\ОСТРОЧИННОЕ ОЗЕРО\Рисунок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788" y="193675"/>
            <a:ext cx="2090737" cy="273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15" descr="H:\ОСТРОЧИННОЕ ОЗЕРО\Рисунок3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913" y="203200"/>
            <a:ext cx="2084387" cy="300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Picture 16" descr="H:\ОСТРОЧИННОЕ ОЗЕРО\Рисунок3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727450"/>
            <a:ext cx="3148013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1" name="Picture 17" descr="H:\ОСТРОЧИННОЕ ОЗЕРО\Рисунок3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788" y="3611563"/>
            <a:ext cx="2001837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2"/>
          <p:cNvSpPr>
            <a:spLocks noGrp="1"/>
          </p:cNvSpPr>
          <p:nvPr>
            <p:ph idx="1"/>
          </p:nvPr>
        </p:nvSpPr>
        <p:spPr>
          <a:xfrm>
            <a:off x="0" y="4000500"/>
            <a:ext cx="8858250" cy="1511300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mtClean="0"/>
              <a:t>   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Цель работы -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оценка экологических условий прибрежной зоны озера Острочинное методом геоботанической индикации.</a:t>
            </a:r>
          </a:p>
          <a:p>
            <a:pPr eaLnBrk="1" hangingPunct="1">
              <a:buFont typeface="Arial" charset="0"/>
              <a:buNone/>
            </a:pPr>
            <a:endParaRPr lang="ru-RU" dirty="0" smtClean="0"/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250825" y="400050"/>
            <a:ext cx="8678863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449263" algn="just" eaLnBrk="0" hangingPunct="0"/>
            <a:r>
              <a:rPr lang="ru-RU" sz="3200" b="1" dirty="0">
                <a:latin typeface="Times New Roman" pitchFamily="18" charset="0"/>
                <a:ea typeface="BatangChe" pitchFamily="49" charset="-127"/>
              </a:rPr>
              <a:t>Актуальность исследования</a:t>
            </a:r>
            <a:r>
              <a:rPr lang="ru-RU" sz="3200" dirty="0">
                <a:latin typeface="Times New Roman" pitchFamily="18" charset="0"/>
                <a:ea typeface="BatangChe" pitchFamily="49" charset="-127"/>
              </a:rPr>
              <a:t> обусловлена возрастанием антропогенной нагрузки на природные объекты. </a:t>
            </a:r>
          </a:p>
          <a:p>
            <a:pPr indent="449263" algn="just" eaLnBrk="0" hangingPunct="0"/>
            <a:endParaRPr lang="ru-RU" sz="1000" b="1" dirty="0">
              <a:latin typeface="Times New Roman" pitchFamily="18" charset="0"/>
              <a:ea typeface="BatangChe" pitchFamily="49" charset="-127"/>
            </a:endParaRPr>
          </a:p>
          <a:p>
            <a:pPr indent="449263" algn="just" eaLnBrk="0" hangingPunct="0"/>
            <a:r>
              <a:rPr lang="ru-RU" sz="3200" dirty="0">
                <a:latin typeface="Times New Roman" pitchFamily="18" charset="0"/>
                <a:ea typeface="BatangChe" pitchFamily="49" charset="-127"/>
              </a:rPr>
              <a:t>Озеро Острочинное </a:t>
            </a:r>
            <a:r>
              <a:rPr lang="ru-RU" sz="3200" dirty="0">
                <a:ea typeface="BatangChe" pitchFamily="49" charset="-127"/>
              </a:rPr>
              <a:t>–</a:t>
            </a:r>
            <a:r>
              <a:rPr lang="ru-RU" sz="3200" dirty="0">
                <a:latin typeface="Times New Roman" pitchFamily="18" charset="0"/>
                <a:ea typeface="BatangChe" pitchFamily="49" charset="-127"/>
              </a:rPr>
              <a:t> элемент единого озерно-борового комплекса, на берегу которого находится Будогощская школа.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 descr="H:\ОСТРОЧИННОЕ ОЗЕРО\Рисунок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3" y="188913"/>
            <a:ext cx="4387850" cy="330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7" descr="H:\ОСТРОЧИННОЕ ОЗЕРО\Рисунок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82588"/>
            <a:ext cx="2914650" cy="326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8" descr="H:\ОСТРОЧИННОЕ ОЗЕРО\Рисунок4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3522663"/>
            <a:ext cx="4071938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9" descr="H:\ОСТРОЧИННОЕ ОЗЕРО\Рисунок4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0" y="3736975"/>
            <a:ext cx="274955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668338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dirty="0" smtClean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179388" y="1052513"/>
            <a:ext cx="8785225" cy="4662487"/>
          </a:xfrm>
        </p:spPr>
        <p:txBody>
          <a:bodyPr/>
          <a:lstStyle/>
          <a:p>
            <a:pPr marL="457200" indent="-457200" algn="just">
              <a:buFont typeface="+mj-lt"/>
              <a:buAutoNum type="arabicPeriod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Различия видового состава растительности и преобладание разных экологических групп растений-индикаторов на разных учетных площадках обусловлены характером рельефа данной местности, а, следовательно, обеспеченностью питательными веществами, влажностью почвы, уровнем залегания грунтовых вод;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Почва на исследуемой территории небогата питательными веществами и имеет кислый характер реакции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4,5-6,0);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Степень увлажнения почвы изменяется от умеренного на вершине склона до избыточного, способствующего заболачиванию, у береговой части озера (глубина залегания грунтовых вод уменьшается от 300 до 20 см);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Озеро и его прибрежная зона испытывают значительную антропогенную нагрузку. Выявлены источники антропогенного воздействия: хозяйственная деятельность и отдых людей, загрязнение бытовыми отходами и коммунальными стоками,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вытаптывание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возгорания.</a:t>
            </a:r>
          </a:p>
          <a:p>
            <a:pPr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06090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Список использованной литературы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496944" cy="5616624"/>
          </a:xfrm>
        </p:spPr>
        <p:txBody>
          <a:bodyPr/>
          <a:lstStyle/>
          <a:p>
            <a:pPr lvl="0" algn="just">
              <a:lnSpc>
                <a:spcPct val="150000"/>
              </a:lnSpc>
              <a:spcAft>
                <a:spcPts val="0"/>
              </a:spcAft>
              <a:buSzPts val="1200"/>
              <a:buFont typeface="+mj-lt"/>
              <a:buAutoNum type="arabicPeriod"/>
            </a:pPr>
            <a:r>
              <a:rPr lang="ru-RU" sz="1500" dirty="0" smtClean="0">
                <a:latin typeface="Times New Roman"/>
                <a:ea typeface="Calibri"/>
                <a:cs typeface="Times New Roman"/>
              </a:rPr>
              <a:t>Атлас </a:t>
            </a:r>
            <a:r>
              <a:rPr lang="ru-RU" sz="1500" dirty="0">
                <a:latin typeface="Times New Roman"/>
                <a:ea typeface="Calibri"/>
                <a:cs typeface="Times New Roman"/>
              </a:rPr>
              <a:t>дикорастущих растений Ленинградской области: научно-популярное издание./ Сорокина И.А., </a:t>
            </a:r>
            <a:r>
              <a:rPr lang="ru-RU" sz="1500" dirty="0" err="1">
                <a:latin typeface="Times New Roman"/>
                <a:ea typeface="Calibri"/>
                <a:cs typeface="Times New Roman"/>
              </a:rPr>
              <a:t>Бубырева</a:t>
            </a:r>
            <a:r>
              <a:rPr lang="ru-RU" sz="1500" dirty="0">
                <a:latin typeface="Times New Roman"/>
                <a:ea typeface="Calibri"/>
                <a:cs typeface="Times New Roman"/>
              </a:rPr>
              <a:t> В.А. – М.: товарищество научных изданий КМК, 2010. </a:t>
            </a:r>
            <a:endParaRPr lang="ru-RU" sz="1500" dirty="0"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SzPts val="1200"/>
              <a:buFont typeface="+mj-lt"/>
              <a:buAutoNum type="arabicPeriod"/>
              <a:tabLst>
                <a:tab pos="450215" algn="l"/>
              </a:tabLst>
            </a:pPr>
            <a:r>
              <a:rPr lang="ru-RU" sz="1500" dirty="0">
                <a:latin typeface="Times New Roman"/>
                <a:ea typeface="Calibri"/>
                <a:cs typeface="Times New Roman"/>
              </a:rPr>
              <a:t>Красная книга природы Ленинградской области. Том 1. Особо охраняемые природные территории./ сост. Г.А. Носков, М.С. </a:t>
            </a:r>
            <a:r>
              <a:rPr lang="ru-RU" sz="1500" dirty="0" err="1">
                <a:latin typeface="Times New Roman"/>
                <a:ea typeface="Calibri"/>
                <a:cs typeface="Times New Roman"/>
              </a:rPr>
              <a:t>Боч</a:t>
            </a:r>
            <a:r>
              <a:rPr lang="ru-RU" sz="1500" dirty="0">
                <a:latin typeface="Times New Roman"/>
                <a:ea typeface="Calibri"/>
                <a:cs typeface="Times New Roman"/>
              </a:rPr>
              <a:t>. – СПб.: Биологический НИИ СПбГУ, изд-во «Акционер и К», 1999. </a:t>
            </a:r>
            <a:endParaRPr lang="ru-RU" sz="1500" dirty="0" smtClean="0">
              <a:latin typeface="Times New Roman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SzPts val="1200"/>
              <a:buFont typeface="+mj-lt"/>
              <a:buAutoNum type="arabicPeriod"/>
              <a:tabLst>
                <a:tab pos="450215" algn="l"/>
              </a:tabLst>
            </a:pPr>
            <a:r>
              <a:rPr lang="ru-RU" sz="1500" dirty="0" smtClean="0">
                <a:latin typeface="Times New Roman"/>
                <a:ea typeface="Calibri"/>
                <a:cs typeface="Times New Roman"/>
              </a:rPr>
              <a:t>Красная </a:t>
            </a:r>
            <a:r>
              <a:rPr lang="ru-RU" sz="1500" dirty="0">
                <a:latin typeface="Times New Roman"/>
                <a:ea typeface="Calibri"/>
                <a:cs typeface="Times New Roman"/>
              </a:rPr>
              <a:t>книга природы Ленинградской области. Глав. ред. серии Г.А. Носков. Том 2. Растения и грибы/ Отв. ред. Н.Н. </a:t>
            </a:r>
            <a:r>
              <a:rPr lang="ru-RU" sz="1500" dirty="0" err="1">
                <a:latin typeface="Times New Roman"/>
                <a:ea typeface="Calibri"/>
                <a:cs typeface="Times New Roman"/>
              </a:rPr>
              <a:t>Цвелев</a:t>
            </a:r>
            <a:r>
              <a:rPr lang="ru-RU" sz="1500" dirty="0">
                <a:latin typeface="Times New Roman"/>
                <a:ea typeface="Calibri"/>
                <a:cs typeface="Times New Roman"/>
              </a:rPr>
              <a:t>. СПб., АНО НПО «Мир и Семья», 2000. </a:t>
            </a:r>
            <a:endParaRPr lang="ru-RU" sz="1500" dirty="0" smtClean="0">
              <a:latin typeface="Times New Roman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SzPts val="1200"/>
              <a:buFont typeface="+mj-lt"/>
              <a:buAutoNum type="arabicPeriod"/>
              <a:tabLst>
                <a:tab pos="450215" algn="l"/>
              </a:tabLst>
            </a:pPr>
            <a:r>
              <a:rPr lang="ru-RU" sz="1500" dirty="0" err="1" smtClean="0">
                <a:latin typeface="Times New Roman"/>
                <a:ea typeface="Calibri"/>
                <a:cs typeface="Times New Roman"/>
              </a:rPr>
              <a:t>Круберг</a:t>
            </a:r>
            <a:r>
              <a:rPr lang="ru-RU" sz="15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500" dirty="0">
                <a:latin typeface="Times New Roman"/>
                <a:ea typeface="Calibri"/>
                <a:cs typeface="Times New Roman"/>
              </a:rPr>
              <a:t>Ю.К., </a:t>
            </a:r>
            <a:r>
              <a:rPr lang="ru-RU" sz="1500" dirty="0" err="1">
                <a:latin typeface="Times New Roman"/>
                <a:ea typeface="Calibri"/>
                <a:cs typeface="Times New Roman"/>
              </a:rPr>
              <a:t>Чефранова</a:t>
            </a:r>
            <a:r>
              <a:rPr lang="ru-RU" sz="1500" dirty="0">
                <a:latin typeface="Times New Roman"/>
                <a:ea typeface="Calibri"/>
                <a:cs typeface="Times New Roman"/>
              </a:rPr>
              <a:t> З.В. Школьный определитель высших растений. - М.: </a:t>
            </a:r>
            <a:r>
              <a:rPr lang="ru-RU" sz="1500" dirty="0" err="1">
                <a:latin typeface="Times New Roman"/>
                <a:ea typeface="Calibri"/>
                <a:cs typeface="Times New Roman"/>
              </a:rPr>
              <a:t>Учпедгиз</a:t>
            </a:r>
            <a:r>
              <a:rPr lang="ru-RU" sz="1500" dirty="0">
                <a:latin typeface="Times New Roman"/>
                <a:ea typeface="Calibri"/>
                <a:cs typeface="Times New Roman"/>
              </a:rPr>
              <a:t>, 1960. </a:t>
            </a:r>
          </a:p>
          <a:p>
            <a:pPr lvl="0" algn="just">
              <a:lnSpc>
                <a:spcPct val="150000"/>
              </a:lnSpc>
              <a:spcAft>
                <a:spcPts val="0"/>
              </a:spcAft>
              <a:buSzPts val="1200"/>
              <a:buFont typeface="+mj-lt"/>
              <a:buAutoNum type="arabicPeriod"/>
              <a:tabLst>
                <a:tab pos="450215" algn="l"/>
              </a:tabLst>
            </a:pPr>
            <a:r>
              <a:rPr lang="ru-RU" sz="1500" dirty="0" err="1" smtClean="0">
                <a:latin typeface="Times New Roman"/>
                <a:ea typeface="Calibri"/>
                <a:cs typeface="Times New Roman"/>
              </a:rPr>
              <a:t>Меженский</a:t>
            </a:r>
            <a:r>
              <a:rPr lang="ru-RU" sz="15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500" dirty="0">
                <a:latin typeface="Times New Roman"/>
                <a:ea typeface="Calibri"/>
                <a:cs typeface="Times New Roman"/>
              </a:rPr>
              <a:t>В.Н. Растения – индикаторы. – М.: ООО «Издательство АСТ»; Донецк: «</a:t>
            </a:r>
            <a:r>
              <a:rPr lang="ru-RU" sz="1500" dirty="0" err="1">
                <a:latin typeface="Times New Roman"/>
                <a:ea typeface="Calibri"/>
                <a:cs typeface="Times New Roman"/>
              </a:rPr>
              <a:t>Сталкер</a:t>
            </a:r>
            <a:r>
              <a:rPr lang="ru-RU" sz="1500" dirty="0">
                <a:latin typeface="Times New Roman"/>
                <a:ea typeface="Calibri"/>
                <a:cs typeface="Times New Roman"/>
              </a:rPr>
              <a:t>», </a:t>
            </a:r>
            <a:r>
              <a:rPr lang="ru-RU" sz="1500" dirty="0" smtClean="0">
                <a:latin typeface="Times New Roman"/>
                <a:ea typeface="Calibri"/>
                <a:cs typeface="Times New Roman"/>
              </a:rPr>
              <a:t>2004.</a:t>
            </a:r>
            <a:endParaRPr lang="ru-RU" sz="1500" dirty="0"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SzPts val="1200"/>
              <a:buFont typeface="+mj-lt"/>
              <a:buAutoNum type="arabicPeriod"/>
              <a:tabLst>
                <a:tab pos="450215" algn="l"/>
              </a:tabLst>
            </a:pPr>
            <a:r>
              <a:rPr lang="ru-RU" sz="1500" dirty="0">
                <a:latin typeface="Times New Roman"/>
                <a:ea typeface="Calibri"/>
                <a:cs typeface="Times New Roman"/>
              </a:rPr>
              <a:t>Методика и практика проведения школьных экологических экспедиций в Ленинградской области: учеб. пособие/ авторский коллектив – СПб., 2007. </a:t>
            </a:r>
            <a:endParaRPr lang="ru-RU" sz="1500" dirty="0" smtClean="0">
              <a:latin typeface="Times New Roman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SzPts val="1200"/>
              <a:buFont typeface="+mj-lt"/>
              <a:buAutoNum type="arabicPeriod"/>
              <a:tabLst>
                <a:tab pos="450215" algn="l"/>
              </a:tabLst>
            </a:pPr>
            <a:r>
              <a:rPr lang="ru-RU" sz="1500" dirty="0" smtClean="0">
                <a:latin typeface="Times New Roman"/>
                <a:ea typeface="Calibri"/>
                <a:cs typeface="Times New Roman"/>
              </a:rPr>
              <a:t>Новиков </a:t>
            </a:r>
            <a:r>
              <a:rPr lang="ru-RU" sz="1500" dirty="0">
                <a:latin typeface="Times New Roman"/>
                <a:ea typeface="Calibri"/>
                <a:cs typeface="Times New Roman"/>
              </a:rPr>
              <a:t>В.С., Губанов И.А. Школьный атлас-определитель высших растений: Кн. для учащихся. – М.: Просвещение, 1991. </a:t>
            </a:r>
            <a:endParaRPr lang="ru-RU" sz="1500" dirty="0" smtClean="0">
              <a:latin typeface="Times New Roman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SzPts val="1200"/>
              <a:buFont typeface="+mj-lt"/>
              <a:buAutoNum type="arabicPeriod"/>
              <a:tabLst>
                <a:tab pos="450215" algn="l"/>
              </a:tabLst>
            </a:pPr>
            <a:r>
              <a:rPr lang="ru-RU" sz="1500" dirty="0" smtClean="0">
                <a:latin typeface="Times New Roman"/>
                <a:ea typeface="Calibri"/>
                <a:cs typeface="Times New Roman"/>
              </a:rPr>
              <a:t>Школьный </a:t>
            </a:r>
            <a:r>
              <a:rPr lang="ru-RU" sz="1500" dirty="0">
                <a:latin typeface="Times New Roman"/>
                <a:ea typeface="Calibri"/>
                <a:cs typeface="Times New Roman"/>
              </a:rPr>
              <a:t>экологический мониторинг. Учебно-методическое пособие / Под ред. Т.Я. </a:t>
            </a:r>
            <a:r>
              <a:rPr lang="ru-RU" sz="1500" dirty="0" err="1">
                <a:latin typeface="Times New Roman"/>
                <a:ea typeface="Calibri"/>
                <a:cs typeface="Times New Roman"/>
              </a:rPr>
              <a:t>Ашихминой</a:t>
            </a:r>
            <a:r>
              <a:rPr lang="ru-RU" sz="1500" dirty="0">
                <a:latin typeface="Times New Roman"/>
                <a:ea typeface="Calibri"/>
                <a:cs typeface="Times New Roman"/>
              </a:rPr>
              <a:t>. – М</a:t>
            </a:r>
            <a:r>
              <a:rPr lang="ru-RU" sz="1500" dirty="0" smtClean="0">
                <a:latin typeface="Times New Roman"/>
                <a:ea typeface="Calibri"/>
                <a:cs typeface="Times New Roman"/>
              </a:rPr>
              <a:t>.: АГАР</a:t>
            </a:r>
            <a:r>
              <a:rPr lang="ru-RU" sz="1500" dirty="0">
                <a:latin typeface="Times New Roman"/>
                <a:ea typeface="Calibri"/>
                <a:cs typeface="Times New Roman"/>
              </a:rPr>
              <a:t>, 2000. </a:t>
            </a:r>
            <a:endParaRPr lang="ru-RU" sz="1500" dirty="0" smtClean="0"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5594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8229600" cy="1143000"/>
          </a:xfrm>
        </p:spPr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23555" name="Picture 4" descr="H:\ОСТРОЧИННОЕ ОЗЕРО\Рисунок4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1412875"/>
            <a:ext cx="7437438" cy="52101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Задачи работы:</a:t>
            </a:r>
            <a:br>
              <a:rPr lang="ru-RU" sz="3200" b="1" smtClean="0">
                <a:latin typeface="Times New Roman" pitchFamily="18" charset="0"/>
                <a:cs typeface="Times New Roman" pitchFamily="18" charset="0"/>
              </a:rPr>
            </a:b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539750" y="1285875"/>
            <a:ext cx="8318500" cy="4572000"/>
          </a:xfrm>
        </p:spPr>
        <p:txBody>
          <a:bodyPr/>
          <a:lstStyle/>
          <a:p>
            <a:pPr marL="457200" indent="-457200" algn="just"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Описание объекта исследования, составление флористических списков и выявление видов растений, используемых в биоиндикации.</a:t>
            </a:r>
          </a:p>
          <a:p>
            <a:pPr algn="just">
              <a:buFont typeface="+mj-lt"/>
              <a:buAutoNum type="arabicPeriod"/>
              <a:defRPr/>
            </a:pP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Оценка эдафических условий (плодородие, увлажненность и показатель кислотности почвы, уровень залегания грунтовых вод) с помощью индикаторных видов растений.</a:t>
            </a:r>
          </a:p>
          <a:p>
            <a:pPr algn="just">
              <a:buFont typeface="+mj-lt"/>
              <a:buAutoNum type="arabicPeriod"/>
              <a:defRPr/>
            </a:pP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Выявление источников антропогенной нагрузки и оценка их влияния на объект исследования.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Метод исследования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250825" y="1628775"/>
            <a:ext cx="8464550" cy="4049713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mtClean="0"/>
              <a:t>    </a:t>
            </a:r>
            <a:r>
              <a:rPr lang="ru-RU" sz="3600" b="1" i="1" smtClean="0">
                <a:latin typeface="Times New Roman" pitchFamily="18" charset="0"/>
                <a:cs typeface="Times New Roman" pitchFamily="18" charset="0"/>
              </a:rPr>
              <a:t>метод геоботанической индикации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-описание флористического состава прибрежной зоны озера Острочинное и определение экологических условий объекта по растениям-индикаторам.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1143000"/>
          </a:xfrm>
        </p:spPr>
        <p:txBody>
          <a:bodyPr/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Схема расположения учетных площадок</a:t>
            </a:r>
          </a:p>
        </p:txBody>
      </p:sp>
      <p:pic>
        <p:nvPicPr>
          <p:cNvPr id="6147" name="Picture 5" descr="H:\ОСТРОЧИННОЕ ОЗЕРО\Рисунок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3" y="1341438"/>
            <a:ext cx="8643937" cy="525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863600"/>
          </a:xfrm>
        </p:spPr>
        <p:txBody>
          <a:bodyPr/>
          <a:lstStyle/>
          <a:p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smtClean="0">
                <a:latin typeface="Times New Roman" pitchFamily="18" charset="0"/>
                <a:cs typeface="Times New Roman" pitchFamily="18" charset="0"/>
              </a:rPr>
              <a:t>Сосняк-брусничник</a:t>
            </a: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(учетная площадка 1)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7171" name="Прямоугольник 5"/>
          <p:cNvSpPr>
            <a:spLocks noChangeArrowheads="1"/>
          </p:cNvSpPr>
          <p:nvPr/>
        </p:nvSpPr>
        <p:spPr bwMode="auto">
          <a:xfrm>
            <a:off x="539750" y="5949950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в 15 м от озера на север и в 30 м от школы</a:t>
            </a:r>
          </a:p>
        </p:txBody>
      </p:sp>
      <p:pic>
        <p:nvPicPr>
          <p:cNvPr id="7172" name="Picture 5" descr="H:\ОСТРОЧИННОЕ ОЗЕРО\Рисунок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62113" y="1395413"/>
            <a:ext cx="6035675" cy="45259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9750" y="836613"/>
            <a:ext cx="8229600" cy="792162"/>
          </a:xfrm>
        </p:spPr>
        <p:txBody>
          <a:bodyPr/>
          <a:lstStyle/>
          <a:p>
            <a:r>
              <a:rPr lang="ru-RU" sz="3600" b="1" u="sng" smtClean="0">
                <a:latin typeface="Times New Roman" pitchFamily="18" charset="0"/>
                <a:cs typeface="Times New Roman" pitchFamily="18" charset="0"/>
              </a:rPr>
              <a:t>Сосняк-черничник</a:t>
            </a:r>
            <a:r>
              <a:rPr lang="ru-RU" sz="3600" smtClean="0"/>
              <a:t> </a:t>
            </a:r>
            <a:br>
              <a:rPr lang="ru-RU" sz="3600" smtClean="0"/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(учетная площадка 2)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smtClean="0">
                <a:latin typeface="Times New Roman" pitchFamily="18" charset="0"/>
                <a:cs typeface="Times New Roman" pitchFamily="18" charset="0"/>
              </a:rPr>
            </a:br>
            <a:endParaRPr lang="ru-RU" sz="36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Прямоугольник 5"/>
          <p:cNvSpPr>
            <a:spLocks noChangeArrowheads="1"/>
          </p:cNvSpPr>
          <p:nvPr/>
        </p:nvSpPr>
        <p:spPr bwMode="auto">
          <a:xfrm>
            <a:off x="179388" y="5876925"/>
            <a:ext cx="8785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в 10 м от озера на северо-запад и в 100 м от школы</a:t>
            </a:r>
          </a:p>
        </p:txBody>
      </p:sp>
      <p:pic>
        <p:nvPicPr>
          <p:cNvPr id="8196" name="Picture 5" descr="H:\ОСТРОЧИННОЕ ОЗЕРО\Рисунок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81225" y="1365250"/>
            <a:ext cx="4781550" cy="4525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720725"/>
          </a:xfrm>
        </p:spPr>
        <p:txBody>
          <a:bodyPr/>
          <a:lstStyle/>
          <a:p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smtClean="0">
                <a:latin typeface="Times New Roman" pitchFamily="18" charset="0"/>
                <a:cs typeface="Times New Roman" pitchFamily="18" charset="0"/>
              </a:rPr>
              <a:t>Сосняк сфагновый </a:t>
            </a:r>
            <a:r>
              <a:rPr lang="ru-RU" sz="3600" smtClean="0"/>
              <a:t/>
            </a:r>
            <a:br>
              <a:rPr lang="ru-RU" sz="3600" smtClean="0"/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(учетная площадка 3)</a:t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8313" y="6000750"/>
            <a:ext cx="82073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 b="1">
                <a:latin typeface="Times New Roman" pitchFamily="18" charset="0"/>
                <a:cs typeface="Times New Roman" pitchFamily="18" charset="0"/>
              </a:rPr>
              <a:t>в 2 м от озера на северо-запад и в 105 м от школы</a:t>
            </a:r>
          </a:p>
        </p:txBody>
      </p:sp>
      <p:pic>
        <p:nvPicPr>
          <p:cNvPr id="9220" name="Picture 5" descr="H:\ОСТРОЧИННОЕ ОЗЕРО\Рисунок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350" y="1470025"/>
            <a:ext cx="6581775" cy="4525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8677275" cy="633412"/>
          </a:xfrm>
        </p:spPr>
        <p:txBody>
          <a:bodyPr/>
          <a:lstStyle/>
          <a:p>
            <a:r>
              <a:rPr lang="ru-RU" sz="3600" b="1" u="sng" smtClean="0">
                <a:latin typeface="Times New Roman" pitchFamily="18" charset="0"/>
                <a:cs typeface="Times New Roman" pitchFamily="18" charset="0"/>
              </a:rPr>
              <a:t>Растения-олиготрофы</a:t>
            </a:r>
          </a:p>
        </p:txBody>
      </p:sp>
      <p:sp>
        <p:nvSpPr>
          <p:cNvPr id="10243" name="Rectangle 7"/>
          <p:cNvSpPr>
            <a:spLocks noChangeArrowheads="1"/>
          </p:cNvSpPr>
          <p:nvPr/>
        </p:nvSpPr>
        <p:spPr bwMode="auto">
          <a:xfrm>
            <a:off x="457200" y="3295650"/>
            <a:ext cx="3702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2400" b="1">
                <a:latin typeface="Times New Roman" pitchFamily="18" charset="0"/>
              </a:rPr>
              <a:t>Брусника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ru-RU" sz="2400" b="1">
                <a:latin typeface="Times New Roman" pitchFamily="18" charset="0"/>
              </a:rPr>
              <a:t> обыкновенная</a:t>
            </a:r>
            <a:endParaRPr lang="en-US" sz="2400" b="1"/>
          </a:p>
        </p:txBody>
      </p:sp>
      <p:sp>
        <p:nvSpPr>
          <p:cNvPr id="10244" name="Прямоугольник 7"/>
          <p:cNvSpPr>
            <a:spLocks noChangeArrowheads="1"/>
          </p:cNvSpPr>
          <p:nvPr/>
        </p:nvSpPr>
        <p:spPr bwMode="auto">
          <a:xfrm>
            <a:off x="5003800" y="3213100"/>
            <a:ext cx="3508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Черника </a:t>
            </a:r>
            <a:r>
              <a:rPr lang="ru-RU" sz="2400" b="1">
                <a:latin typeface="Times New Roman" pitchFamily="18" charset="0"/>
              </a:rPr>
              <a:t>обыкновенная</a:t>
            </a:r>
            <a:endParaRPr lang="ru-RU" sz="2400"/>
          </a:p>
        </p:txBody>
      </p:sp>
      <p:sp>
        <p:nvSpPr>
          <p:cNvPr id="10245" name="Прямоугольник 8"/>
          <p:cNvSpPr>
            <a:spLocks noChangeArrowheads="1"/>
          </p:cNvSpPr>
          <p:nvPr/>
        </p:nvSpPr>
        <p:spPr bwMode="auto">
          <a:xfrm>
            <a:off x="4067175" y="6165850"/>
            <a:ext cx="50768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Морошка приземистая  и Сфагнум</a:t>
            </a:r>
          </a:p>
        </p:txBody>
      </p:sp>
      <p:sp>
        <p:nvSpPr>
          <p:cNvPr id="10246" name="Rectangle 8"/>
          <p:cNvSpPr>
            <a:spLocks noChangeArrowheads="1"/>
          </p:cNvSpPr>
          <p:nvPr/>
        </p:nvSpPr>
        <p:spPr bwMode="auto">
          <a:xfrm>
            <a:off x="250825" y="6027738"/>
            <a:ext cx="34559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400" b="1">
                <a:latin typeface="Times New Roman" pitchFamily="18" charset="0"/>
              </a:rPr>
              <a:t>Седмичник европейский</a:t>
            </a:r>
          </a:p>
        </p:txBody>
      </p:sp>
      <p:pic>
        <p:nvPicPr>
          <p:cNvPr id="10247" name="Picture 11" descr="H:\ОСТРОЧИННОЕ ОЗЕРО\Рисунок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874713"/>
            <a:ext cx="2840038" cy="246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12" descr="H:\ОСТРОЧИННОЕ ОЗЕРО\Рисунок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46500"/>
            <a:ext cx="3267075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13" descr="H:\ОСТРОЧИННОЕ ОЗЕРО\Рисунок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363" y="874713"/>
            <a:ext cx="3395662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14" descr="H:\ОСТРОЧИННОЕ ОЗЕРО\Рисунок1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225" y="3757613"/>
            <a:ext cx="3352800" cy="241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</TotalTime>
  <Words>580</Words>
  <Application>Microsoft Office PowerPoint</Application>
  <PresentationFormat>Экран (4:3)</PresentationFormat>
  <Paragraphs>73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ГЕОБОТАНИЧЕСКАЯ ИНДИКАЦИЯ ЭКОЛОГИЧЕСКИХ УСЛОВИЙ ПРИБРЕЖНОЙ ЗОНЫ ОЗЕРА ОСТРОЧИННОЕ </vt:lpstr>
      <vt:lpstr>Презентация PowerPoint</vt:lpstr>
      <vt:lpstr>Задачи работы: </vt:lpstr>
      <vt:lpstr>Метод исследования</vt:lpstr>
      <vt:lpstr>Схема расположения учетных площадок</vt:lpstr>
      <vt:lpstr> Сосняк-брусничник  (учетная площадка 1) </vt:lpstr>
      <vt:lpstr>Сосняк-черничник  (учетная площадка 2)  </vt:lpstr>
      <vt:lpstr> Сосняк сфагновый  (учетная площадка 3) </vt:lpstr>
      <vt:lpstr>Растения-олиготрофы</vt:lpstr>
      <vt:lpstr>Презентация PowerPoint</vt:lpstr>
      <vt:lpstr>Растения–ацидофилы</vt:lpstr>
      <vt:lpstr>Презентация PowerPoint</vt:lpstr>
      <vt:lpstr>Презентация PowerPoint</vt:lpstr>
      <vt:lpstr>Мезофиты и ксерофиты</vt:lpstr>
      <vt:lpstr>Гигрофиты</vt:lpstr>
      <vt:lpstr>Презентация PowerPoint</vt:lpstr>
      <vt:lpstr>Антропогенная нагрузка на объект исследования</vt:lpstr>
      <vt:lpstr>Презентация PowerPoint</vt:lpstr>
      <vt:lpstr>Презентация PowerPoint</vt:lpstr>
      <vt:lpstr>Презентация PowerPoint</vt:lpstr>
      <vt:lpstr>Выводы:</vt:lpstr>
      <vt:lpstr>Список использованной литературы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 «КИРИШСКИЙ РАЙОН» МОУ «БУДОГОЩСКАЯ СРЕДНЯЯ ОБЩЕОБРАЗОВАТЕЛЬНАЯ ШКОЛА» МОУ ДОД «КИРИШСКИЙ ДВОРЕЦ ДЕТСКОГО (ЮНОШЕСКОГО) ТВОРЧЕСТВА» Эколого-биологический отдел</dc:title>
  <dc:creator>Lena</dc:creator>
  <cp:lastModifiedBy>Senyakin_A_S</cp:lastModifiedBy>
  <cp:revision>30</cp:revision>
  <dcterms:created xsi:type="dcterms:W3CDTF">2011-08-20T17:59:48Z</dcterms:created>
  <dcterms:modified xsi:type="dcterms:W3CDTF">2015-03-07T08:22:11Z</dcterms:modified>
</cp:coreProperties>
</file>