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больных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2011 год</c:v>
                </c:pt>
                <c:pt idx="1">
                  <c:v>2012 год</c:v>
                </c:pt>
                <c:pt idx="2">
                  <c:v>2013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35</c:v>
                </c:pt>
                <c:pt idx="1">
                  <c:v>43</c:v>
                </c:pt>
                <c:pt idx="2">
                  <c:v>46</c:v>
                </c:pt>
              </c:numCache>
            </c:numRef>
          </c:val>
        </c:ser>
        <c:shape val="box"/>
        <c:axId val="99319168"/>
        <c:axId val="101111296"/>
        <c:axId val="0"/>
      </c:bar3DChart>
      <c:catAx>
        <c:axId val="99319168"/>
        <c:scaling>
          <c:orientation val="minMax"/>
        </c:scaling>
        <c:axPos val="b"/>
        <c:tickLblPos val="nextTo"/>
        <c:crossAx val="101111296"/>
        <c:crosses val="autoZero"/>
        <c:auto val="1"/>
        <c:lblAlgn val="ctr"/>
        <c:lblOffset val="100"/>
      </c:catAx>
      <c:valAx>
        <c:axId val="101111296"/>
        <c:scaling>
          <c:orientation val="minMax"/>
        </c:scaling>
        <c:axPos val="l"/>
        <c:majorGridlines/>
        <c:numFmt formatCode="General" sourceLinked="1"/>
        <c:tickLblPos val="nextTo"/>
        <c:crossAx val="9931916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2011 год</c:v>
                </c:pt>
                <c:pt idx="1">
                  <c:v>2012 год</c:v>
                </c:pt>
                <c:pt idx="2">
                  <c:v>2013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4</c:v>
                </c:pt>
                <c:pt idx="2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инсульт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2011 год</c:v>
                </c:pt>
                <c:pt idx="1">
                  <c:v>2012 год</c:v>
                </c:pt>
                <c:pt idx="2">
                  <c:v>2013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</c:v>
                </c:pt>
                <c:pt idx="1">
                  <c:v>2</c:v>
                </c:pt>
                <c:pt idx="2">
                  <c:v>2</c:v>
                </c:pt>
              </c:numCache>
            </c:numRef>
          </c:val>
        </c:ser>
        <c:shape val="box"/>
        <c:axId val="80931456"/>
        <c:axId val="81532032"/>
        <c:axId val="0"/>
      </c:bar3DChart>
      <c:catAx>
        <c:axId val="80931456"/>
        <c:scaling>
          <c:orientation val="minMax"/>
        </c:scaling>
        <c:axPos val="b"/>
        <c:tickLblPos val="nextTo"/>
        <c:crossAx val="81532032"/>
        <c:crosses val="autoZero"/>
        <c:auto val="1"/>
        <c:lblAlgn val="ctr"/>
        <c:lblOffset val="100"/>
      </c:catAx>
      <c:valAx>
        <c:axId val="81532032"/>
        <c:scaling>
          <c:orientation val="minMax"/>
        </c:scaling>
        <c:axPos val="l"/>
        <c:majorGridlines/>
        <c:numFmt formatCode="General" sourceLinked="1"/>
        <c:tickLblPos val="nextTo"/>
        <c:crossAx val="8093145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A42-B96D-47D3-B5EB-695CABD80FCE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5C5F9EC-43AE-4DE9-BDF8-B40AA7DBB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A42-B96D-47D3-B5EB-695CABD80FCE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F9EC-43AE-4DE9-BDF8-B40AA7DBB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A42-B96D-47D3-B5EB-695CABD80FCE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F9EC-43AE-4DE9-BDF8-B40AA7DBB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A42-B96D-47D3-B5EB-695CABD80FCE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5C5F9EC-43AE-4DE9-BDF8-B40AA7DBB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A42-B96D-47D3-B5EB-695CABD80FCE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F9EC-43AE-4DE9-BDF8-B40AA7DBB4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A42-B96D-47D3-B5EB-695CABD80FCE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F9EC-43AE-4DE9-BDF8-B40AA7DBB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A42-B96D-47D3-B5EB-695CABD80FCE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5C5F9EC-43AE-4DE9-BDF8-B40AA7DBB4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A42-B96D-47D3-B5EB-695CABD80FCE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F9EC-43AE-4DE9-BDF8-B40AA7DBB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A42-B96D-47D3-B5EB-695CABD80FCE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F9EC-43AE-4DE9-BDF8-B40AA7DBB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A42-B96D-47D3-B5EB-695CABD80FCE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F9EC-43AE-4DE9-BDF8-B40AA7DBB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BA42-B96D-47D3-B5EB-695CABD80FCE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F9EC-43AE-4DE9-BDF8-B40AA7DBB4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15BA42-B96D-47D3-B5EB-695CABD80FCE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5C5F9EC-43AE-4DE9-BDF8-B40AA7DBB4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1876"/>
            <a:ext cx="7415242" cy="2857520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i="1" dirty="0" smtClean="0">
                <a:solidFill>
                  <a:srgbClr val="002060"/>
                </a:solidFill>
              </a:rPr>
              <a:t>выполнила: </a:t>
            </a:r>
            <a:r>
              <a:rPr lang="ru-RU" sz="8000" b="1" i="1" dirty="0" err="1" smtClean="0">
                <a:solidFill>
                  <a:srgbClr val="002060"/>
                </a:solidFill>
              </a:rPr>
              <a:t>Дадар-оол</a:t>
            </a:r>
            <a:r>
              <a:rPr lang="ru-RU" sz="8000" b="1" i="1" dirty="0" smtClean="0">
                <a:solidFill>
                  <a:srgbClr val="002060"/>
                </a:solidFill>
              </a:rPr>
              <a:t> </a:t>
            </a:r>
            <a:r>
              <a:rPr lang="ru-RU" sz="8000" b="1" i="1" dirty="0" err="1">
                <a:solidFill>
                  <a:srgbClr val="002060"/>
                </a:solidFill>
              </a:rPr>
              <a:t>Сай-Дамды</a:t>
            </a:r>
            <a:r>
              <a:rPr lang="ru-RU" sz="8000" b="1" i="1" dirty="0">
                <a:solidFill>
                  <a:srgbClr val="002060"/>
                </a:solidFill>
              </a:rPr>
              <a:t> </a:t>
            </a:r>
            <a:r>
              <a:rPr lang="ru-RU" sz="8000" b="1" i="1" dirty="0" err="1">
                <a:solidFill>
                  <a:srgbClr val="002060"/>
                </a:solidFill>
              </a:rPr>
              <a:t>Экер-ооловна</a:t>
            </a:r>
            <a:r>
              <a:rPr lang="ru-RU" sz="8000" b="1" i="1" dirty="0">
                <a:solidFill>
                  <a:srgbClr val="002060"/>
                </a:solidFill>
              </a:rPr>
              <a:t>, </a:t>
            </a:r>
          </a:p>
          <a:p>
            <a:r>
              <a:rPr lang="ru-RU" sz="8000" b="1" i="1" dirty="0" smtClean="0">
                <a:solidFill>
                  <a:srgbClr val="002060"/>
                </a:solidFill>
              </a:rPr>
              <a:t>МАОУ </a:t>
            </a:r>
            <a:r>
              <a:rPr lang="ru-RU" sz="8000" b="1" i="1" dirty="0" err="1">
                <a:solidFill>
                  <a:srgbClr val="002060"/>
                </a:solidFill>
              </a:rPr>
              <a:t>Кара-Хольская</a:t>
            </a:r>
            <a:r>
              <a:rPr lang="ru-RU" sz="8000" b="1" i="1" dirty="0">
                <a:solidFill>
                  <a:srgbClr val="002060"/>
                </a:solidFill>
              </a:rPr>
              <a:t> средняя общеобразовательная школа, 11 класс.</a:t>
            </a:r>
          </a:p>
          <a:p>
            <a:r>
              <a:rPr lang="ru-RU" sz="8000" b="1" i="1" dirty="0">
                <a:solidFill>
                  <a:srgbClr val="002060"/>
                </a:solidFill>
              </a:rPr>
              <a:t> </a:t>
            </a:r>
          </a:p>
          <a:p>
            <a:r>
              <a:rPr lang="ru-RU" sz="8000" b="1" i="1" dirty="0">
                <a:solidFill>
                  <a:srgbClr val="002060"/>
                </a:solidFill>
              </a:rPr>
              <a:t>научный руководитель: </a:t>
            </a:r>
            <a:r>
              <a:rPr lang="ru-RU" sz="8000" b="1" i="1" dirty="0" err="1">
                <a:solidFill>
                  <a:srgbClr val="002060"/>
                </a:solidFill>
              </a:rPr>
              <a:t>Монгуш</a:t>
            </a:r>
            <a:r>
              <a:rPr lang="ru-RU" sz="8000" b="1" i="1" dirty="0">
                <a:solidFill>
                  <a:srgbClr val="002060"/>
                </a:solidFill>
              </a:rPr>
              <a:t> Анюта Сергеевна, учитель биологии </a:t>
            </a:r>
            <a:r>
              <a:rPr lang="ru-RU" sz="8000" b="1" i="1" dirty="0" smtClean="0">
                <a:solidFill>
                  <a:srgbClr val="002060"/>
                </a:solidFill>
              </a:rPr>
              <a:t>МАОУ  </a:t>
            </a:r>
            <a:r>
              <a:rPr lang="ru-RU" sz="8000" b="1" i="1" dirty="0" err="1" smtClean="0">
                <a:solidFill>
                  <a:srgbClr val="002060"/>
                </a:solidFill>
              </a:rPr>
              <a:t>Кара-Хольской</a:t>
            </a:r>
            <a:r>
              <a:rPr lang="ru-RU" sz="8000" b="1" i="1" dirty="0" smtClean="0">
                <a:solidFill>
                  <a:srgbClr val="002060"/>
                </a:solidFill>
              </a:rPr>
              <a:t> средней общеобразовательной школы</a:t>
            </a:r>
            <a:endParaRPr lang="ru-RU" sz="8000" b="1" i="1" dirty="0">
              <a:solidFill>
                <a:srgbClr val="002060"/>
              </a:solidFill>
            </a:endParaRPr>
          </a:p>
          <a:p>
            <a:r>
              <a:rPr lang="ru-RU" sz="8000" b="1" i="1" dirty="0"/>
              <a:t> </a:t>
            </a:r>
          </a:p>
          <a:p>
            <a:r>
              <a:rPr lang="ru-RU" sz="9600" b="1" i="1" dirty="0"/>
              <a:t> </a:t>
            </a:r>
          </a:p>
          <a:p>
            <a:r>
              <a:rPr lang="ru-RU" b="1" i="1" dirty="0"/>
              <a:t> </a:t>
            </a:r>
            <a:endParaRPr lang="ru-RU" i="1" dirty="0"/>
          </a:p>
          <a:p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928670"/>
            <a:ext cx="927811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Гипертоническая болезнь</a:t>
            </a:r>
            <a:br>
              <a:rPr lang="ru-RU" sz="5400" b="1" cap="none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 ее особенности</a:t>
            </a:r>
            <a:endParaRPr lang="ru-RU" sz="54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Проанализировав данные о причинах и количестве страдающих гипертонической болезнью за </a:t>
            </a:r>
            <a:r>
              <a:rPr lang="ru-RU" dirty="0" smtClean="0"/>
              <a:t>последние 3 </a:t>
            </a:r>
            <a:r>
              <a:rPr lang="ru-RU" dirty="0" smtClean="0"/>
              <a:t>года я выявила, что наблюдается увеличение числа страдающих, не только в нашем </a:t>
            </a:r>
            <a:r>
              <a:rPr lang="ru-RU" dirty="0" err="1" smtClean="0"/>
              <a:t>сумоне</a:t>
            </a:r>
            <a:r>
              <a:rPr lang="ru-RU" dirty="0" smtClean="0"/>
              <a:t>, </a:t>
            </a:r>
            <a:r>
              <a:rPr lang="ru-RU" dirty="0" smtClean="0"/>
              <a:t>но и в по всей Республике</a:t>
            </a:r>
            <a:r>
              <a:rPr lang="ru-RU" dirty="0" smtClean="0"/>
              <a:t>.  </a:t>
            </a:r>
            <a:endParaRPr lang="ru-RU" dirty="0" smtClean="0"/>
          </a:p>
          <a:p>
            <a:r>
              <a:rPr lang="ru-RU" dirty="0" smtClean="0"/>
              <a:t>По данным показателям смертности от инсульта так же наблюдается рост. Это </a:t>
            </a:r>
            <a:r>
              <a:rPr lang="ru-RU" dirty="0" smtClean="0"/>
              <a:t>объясняется тем, что наше здравоохранение не оказывает должного внимания </a:t>
            </a:r>
            <a:r>
              <a:rPr lang="ru-RU" dirty="0" smtClean="0"/>
              <a:t>к такой серьезной </a:t>
            </a:r>
            <a:r>
              <a:rPr lang="ru-RU" dirty="0" smtClean="0"/>
              <a:t>проблеме, </a:t>
            </a:r>
            <a:r>
              <a:rPr lang="ru-RU" dirty="0" smtClean="0"/>
              <a:t>приводящего к росту общей смертности населения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Проводить эффективные профилактические мероприятия.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28662" y="571480"/>
            <a:ext cx="92869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дедушка</a:t>
            </a:r>
            <a:endParaRPr lang="ru-RU" sz="1200" dirty="0"/>
          </a:p>
        </p:txBody>
      </p:sp>
      <p:sp>
        <p:nvSpPr>
          <p:cNvPr id="7" name="Овал 6"/>
          <p:cNvSpPr/>
          <p:nvPr/>
        </p:nvSpPr>
        <p:spPr>
          <a:xfrm>
            <a:off x="2786050" y="500042"/>
            <a:ext cx="785818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бабушка</a:t>
            </a:r>
            <a:endParaRPr lang="ru-RU" sz="11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72066" y="571480"/>
            <a:ext cx="857256" cy="446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дедушка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7072330" y="500042"/>
            <a:ext cx="785818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бабушка</a:t>
            </a:r>
            <a:endParaRPr lang="ru-RU" sz="1100" dirty="0"/>
          </a:p>
        </p:txBody>
      </p:sp>
      <p:sp>
        <p:nvSpPr>
          <p:cNvPr id="10" name="Умножение 9"/>
          <p:cNvSpPr/>
          <p:nvPr/>
        </p:nvSpPr>
        <p:spPr>
          <a:xfrm>
            <a:off x="2143108" y="642918"/>
            <a:ext cx="428628" cy="28575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множение 10"/>
          <p:cNvSpPr/>
          <p:nvPr/>
        </p:nvSpPr>
        <p:spPr>
          <a:xfrm>
            <a:off x="6286512" y="714356"/>
            <a:ext cx="428628" cy="28575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flipV="1">
            <a:off x="785786" y="1785926"/>
            <a:ext cx="285752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1785926"/>
            <a:ext cx="321471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357422" y="1142984"/>
            <a:ext cx="7143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429388" y="1142984"/>
            <a:ext cx="7143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85786" y="1857364"/>
            <a:ext cx="117157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1428728" y="1857364"/>
            <a:ext cx="117157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2857488" y="1857364"/>
            <a:ext cx="117157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3500430" y="1857364"/>
            <a:ext cx="117157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7572396" y="1857364"/>
            <a:ext cx="117157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7072330" y="1857364"/>
            <a:ext cx="117157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6643702" y="1857364"/>
            <a:ext cx="117157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6143636" y="1857364"/>
            <a:ext cx="117157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5715008" y="1857364"/>
            <a:ext cx="117157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5214942" y="1857364"/>
            <a:ext cx="117157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2143108" y="1857364"/>
            <a:ext cx="117157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8429652" y="1785926"/>
            <a:ext cx="117157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8001024" y="1785926"/>
            <a:ext cx="117157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00034" y="2285992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папа</a:t>
            </a:r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8215338" y="2214554"/>
            <a:ext cx="490542" cy="4905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6429388" y="2214554"/>
            <a:ext cx="552456" cy="4810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мама</a:t>
            </a:r>
            <a:endParaRPr lang="ru-RU" sz="1200" dirty="0"/>
          </a:p>
        </p:txBody>
      </p:sp>
      <p:sp>
        <p:nvSpPr>
          <p:cNvPr id="34" name="Овал 33"/>
          <p:cNvSpPr/>
          <p:nvPr/>
        </p:nvSpPr>
        <p:spPr>
          <a:xfrm>
            <a:off x="6000760" y="2214554"/>
            <a:ext cx="500066" cy="500066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5572132" y="2214554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3214678" y="2285992"/>
            <a:ext cx="642942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1857356" y="2285992"/>
            <a:ext cx="71438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1142976" y="2214554"/>
            <a:ext cx="714380" cy="571504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7500958" y="2285992"/>
            <a:ext cx="400056" cy="400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7000892" y="2285992"/>
            <a:ext cx="461970" cy="3905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000628" y="2214554"/>
            <a:ext cx="50006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2571736" y="2285992"/>
            <a:ext cx="57150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857224" y="2714620"/>
            <a:ext cx="45719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715140" y="2714620"/>
            <a:ext cx="45719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857224" y="3643314"/>
            <a:ext cx="5929354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929058" y="3714752"/>
            <a:ext cx="7143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1285852" y="4214818"/>
            <a:ext cx="6715172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низ 51"/>
          <p:cNvSpPr/>
          <p:nvPr/>
        </p:nvSpPr>
        <p:spPr>
          <a:xfrm>
            <a:off x="1285852" y="4357694"/>
            <a:ext cx="14287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 вниз 52"/>
          <p:cNvSpPr/>
          <p:nvPr/>
        </p:nvSpPr>
        <p:spPr>
          <a:xfrm>
            <a:off x="2500298" y="4357694"/>
            <a:ext cx="14287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низ 53"/>
          <p:cNvSpPr/>
          <p:nvPr/>
        </p:nvSpPr>
        <p:spPr>
          <a:xfrm>
            <a:off x="3786182" y="4357694"/>
            <a:ext cx="14287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низ 54"/>
          <p:cNvSpPr/>
          <p:nvPr/>
        </p:nvSpPr>
        <p:spPr>
          <a:xfrm>
            <a:off x="4929190" y="4357694"/>
            <a:ext cx="14287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низ 55"/>
          <p:cNvSpPr/>
          <p:nvPr/>
        </p:nvSpPr>
        <p:spPr>
          <a:xfrm>
            <a:off x="6143636" y="4357694"/>
            <a:ext cx="14287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низ 56"/>
          <p:cNvSpPr/>
          <p:nvPr/>
        </p:nvSpPr>
        <p:spPr>
          <a:xfrm>
            <a:off x="7000892" y="4357694"/>
            <a:ext cx="14287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низ 57"/>
          <p:cNvSpPr/>
          <p:nvPr/>
        </p:nvSpPr>
        <p:spPr>
          <a:xfrm>
            <a:off x="7858148" y="4357694"/>
            <a:ext cx="14287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7643834" y="4857760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929322" y="4857760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err="1" smtClean="0"/>
              <a:t>Саглай</a:t>
            </a:r>
            <a:endParaRPr lang="ru-RU" sz="1000" dirty="0"/>
          </a:p>
        </p:txBody>
      </p:sp>
      <p:sp>
        <p:nvSpPr>
          <p:cNvPr id="61" name="Овал 60"/>
          <p:cNvSpPr/>
          <p:nvPr/>
        </p:nvSpPr>
        <p:spPr>
          <a:xfrm>
            <a:off x="4643438" y="4857760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err="1" smtClean="0"/>
              <a:t>Сай-дадамды</a:t>
            </a:r>
            <a:endParaRPr lang="ru-RU" sz="1000" dirty="0"/>
          </a:p>
        </p:txBody>
      </p:sp>
      <p:sp>
        <p:nvSpPr>
          <p:cNvPr id="62" name="Овал 61"/>
          <p:cNvSpPr/>
          <p:nvPr/>
        </p:nvSpPr>
        <p:spPr>
          <a:xfrm>
            <a:off x="3500430" y="4857760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/>
              <a:t>Саайлы</a:t>
            </a:r>
            <a:endParaRPr lang="ru-RU" sz="1200" dirty="0"/>
          </a:p>
        </p:txBody>
      </p:sp>
      <p:sp>
        <p:nvSpPr>
          <p:cNvPr id="63" name="Овал 62"/>
          <p:cNvSpPr/>
          <p:nvPr/>
        </p:nvSpPr>
        <p:spPr>
          <a:xfrm>
            <a:off x="1000100" y="4857760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err="1" smtClean="0"/>
              <a:t>Сай-Суу</a:t>
            </a:r>
            <a:endParaRPr lang="ru-RU" sz="1000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6858016" y="4857760"/>
            <a:ext cx="57150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err="1" smtClean="0"/>
              <a:t>И</a:t>
            </a:r>
            <a:r>
              <a:rPr lang="ru-RU" sz="800" dirty="0" err="1" smtClean="0"/>
              <a:t>рбишпей</a:t>
            </a:r>
            <a:endParaRPr lang="ru-RU" sz="800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2285984" y="4857760"/>
            <a:ext cx="57150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err="1" smtClean="0"/>
              <a:t>Менги</a:t>
            </a:r>
            <a:endParaRPr lang="ru-RU" sz="1100" dirty="0"/>
          </a:p>
        </p:txBody>
      </p:sp>
      <p:sp>
        <p:nvSpPr>
          <p:cNvPr id="67" name="Круговая стрелка 66"/>
          <p:cNvSpPr/>
          <p:nvPr/>
        </p:nvSpPr>
        <p:spPr>
          <a:xfrm>
            <a:off x="4714876" y="5429264"/>
            <a:ext cx="214314" cy="285752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72" name="Прямая соединительная линия 71"/>
          <p:cNvCxnSpPr/>
          <p:nvPr/>
        </p:nvCxnSpPr>
        <p:spPr>
          <a:xfrm>
            <a:off x="2714612" y="285728"/>
            <a:ext cx="1071570" cy="9286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2786050" y="357166"/>
            <a:ext cx="928694" cy="7858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Цель работы: </a:t>
            </a:r>
            <a:r>
              <a:rPr lang="ru-RU" dirty="0"/>
              <a:t>выявить причины и количество страдающих  гипертонической болезнью, рекомендовать меры профилактики болезни.</a:t>
            </a:r>
          </a:p>
          <a:p>
            <a:r>
              <a:rPr lang="ru-RU" b="1" dirty="0"/>
              <a:t>Методы: </a:t>
            </a:r>
            <a:endParaRPr lang="ru-RU" dirty="0"/>
          </a:p>
          <a:p>
            <a:pPr lvl="0"/>
            <a:r>
              <a:rPr lang="ru-RU" dirty="0"/>
              <a:t>теоретически- сравнительный;</a:t>
            </a:r>
          </a:p>
          <a:p>
            <a:pPr lvl="0"/>
            <a:r>
              <a:rPr lang="ru-RU" dirty="0"/>
              <a:t>аналитический.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www.chayka-med.ru/uploads/images/Fotolia_40149595_XS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643702" y="4429132"/>
            <a:ext cx="1857388" cy="1714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если </a:t>
            </a:r>
            <a:r>
              <a:rPr lang="ru-RU" dirty="0"/>
              <a:t>правильно выявить причины гипертонической болезни и проводить соответствующие профилактические мероприятия такие как генетические исследования, исследования родословных и  санитарно-просветительские мероприятия о  правильном питании , о вреде курения и алкоголя, об избыточной массе тела, то можно добиться уменьшения количества страдающих гипертонической болезнью. 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329642" cy="5072098"/>
          </a:xfrm>
        </p:spPr>
        <p:txBody>
          <a:bodyPr>
            <a:noAutofit/>
          </a:bodyPr>
          <a:lstStyle/>
          <a:p>
            <a:r>
              <a:rPr lang="ru-RU" sz="1600" dirty="0" smtClean="0"/>
              <a:t>   </a:t>
            </a:r>
            <a:r>
              <a:rPr lang="ru-RU" sz="1600" dirty="0"/>
              <a:t>Среди  взрослого населения развитых стран доля пациентов с гипертонической болезнью составляет 15-20 %. В России гипертонической болезнью страдает </a:t>
            </a:r>
            <a:r>
              <a:rPr lang="ru-RU" sz="1600" dirty="0" smtClean="0"/>
              <a:t>39,7% </a:t>
            </a:r>
            <a:r>
              <a:rPr lang="ru-RU" sz="1600" dirty="0"/>
              <a:t>населения. Известно, что артериальная гипертензия является основным фактором развития серьезных </a:t>
            </a:r>
            <a:r>
              <a:rPr lang="ru-RU" sz="1600" dirty="0" err="1"/>
              <a:t>сердечно-сосудистых</a:t>
            </a:r>
            <a:r>
              <a:rPr lang="ru-RU" sz="1600" dirty="0"/>
              <a:t> осложнений ( в первую очередь, инфаркта миокарда, инсульта, поражения почек) и приводит к росту общей смертности населения.  </a:t>
            </a:r>
          </a:p>
          <a:p>
            <a:r>
              <a:rPr lang="ru-RU" sz="1600" dirty="0"/>
              <a:t>   В 2004 году Всемирная организация здравоохранения объявила инсульт глобальной эпидемией  и определила 29 октября Днем борьбы с этим недугом. Инсульт  остается одной из главных причин смертности и инвалидности во всем мире. На сосудистые заболевания приходится более половины смертей, при этом около пятой части из них настигает людей в трудоспособном возрасте. В России смертность от инсульта – одна их самых высоких в мире. По данным Национального регистра инсульта , 31% людей, перенесших эту болезнь , нуждаются в посторонней помощи, 20% не могут самостоятельно ходить и лишь 8% выживших больных могут вернуться к прежней работе. </a:t>
            </a:r>
            <a:endParaRPr lang="ru-RU" sz="1600" dirty="0" smtClean="0"/>
          </a:p>
          <a:p>
            <a:r>
              <a:rPr lang="ru-RU" sz="1600" dirty="0"/>
              <a:t> </a:t>
            </a:r>
            <a:r>
              <a:rPr lang="ru-RU" sz="1600" dirty="0" smtClean="0"/>
              <a:t>  В Туве гипертонической болезнью страдают почти каждый десятый  человек в возрасте от 35 и старше.  И в </a:t>
            </a:r>
            <a:r>
              <a:rPr lang="ru-RU" sz="1600" dirty="0"/>
              <a:t>причинах смертности населения </a:t>
            </a:r>
            <a:r>
              <a:rPr lang="ru-RU" sz="1600" dirty="0" smtClean="0"/>
              <a:t> в нашей республике на </a:t>
            </a:r>
            <a:r>
              <a:rPr lang="ru-RU" sz="1600" dirty="0"/>
              <a:t>первом месте стоят болезни кровообращения, к которым относится инсульт (осложнение гипертонической болезни). </a:t>
            </a:r>
          </a:p>
          <a:p>
            <a:r>
              <a:rPr lang="ru-RU" sz="1600" dirty="0"/>
              <a:t>    Количество  страдающих гипертонической болезнью  в нашем </a:t>
            </a:r>
            <a:r>
              <a:rPr lang="ru-RU" sz="1600" dirty="0" err="1"/>
              <a:t>сумоне</a:t>
            </a:r>
            <a:r>
              <a:rPr lang="ru-RU" sz="1600" dirty="0"/>
              <a:t> с каждым годом увеличивается  и возраст страдающих молодеет об этом я убедилась проводив исследования.</a:t>
            </a:r>
          </a:p>
          <a:p>
            <a:endParaRPr lang="ru-RU" sz="1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Основные причины </a:t>
            </a:r>
            <a:r>
              <a:rPr lang="ru-RU" sz="3200" dirty="0"/>
              <a:t>возникновения гипертонической болезни в нашем регионе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1. наследственная </a:t>
            </a:r>
            <a:r>
              <a:rPr lang="ru-RU" dirty="0"/>
              <a:t>предрасположенность</a:t>
            </a:r>
          </a:p>
          <a:p>
            <a:pPr lvl="0">
              <a:buNone/>
            </a:pPr>
            <a:r>
              <a:rPr lang="ru-RU" dirty="0" smtClean="0"/>
              <a:t>2. потребление </a:t>
            </a:r>
            <a:r>
              <a:rPr lang="ru-RU" dirty="0"/>
              <a:t>животных жиров, </a:t>
            </a:r>
            <a:r>
              <a:rPr lang="ru-RU" dirty="0" smtClean="0"/>
              <a:t>животного белка </a:t>
            </a:r>
            <a:r>
              <a:rPr lang="ru-RU" dirty="0"/>
              <a:t>и соли в питании</a:t>
            </a:r>
          </a:p>
          <a:p>
            <a:pPr lvl="0">
              <a:buNone/>
            </a:pPr>
            <a:r>
              <a:rPr lang="ru-RU" dirty="0" smtClean="0"/>
              <a:t>3. эмоциональное </a:t>
            </a:r>
            <a:r>
              <a:rPr lang="ru-RU" dirty="0"/>
              <a:t>перенапряжение</a:t>
            </a:r>
          </a:p>
          <a:p>
            <a:pPr lvl="0">
              <a:buNone/>
            </a:pPr>
            <a:r>
              <a:rPr lang="ru-RU" dirty="0" smtClean="0"/>
              <a:t>4. возраст </a:t>
            </a:r>
            <a:r>
              <a:rPr lang="ru-RU" dirty="0"/>
              <a:t>человека</a:t>
            </a:r>
          </a:p>
          <a:p>
            <a:pPr lvl="0">
              <a:buNone/>
            </a:pPr>
            <a:r>
              <a:rPr lang="ru-RU" dirty="0" smtClean="0"/>
              <a:t>5. избыточная </a:t>
            </a:r>
            <a:r>
              <a:rPr lang="ru-RU" dirty="0"/>
              <a:t>масса тела               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6.курение </a:t>
            </a:r>
            <a:r>
              <a:rPr lang="ru-RU" dirty="0"/>
              <a:t>и алкоголь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dirty="0"/>
              <a:t>К</a:t>
            </a:r>
            <a:r>
              <a:rPr lang="ru-RU" sz="3600" dirty="0" smtClean="0"/>
              <a:t>оличество страдающих гипертонической болезнью в </a:t>
            </a:r>
            <a:r>
              <a:rPr lang="ru-RU" sz="3600" dirty="0" err="1" smtClean="0"/>
              <a:t>сумоне</a:t>
            </a:r>
            <a:r>
              <a:rPr lang="ru-RU" sz="3600" dirty="0" smtClean="0"/>
              <a:t> за последние 3 года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572008"/>
            <a:ext cx="8686800" cy="1954195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  <a:p>
            <a:pPr>
              <a:buNone/>
            </a:pPr>
            <a:r>
              <a:rPr lang="ru-RU" dirty="0"/>
              <a:t>Общее количество больных с каждым годом увеличивается,  увеличивается также количество перенесенных инсульт.  В настоящее  время 3 больные не могут самостоятельно ходить и нуждаются в постоянной посторонней помощи. 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71472" y="1571612"/>
          <a:ext cx="7715304" cy="3032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Количество умерших людей в </a:t>
            </a:r>
            <a:r>
              <a:rPr lang="ru-RU" sz="3100" dirty="0" err="1" smtClean="0"/>
              <a:t>сумоне</a:t>
            </a:r>
            <a:r>
              <a:rPr lang="ru-RU" sz="3100" dirty="0" smtClean="0"/>
              <a:t> за последние 3 года,  причиной которого является осложнение гипертонической болезни (инсульт)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86322"/>
            <a:ext cx="8686800" cy="129380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2011 </a:t>
            </a:r>
            <a:r>
              <a:rPr lang="ru-RU" dirty="0"/>
              <a:t>год- всего умерших  5 из них  3 из-за инсульта (60%);</a:t>
            </a:r>
          </a:p>
          <a:p>
            <a:r>
              <a:rPr lang="ru-RU" dirty="0"/>
              <a:t>2012 год- всего умерших  4 из них 2 из-за инсульта (50%);</a:t>
            </a:r>
          </a:p>
          <a:p>
            <a:r>
              <a:rPr lang="ru-RU" dirty="0"/>
              <a:t>2013 год- всего умерших  4 из низ </a:t>
            </a:r>
            <a:r>
              <a:rPr lang="ru-RU" dirty="0" smtClean="0"/>
              <a:t>2 </a:t>
            </a:r>
            <a:r>
              <a:rPr lang="ru-RU" dirty="0"/>
              <a:t>из-за инсульта </a:t>
            </a:r>
            <a:r>
              <a:rPr lang="ru-RU" dirty="0" smtClean="0"/>
              <a:t>(50%).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24000" y="1785926"/>
          <a:ext cx="5905520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решения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/>
              <a:t>Правительство нашей республики утвердило проекты соглашения с </a:t>
            </a:r>
            <a:r>
              <a:rPr lang="ru-RU" dirty="0" smtClean="0"/>
              <a:t>Минздравом </a:t>
            </a:r>
            <a:r>
              <a:rPr lang="ru-RU" dirty="0"/>
              <a:t>России на закупку современного медицинского оборудования, позволяющего выявлять врожденные пороки еще не родившихся и новорожденных малышей.  Также в нашей республике создается единая медико-генетическая служба.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рекомендации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None/>
            </a:pPr>
            <a:r>
              <a:rPr lang="ru-RU" sz="1600" dirty="0" smtClean="0"/>
              <a:t>1. применить </a:t>
            </a:r>
            <a:r>
              <a:rPr lang="ru-RU" sz="1600" dirty="0"/>
              <a:t>практику Японии,  рекомендовать всем употреблять  в пищу искусственную соль, установить комнаты смеха  для снятия эмоциональных </a:t>
            </a:r>
            <a:r>
              <a:rPr lang="ru-RU" sz="1600" dirty="0" smtClean="0"/>
              <a:t>перенапряжений;</a:t>
            </a:r>
            <a:endParaRPr lang="ru-RU" sz="1600" dirty="0"/>
          </a:p>
          <a:p>
            <a:pPr lvl="0">
              <a:buNone/>
            </a:pPr>
            <a:r>
              <a:rPr lang="ru-RU" sz="1600" dirty="0" smtClean="0"/>
              <a:t>2.  </a:t>
            </a:r>
            <a:r>
              <a:rPr lang="ru-RU" sz="1600" dirty="0"/>
              <a:t>провести обязательную бесплатную для всего населения генную диагностику  (генетические исследования), </a:t>
            </a:r>
            <a:r>
              <a:rPr lang="ru-RU" sz="1600" dirty="0" smtClean="0"/>
              <a:t>особенно для  </a:t>
            </a:r>
            <a:r>
              <a:rPr lang="ru-RU" sz="1600" dirty="0"/>
              <a:t>детей  чтобы предупредить наследственные заболевания в том числе гипертоническую болезнь. Так как основная причина гипертонической болезни в нашем регионе является наследственная </a:t>
            </a:r>
            <a:r>
              <a:rPr lang="ru-RU" sz="1600" dirty="0" smtClean="0"/>
              <a:t>предрасположенность;</a:t>
            </a:r>
            <a:endParaRPr lang="ru-RU" sz="1600" dirty="0"/>
          </a:p>
          <a:p>
            <a:pPr lvl="0">
              <a:buNone/>
            </a:pPr>
            <a:r>
              <a:rPr lang="ru-RU" sz="1600" dirty="0" smtClean="0"/>
              <a:t>3. научить </a:t>
            </a:r>
            <a:r>
              <a:rPr lang="ru-RU" sz="1600" dirty="0"/>
              <a:t>учащихся  старших классов провести простые  исследования своих родословных, чтобы узнать есть ли в семье близкие родственники страдающие наследственными заболеваниями  и также узнать предрасположенность  к генетическим заболеваниям и вести правильный образ жизни;</a:t>
            </a:r>
          </a:p>
          <a:p>
            <a:pPr lvl="0">
              <a:buNone/>
            </a:pPr>
            <a:r>
              <a:rPr lang="ru-RU" sz="1600" dirty="0" smtClean="0"/>
              <a:t>4. проводить </a:t>
            </a:r>
            <a:r>
              <a:rPr lang="ru-RU" sz="1600" dirty="0"/>
              <a:t>санитарно-просветительскую работу с применением средств массовой информации с использованием буклетов и учебных пособий для пациентов на родном </a:t>
            </a:r>
            <a:r>
              <a:rPr lang="ru-RU" sz="1600" dirty="0" smtClean="0"/>
              <a:t>языке, особенно с детского возраста (о ведении правильного образа жизни и т.д.); </a:t>
            </a:r>
            <a:endParaRPr lang="ru-RU" sz="1600" dirty="0"/>
          </a:p>
          <a:p>
            <a:pPr lvl="0">
              <a:buNone/>
            </a:pPr>
            <a:r>
              <a:rPr lang="ru-RU" sz="1600" dirty="0" smtClean="0"/>
              <a:t>5. если </a:t>
            </a:r>
            <a:r>
              <a:rPr lang="ru-RU" sz="1600" dirty="0"/>
              <a:t>уже начали выпускать вакцины от </a:t>
            </a:r>
            <a:r>
              <a:rPr lang="ru-RU" sz="1600" dirty="0" smtClean="0"/>
              <a:t>гипертонической </a:t>
            </a:r>
            <a:r>
              <a:rPr lang="ru-RU" sz="1600" dirty="0"/>
              <a:t>болезни, то приобрести и проводить вакцинацию.</a:t>
            </a:r>
          </a:p>
          <a:p>
            <a:endParaRPr lang="ru-RU" sz="1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140</TotalTime>
  <Words>711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Цель:</vt:lpstr>
      <vt:lpstr>Гипотеза </vt:lpstr>
      <vt:lpstr>актуальность</vt:lpstr>
      <vt:lpstr>Основные причины возникновения гипертонической болезни в нашем регионе </vt:lpstr>
      <vt:lpstr>Количество страдающих гипертонической болезнью в сумоне за последние 3 года </vt:lpstr>
      <vt:lpstr> Количество умерших людей в сумоне за последние 3 года,  причиной которого является осложнение гипертонической болезни (инсульт) </vt:lpstr>
      <vt:lpstr>Методы решения проблемы</vt:lpstr>
      <vt:lpstr>Мои рекомендации</vt:lpstr>
      <vt:lpstr>Вывод 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Гипертоническая болезнь  и ее особенности </dc:title>
  <dc:creator>анюта</dc:creator>
  <cp:lastModifiedBy>анюта</cp:lastModifiedBy>
  <cp:revision>30</cp:revision>
  <dcterms:created xsi:type="dcterms:W3CDTF">2014-02-07T06:07:19Z</dcterms:created>
  <dcterms:modified xsi:type="dcterms:W3CDTF">2014-02-12T16:22:28Z</dcterms:modified>
</cp:coreProperties>
</file>