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1" r:id="rId3"/>
    <p:sldId id="272" r:id="rId4"/>
    <p:sldId id="274" r:id="rId5"/>
    <p:sldId id="276" r:id="rId6"/>
    <p:sldId id="278" r:id="rId7"/>
    <p:sldId id="282" r:id="rId8"/>
    <p:sldId id="283" r:id="rId9"/>
    <p:sldId id="284" r:id="rId10"/>
    <p:sldId id="285" r:id="rId11"/>
    <p:sldId id="293" r:id="rId12"/>
    <p:sldId id="299" r:id="rId13"/>
    <p:sldId id="301" r:id="rId14"/>
    <p:sldId id="302" r:id="rId15"/>
    <p:sldId id="303" r:id="rId16"/>
    <p:sldId id="305" r:id="rId17"/>
    <p:sldId id="306" r:id="rId18"/>
    <p:sldId id="307" r:id="rId19"/>
    <p:sldId id="309" r:id="rId20"/>
    <p:sldId id="312" r:id="rId21"/>
    <p:sldId id="317" r:id="rId22"/>
    <p:sldId id="315" r:id="rId23"/>
    <p:sldId id="314" r:id="rId24"/>
    <p:sldId id="31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58BE5-5C1D-4D10-B6AF-1F7187E72FB3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87402-8858-4B16-AA50-C3E48233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082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83D39-6780-4817-AE31-40AEBE080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061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Грибная полянка</a:t>
            </a:r>
            <a:endParaRPr lang="ru-RU" sz="5400" b="1" i="1" dirty="0"/>
          </a:p>
        </p:txBody>
      </p:sp>
      <p:pic>
        <p:nvPicPr>
          <p:cNvPr id="1026" name="Picture 2" descr="C:\Documents and Settings\Senyakin_A_S\Рабочий стол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229600" cy="442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7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59" cy="864096"/>
          </a:xfrm>
        </p:spPr>
        <p:txBody>
          <a:bodyPr>
            <a:noAutofit/>
          </a:bodyPr>
          <a:lstStyle/>
          <a:p>
            <a:r>
              <a:rPr lang="ru-RU" b="1" dirty="0" smtClean="0"/>
              <a:t>Сыроежки – </a:t>
            </a:r>
            <a:r>
              <a:rPr lang="ru-RU" sz="2800" b="1" dirty="0" smtClean="0"/>
              <a:t>друзья начинающих грибников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1196752"/>
            <a:ext cx="8612757" cy="2016223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/>
              <a:t>Несмотря </a:t>
            </a:r>
            <a:r>
              <a:rPr lang="ru-RU" sz="2400" dirty="0"/>
              <a:t>на название, сырыми их есть не следует. И не все сыроежки съедобны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Растут в лиственных, хвойных и смешанных </a:t>
            </a:r>
            <a:r>
              <a:rPr lang="ru-RU" sz="2400" dirty="0" smtClean="0"/>
              <a:t>лесах одиночно </a:t>
            </a:r>
            <a:r>
              <a:rPr lang="ru-RU" sz="2400" dirty="0"/>
              <a:t>и группами.</a:t>
            </a:r>
          </a:p>
          <a:p>
            <a:r>
              <a:rPr lang="ru-RU" sz="2400" dirty="0"/>
              <a:t>Появляются с начала лета до поздней осени.</a:t>
            </a:r>
          </a:p>
          <a:p>
            <a:r>
              <a:rPr lang="ru-RU" sz="2400" dirty="0" smtClean="0"/>
              <a:t>Часто бывают червивыми, ломкие и хрупкие грибы.</a:t>
            </a:r>
          </a:p>
          <a:p>
            <a:r>
              <a:rPr lang="ru-RU" sz="2400" dirty="0" smtClean="0"/>
              <a:t>Кожица </a:t>
            </a:r>
            <a:r>
              <a:rPr lang="ru-RU" sz="2400" dirty="0"/>
              <a:t>со шляпки снимается.</a:t>
            </a:r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5989" y="5795909"/>
            <a:ext cx="4381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Маленькие птички пьют скопившуюся воду на шляпке сыроежки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941083" y="5798510"/>
            <a:ext cx="3178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Слизни обожают сыроежки</a:t>
            </a:r>
            <a:endParaRPr lang="ru-RU" sz="2000" dirty="0"/>
          </a:p>
        </p:txBody>
      </p:sp>
      <p:pic>
        <p:nvPicPr>
          <p:cNvPr id="4099" name="Picture 3" descr="D:\Мои документы\работа\ИССЛЕДОВАТЕЛЬСКИЕ РАБОТЫ\ГРИБЫ\фото грибы\Рисунок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238" y="3309280"/>
            <a:ext cx="2475845" cy="235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Мои документы\работа\ИССЛЕДОВАТЕЛЬСКИЕ РАБОТЫ\ГРИБЫ\фото грибы\Рисунок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37" y="3250001"/>
            <a:ext cx="3295929" cy="247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Мои документы\работа\ИССЛЕДОВАТЕЛЬСКИЕ РАБОТЫ\ГРИБЫ\фото грибы\Рисунок6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106" y="3590223"/>
            <a:ext cx="3090451" cy="1963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64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Дождевик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200" i="1" dirty="0"/>
              <a:t>(дедушкин табак, волчий табак, табачный гриб, чертова </a:t>
            </a:r>
            <a:r>
              <a:rPr lang="ru-RU" sz="2200" i="1" dirty="0" smtClean="0"/>
              <a:t>тавлинка, чёртова табакерка, </a:t>
            </a:r>
            <a:r>
              <a:rPr lang="ru-RU" sz="2200" i="1" dirty="0"/>
              <a:t>пчелиная губка, заячья картошка</a:t>
            </a:r>
            <a:r>
              <a:rPr lang="ru-RU" sz="2200" i="1" dirty="0" smtClean="0"/>
              <a:t>, </a:t>
            </a:r>
            <a:r>
              <a:rPr lang="ru-RU" sz="2200" i="1" dirty="0" err="1" smtClean="0"/>
              <a:t>порховка</a:t>
            </a:r>
            <a:r>
              <a:rPr lang="ru-RU" sz="2200" i="1" dirty="0" smtClean="0"/>
              <a:t>, </a:t>
            </a:r>
            <a:r>
              <a:rPr lang="ru-RU" sz="2200" i="1" dirty="0" err="1" smtClean="0"/>
              <a:t>пылевик</a:t>
            </a:r>
            <a:r>
              <a:rPr lang="ru-RU" sz="2200" i="1" dirty="0" smtClean="0"/>
              <a:t>) </a:t>
            </a:r>
            <a:endParaRPr lang="ru-RU" sz="31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6192688" cy="2260848"/>
          </a:xfrm>
        </p:spPr>
        <p:txBody>
          <a:bodyPr>
            <a:normAutofit/>
          </a:bodyPr>
          <a:lstStyle/>
          <a:p>
            <a:pPr algn="just"/>
            <a:r>
              <a:rPr lang="ru-RU" sz="2000" dirty="0"/>
              <a:t>У </a:t>
            </a:r>
            <a:r>
              <a:rPr lang="ru-RU" sz="2000" dirty="0" smtClean="0"/>
              <a:t>гриба нет </a:t>
            </a:r>
            <a:r>
              <a:rPr lang="ru-RU" sz="2000" dirty="0"/>
              <a:t>ни шляпки, ни </a:t>
            </a:r>
            <a:r>
              <a:rPr lang="ru-RU" sz="2000" dirty="0" smtClean="0"/>
              <a:t>ножки: плодовое </a:t>
            </a:r>
            <a:r>
              <a:rPr lang="ru-RU" sz="2000" dirty="0"/>
              <a:t>тело имеет шарообразную шиповатую </a:t>
            </a:r>
            <a:r>
              <a:rPr lang="ru-RU" sz="2000" dirty="0" smtClean="0"/>
              <a:t>форму.</a:t>
            </a:r>
          </a:p>
          <a:p>
            <a:pPr algn="just"/>
            <a:r>
              <a:rPr lang="ru-RU" sz="2000" dirty="0"/>
              <a:t>О</a:t>
            </a:r>
            <a:r>
              <a:rPr lang="ru-RU" sz="2000" dirty="0" smtClean="0"/>
              <a:t>бычно появляется после дождя с </a:t>
            </a:r>
            <a:r>
              <a:rPr lang="ru-RU" sz="2000" dirty="0"/>
              <a:t>июня по ноябрь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Съедобен </a:t>
            </a:r>
            <a:r>
              <a:rPr lang="ru-RU" sz="2000" dirty="0"/>
              <a:t>только </a:t>
            </a:r>
            <a:r>
              <a:rPr lang="ru-RU" sz="2000" dirty="0" smtClean="0"/>
              <a:t>молодой гриб.</a:t>
            </a:r>
          </a:p>
          <a:p>
            <a:pPr algn="just"/>
            <a:r>
              <a:rPr lang="ru-RU" sz="2000" dirty="0" smtClean="0"/>
              <a:t>В </a:t>
            </a:r>
            <a:r>
              <a:rPr lang="ru-RU" sz="2000" dirty="0"/>
              <a:t>медицине настоящий дождевик используется как кровоостанавливающее средство.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29444" y="6076929"/>
            <a:ext cx="42143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Созревший дождевик «пылит», выбрасывая споры.</a:t>
            </a:r>
            <a:endParaRPr lang="ru-RU" sz="2000" dirty="0"/>
          </a:p>
        </p:txBody>
      </p:sp>
      <p:pic>
        <p:nvPicPr>
          <p:cNvPr id="44034" name="Picture 2" descr="D:\Мои документы\работа\ИССЛЕДОВАТЕЛЬСКИЕ РАБОТЫ\ГРИБЫ\фото грибы\Рисунок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50103"/>
            <a:ext cx="4071030" cy="305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5" name="Picture 3" descr="D:\Мои документы\работа\ИССЛЕДОВАТЕЛЬСКИЕ РАБОТЫ\ГРИБЫ\фото грибы\Рисунок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616" y="3356992"/>
            <a:ext cx="409458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83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984" y="138714"/>
            <a:ext cx="8229600" cy="842014"/>
          </a:xfrm>
        </p:spPr>
        <p:txBody>
          <a:bodyPr/>
          <a:lstStyle/>
          <a:p>
            <a:r>
              <a:rPr lang="ru-RU" b="1" u="sng" dirty="0" smtClean="0"/>
              <a:t>Условно съедобные грибы</a:t>
            </a:r>
            <a:endParaRPr lang="ru-RU" b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Это такие грибы</a:t>
            </a:r>
            <a:r>
              <a:rPr lang="ru-RU" sz="2800" dirty="0"/>
              <a:t>, </a:t>
            </a:r>
            <a:r>
              <a:rPr lang="ru-RU" sz="2800" dirty="0" smtClean="0"/>
              <a:t>которые съедобны </a:t>
            </a:r>
            <a:r>
              <a:rPr lang="ru-RU" sz="2800" dirty="0"/>
              <a:t>после </a:t>
            </a:r>
            <a:r>
              <a:rPr lang="ru-RU" sz="2800" b="1" dirty="0"/>
              <a:t>предварительного отваривания </a:t>
            </a:r>
            <a:r>
              <a:rPr lang="ru-RU" sz="2800" dirty="0"/>
              <a:t>или </a:t>
            </a:r>
            <a:r>
              <a:rPr lang="ru-RU" sz="2800" b="1" dirty="0"/>
              <a:t>вымачивания</a:t>
            </a:r>
            <a:r>
              <a:rPr lang="ru-RU" sz="2800" dirty="0"/>
              <a:t> (для удаления горечи и растворимых ядов).</a:t>
            </a:r>
          </a:p>
        </p:txBody>
      </p:sp>
      <p:pic>
        <p:nvPicPr>
          <p:cNvPr id="1027" name="Picture 3" descr="D:\Мои документы\работа\ИССЛЕДОВАТЕЛЬСКИЕ РАБОТЫ\ГРИБЫ\фото грибы\Рисунок1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39" y="2392375"/>
            <a:ext cx="30243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1" t="6327" r="4647" b="5319"/>
          <a:stretch/>
        </p:blipFill>
        <p:spPr bwMode="auto">
          <a:xfrm>
            <a:off x="5652120" y="2392375"/>
            <a:ext cx="3312217" cy="2416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93860"/>
            <a:ext cx="3111784" cy="2564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29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Грибы- «подснежники»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23528" y="1052736"/>
            <a:ext cx="8640960" cy="108012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Шляпки бесформенные (у сморчков и сморчковых шапочек конические), часто сросшиеся с ножкой.</a:t>
            </a:r>
          </a:p>
          <a:p>
            <a:r>
              <a:rPr lang="ru-RU" sz="8000" dirty="0" smtClean="0"/>
              <a:t>Растут </a:t>
            </a:r>
            <a:r>
              <a:rPr lang="ru-RU" sz="8000" dirty="0"/>
              <a:t>группами в лиственных </a:t>
            </a:r>
            <a:r>
              <a:rPr lang="ru-RU" sz="8000" dirty="0" smtClean="0"/>
              <a:t>, хвойных лесах </a:t>
            </a:r>
            <a:r>
              <a:rPr lang="ru-RU" sz="8000" dirty="0"/>
              <a:t>в апреле и </a:t>
            </a:r>
            <a:r>
              <a:rPr lang="ru-RU" sz="8000" dirty="0" smtClean="0"/>
              <a:t>мае.</a:t>
            </a:r>
            <a:endParaRPr lang="ru-RU" sz="8000" dirty="0"/>
          </a:p>
          <a:p>
            <a:r>
              <a:rPr lang="ru-RU" sz="8000" dirty="0"/>
              <a:t>Перед приготовлением  </a:t>
            </a:r>
            <a:r>
              <a:rPr lang="ru-RU" sz="8000" b="1" dirty="0" smtClean="0"/>
              <a:t>нужно</a:t>
            </a:r>
            <a:r>
              <a:rPr lang="ru-RU" sz="8000" dirty="0" smtClean="0"/>
              <a:t> </a:t>
            </a:r>
            <a:r>
              <a:rPr lang="ru-RU" sz="8000" b="1" dirty="0" smtClean="0"/>
              <a:t>отваривать</a:t>
            </a:r>
            <a:r>
              <a:rPr lang="ru-RU" sz="8000" dirty="0"/>
              <a:t>.</a:t>
            </a: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55776" y="5822743"/>
            <a:ext cx="33123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/>
              <a:t>Сморчковая шапочка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60232" y="5470968"/>
            <a:ext cx="18069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/>
              <a:t>Строчок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2283" y="5511965"/>
            <a:ext cx="1955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Сморчок</a:t>
            </a:r>
          </a:p>
        </p:txBody>
      </p:sp>
      <p:pic>
        <p:nvPicPr>
          <p:cNvPr id="5124" name="Picture 4" descr="D:\Мои документы\работа\ИССЛЕДОВАТЕЛЬСКИЕ РАБОТЫ\ГРИБЫ\фото грибы\Рисунок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475" y="2542802"/>
            <a:ext cx="3730353" cy="279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Мои документы\работа\ИССЛЕДОВАТЕЛЬСКИЕ РАБОТЫ\ГРИБЫ\фото грибы\Рисунок1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353275"/>
            <a:ext cx="2160240" cy="322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Мои документы\работа\ИССЛЕДОВАТЕЛЬСКИЕ РАБОТЫ\ГРИБЫ\фото грибы\Рисунок1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83" y="2320695"/>
            <a:ext cx="2376264" cy="316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53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706544" cy="706090"/>
          </a:xfrm>
        </p:spPr>
        <p:txBody>
          <a:bodyPr>
            <a:normAutofit fontScale="90000"/>
          </a:bodyPr>
          <a:lstStyle/>
          <a:p>
            <a:r>
              <a:rPr lang="ru-RU" altLang="ru-RU" sz="4900" b="1" dirty="0" smtClean="0"/>
              <a:t>Волнушка –</a:t>
            </a:r>
            <a:r>
              <a:rPr lang="ru-RU" altLang="ru-RU" dirty="0" smtClean="0"/>
              <a:t> </a:t>
            </a:r>
            <a:r>
              <a:rPr lang="ru-RU" altLang="ru-RU" sz="3100" b="1" dirty="0" smtClean="0"/>
              <a:t>украшение берёзового леса</a:t>
            </a:r>
            <a:endParaRPr lang="ru-RU" altLang="ru-RU" sz="27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11560" y="1124744"/>
            <a:ext cx="81369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Эти грибы </a:t>
            </a:r>
            <a:r>
              <a:rPr lang="ru-RU" sz="2000" dirty="0" smtClean="0"/>
              <a:t>ярко-розовые или белые, </a:t>
            </a:r>
            <a:r>
              <a:rPr lang="ru-RU" sz="2000" dirty="0"/>
              <a:t>волнистые, </a:t>
            </a:r>
            <a:r>
              <a:rPr lang="ru-RU" sz="2000" dirty="0" smtClean="0"/>
              <a:t>мохнатые </a:t>
            </a:r>
            <a:r>
              <a:rPr lang="ru-RU" sz="2000" dirty="0"/>
              <a:t>по краю. </a:t>
            </a:r>
            <a:endParaRPr lang="ru-RU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Мякоть с белым жгучим соком.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Чаще встречаются в берёзовых или смешанных с берёзой лесах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Идут </a:t>
            </a:r>
            <a:r>
              <a:rPr lang="ru-RU" sz="2000" b="1" dirty="0"/>
              <a:t>только на засолку</a:t>
            </a:r>
            <a:r>
              <a:rPr lang="ru-RU" sz="2000" b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220072" y="5442043"/>
            <a:ext cx="352083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Волнушка белая</a:t>
            </a:r>
          </a:p>
          <a:p>
            <a:pPr algn="ctr"/>
            <a:r>
              <a:rPr lang="ru-RU" sz="2000" dirty="0" smtClean="0"/>
              <a:t>(белянка, </a:t>
            </a:r>
            <a:r>
              <a:rPr lang="ru-RU" sz="2000" dirty="0"/>
              <a:t>груздь </a:t>
            </a:r>
            <a:r>
              <a:rPr lang="ru-RU" sz="2000" dirty="0" smtClean="0"/>
              <a:t>пушистый)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2000" y="5429071"/>
            <a:ext cx="41199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Волнушка розовая</a:t>
            </a:r>
          </a:p>
          <a:p>
            <a:pPr algn="ctr"/>
            <a:r>
              <a:rPr lang="ru-RU" sz="2000" dirty="0" smtClean="0"/>
              <a:t>(</a:t>
            </a:r>
            <a:r>
              <a:rPr lang="ru-RU" altLang="ru-RU" sz="2000" dirty="0" smtClean="0"/>
              <a:t>волжанка</a:t>
            </a:r>
            <a:r>
              <a:rPr lang="ru-RU" altLang="ru-RU" sz="2000" dirty="0"/>
              <a:t>, волнянка, </a:t>
            </a:r>
            <a:r>
              <a:rPr lang="ru-RU" altLang="ru-RU" sz="2000" dirty="0" err="1"/>
              <a:t>волвенка</a:t>
            </a:r>
            <a:r>
              <a:rPr lang="ru-RU" altLang="ru-RU" sz="2000" dirty="0"/>
              <a:t>, </a:t>
            </a:r>
            <a:r>
              <a:rPr lang="ru-RU" altLang="ru-RU" sz="2000" dirty="0" err="1"/>
              <a:t>волвяница</a:t>
            </a:r>
            <a:r>
              <a:rPr lang="ru-RU" altLang="ru-RU" sz="2000" dirty="0"/>
              <a:t>, </a:t>
            </a:r>
            <a:r>
              <a:rPr lang="ru-RU" altLang="ru-RU" sz="2000" dirty="0" err="1"/>
              <a:t>волминка</a:t>
            </a:r>
            <a:r>
              <a:rPr lang="ru-RU" altLang="ru-RU" sz="2000" dirty="0"/>
              <a:t>, волнуха, </a:t>
            </a:r>
            <a:r>
              <a:rPr lang="ru-RU" altLang="ru-RU" sz="2000" dirty="0" err="1"/>
              <a:t>отваруха</a:t>
            </a:r>
            <a:r>
              <a:rPr lang="ru-RU" altLang="ru-RU" sz="2000" dirty="0"/>
              <a:t>, краснуха, </a:t>
            </a:r>
            <a:r>
              <a:rPr lang="ru-RU" altLang="ru-RU" sz="2000" dirty="0" err="1" smtClean="0"/>
              <a:t>красуля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48130" name="Picture 2" descr="D:\Мои документы\работа\ИССЛЕДОВАТЕЛЬСКИЕ РАБОТЫ\ГРИБЫ\фото грибы\Рисунок1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819" y="2482338"/>
            <a:ext cx="4304845" cy="295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1" name="Picture 3" descr="D:\Мои документы\работа\ИССЛЕДОВАТЕЛЬСКИЕ РАБОТЫ\ГРИБЫ\фото грибы\Рисунок1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74385"/>
            <a:ext cx="3744416" cy="30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877" y="116632"/>
            <a:ext cx="8438704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Груздь белый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i="1" dirty="0" smtClean="0"/>
              <a:t>(груздь войлочный, скрипун, </a:t>
            </a:r>
            <a:r>
              <a:rPr lang="ru-RU" sz="2200" b="1" i="1" dirty="0" err="1" smtClean="0"/>
              <a:t>скрипуха</a:t>
            </a:r>
            <a:r>
              <a:rPr lang="ru-RU" sz="2200" b="1" i="1" dirty="0" smtClean="0"/>
              <a:t>, молочай, подскрёбыш, </a:t>
            </a:r>
            <a:r>
              <a:rPr lang="ru-RU" sz="2200" b="1" i="1" dirty="0" err="1" smtClean="0"/>
              <a:t>подсухарь</a:t>
            </a:r>
            <a:r>
              <a:rPr lang="ru-RU" sz="2200" b="1" i="1" dirty="0" smtClean="0"/>
              <a:t>)</a:t>
            </a:r>
            <a:endParaRPr lang="ru-RU" sz="2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9036496" cy="18002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3600" dirty="0" smtClean="0"/>
              <a:t>Сырой </a:t>
            </a:r>
            <a:r>
              <a:rPr lang="ru-RU" sz="3600" dirty="0"/>
              <a:t>на ощупь, выделяет белое молочко (</a:t>
            </a:r>
            <a:r>
              <a:rPr lang="ru-RU" sz="3600" b="1" dirty="0"/>
              <a:t>относится к грибам-млечникам</a:t>
            </a:r>
            <a:r>
              <a:rPr lang="ru-RU" sz="3600" dirty="0"/>
              <a:t>).</a:t>
            </a:r>
          </a:p>
          <a:p>
            <a:pPr>
              <a:lnSpc>
                <a:spcPct val="120000"/>
              </a:lnSpc>
            </a:pPr>
            <a:r>
              <a:rPr lang="ru-RU" sz="3600" dirty="0" smtClean="0"/>
              <a:t>При трении шляпками друг об друга слышен скрип (признак груздя).</a:t>
            </a:r>
          </a:p>
          <a:p>
            <a:pPr>
              <a:lnSpc>
                <a:spcPct val="120000"/>
              </a:lnSpc>
            </a:pPr>
            <a:r>
              <a:rPr lang="ru-RU" sz="3600" dirty="0" smtClean="0"/>
              <a:t>Встречается с июля до октября в лиственных и смешанных лесах</a:t>
            </a:r>
          </a:p>
          <a:p>
            <a:pPr>
              <a:lnSpc>
                <a:spcPct val="120000"/>
              </a:lnSpc>
            </a:pPr>
            <a:r>
              <a:rPr lang="ru-RU" sz="3600" dirty="0" smtClean="0"/>
              <a:t>В </a:t>
            </a:r>
            <a:r>
              <a:rPr lang="ru-RU" sz="3600" dirty="0"/>
              <a:t>соленом виде очень </a:t>
            </a:r>
            <a:r>
              <a:rPr lang="ru-RU" sz="3600" dirty="0" smtClean="0"/>
              <a:t>вкусный, ароматный и хрустящий гриб</a:t>
            </a:r>
            <a:r>
              <a:rPr lang="ru-RU" sz="3600" dirty="0"/>
              <a:t>. </a:t>
            </a:r>
          </a:p>
        </p:txBody>
      </p:sp>
      <p:pic>
        <p:nvPicPr>
          <p:cNvPr id="16388" name="Picture 4" descr="D:\Мои документы\работа\ИССЛЕДОВАТЕЛЬСКИЕ РАБОТЫ\ГРИБЫ\фото грибы\Рисунок1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50564"/>
            <a:ext cx="3965541" cy="290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D:\Мои документы\работа\ИССЛЕДОВАТЕЛЬСКИЕ РАБОТЫ\ГРИБЫ\фото грибы\Рисунок1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18" y="2965358"/>
            <a:ext cx="4413206" cy="292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7588" y="5977027"/>
            <a:ext cx="8355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Название </a:t>
            </a:r>
            <a:r>
              <a:rPr lang="ru-RU" sz="2000" b="1" dirty="0" smtClean="0"/>
              <a:t>гриба происходит </a:t>
            </a:r>
            <a:r>
              <a:rPr lang="ru-RU" sz="2000" b="1" dirty="0"/>
              <a:t>от слова «груда», «куча</a:t>
            </a:r>
            <a:r>
              <a:rPr lang="ru-RU" sz="2000" b="1" dirty="0" smtClean="0"/>
              <a:t>». Эти </a:t>
            </a:r>
            <a:r>
              <a:rPr lang="ru-RU" sz="2000" b="1" dirty="0"/>
              <a:t>грибы растут плотно прижавшись друг к другу, кучками, грудами, сгрудившись.</a:t>
            </a:r>
          </a:p>
        </p:txBody>
      </p:sp>
    </p:spTree>
    <p:extLst>
      <p:ext uri="{BB962C8B-B14F-4D97-AF65-F5344CB8AC3E}">
        <p14:creationId xmlns:p14="http://schemas.microsoft.com/office/powerpoint/2010/main" val="35054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altLang="ru-RU" sz="4900" b="1" dirty="0" err="1" smtClean="0"/>
              <a:t>Горькушка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sz="2200" b="1" i="1" dirty="0" smtClean="0"/>
              <a:t>(груздь </a:t>
            </a:r>
            <a:r>
              <a:rPr lang="ru-RU" altLang="ru-RU" sz="2200" b="1" i="1" dirty="0"/>
              <a:t>горький</a:t>
            </a:r>
            <a:r>
              <a:rPr lang="ru-RU" altLang="ru-RU" sz="2200" b="1" i="1" dirty="0" smtClean="0"/>
              <a:t>, </a:t>
            </a:r>
            <a:r>
              <a:rPr lang="ru-RU" altLang="ru-RU" sz="2200" b="1" i="1" dirty="0" err="1"/>
              <a:t>горькушка</a:t>
            </a:r>
            <a:r>
              <a:rPr lang="ru-RU" altLang="ru-RU" sz="2200" b="1" i="1" dirty="0"/>
              <a:t> рыжая, </a:t>
            </a:r>
            <a:r>
              <a:rPr lang="ru-RU" altLang="ru-RU" sz="2200" b="1" i="1" dirty="0" smtClean="0"/>
              <a:t>горчак</a:t>
            </a:r>
            <a:r>
              <a:rPr lang="ru-RU" altLang="ru-RU" sz="2200" b="1" i="1" dirty="0"/>
              <a:t>, </a:t>
            </a:r>
            <a:r>
              <a:rPr lang="ru-RU" altLang="ru-RU" sz="2200" b="1" i="1" dirty="0" smtClean="0"/>
              <a:t>горянка)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5942" y="1196752"/>
            <a:ext cx="815649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Шляпка гриба с бугорком посередине.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Ножка имеет форму цилиндра, внутри полая.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М</a:t>
            </a:r>
            <a:r>
              <a:rPr lang="ru-RU" sz="2000" dirty="0" smtClean="0"/>
              <a:t>ожно </a:t>
            </a:r>
            <a:r>
              <a:rPr lang="ru-RU" sz="2000" dirty="0"/>
              <a:t>собирать все лето до поздней осени</a:t>
            </a:r>
            <a:r>
              <a:rPr lang="ru-RU" sz="2000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Употребляют </a:t>
            </a:r>
            <a:r>
              <a:rPr lang="ru-RU" sz="2000" dirty="0"/>
              <a:t>гриб </a:t>
            </a:r>
            <a:r>
              <a:rPr lang="ru-RU" sz="2000" dirty="0" smtClean="0"/>
              <a:t>только </a:t>
            </a:r>
            <a:r>
              <a:rPr lang="ru-RU" sz="2000" dirty="0"/>
              <a:t>после вымачивания и отваривания. </a:t>
            </a:r>
            <a:r>
              <a:rPr lang="ru-RU" sz="2000" b="1" dirty="0"/>
              <a:t>И</a:t>
            </a:r>
            <a:r>
              <a:rPr lang="ru-RU" sz="2000" b="1" dirty="0" smtClean="0"/>
              <a:t>деально </a:t>
            </a:r>
            <a:r>
              <a:rPr lang="ru-RU" sz="2000" b="1" dirty="0"/>
              <a:t>подходит для засолки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17412" name="Picture 4" descr="D:\Мои документы\работа\ИССЛЕДОВАТЕЛЬСКИЕ РАБОТЫ\ГРИБЫ\фото грибы\Рисунок1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927" y="2690495"/>
            <a:ext cx="3419475" cy="295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D:\Мои документы\работа\ИССЛЕДОВАТЕЛЬСКИЕ РАБОТЫ\ГРИБЫ\фото грибы\Рисунок1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12281"/>
            <a:ext cx="5112326" cy="336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56927" y="5661248"/>
            <a:ext cx="34194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Гриб пропитан белым едким соком; недаром он назван </a:t>
            </a:r>
            <a:r>
              <a:rPr lang="ru-RU" sz="2000" dirty="0" err="1"/>
              <a:t>горькушкой</a:t>
            </a:r>
            <a:r>
              <a:rPr lang="ru-RU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3457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137" y="764704"/>
            <a:ext cx="3926807" cy="868958"/>
          </a:xfrm>
        </p:spPr>
        <p:txBody>
          <a:bodyPr>
            <a:noAutofit/>
          </a:bodyPr>
          <a:lstStyle/>
          <a:p>
            <a:r>
              <a:rPr lang="ru-RU" altLang="ru-RU" sz="3600" b="1" dirty="0" err="1" smtClean="0"/>
              <a:t>Гладушка</a:t>
            </a:r>
            <a:r>
              <a:rPr lang="ru-RU" altLang="ru-RU" sz="1800" dirty="0" smtClean="0"/>
              <a:t> </a:t>
            </a:r>
            <a:br>
              <a:rPr lang="ru-RU" altLang="ru-RU" sz="1800" dirty="0" smtClean="0"/>
            </a:br>
            <a:r>
              <a:rPr lang="ru-RU" altLang="ru-RU" sz="2000" b="1" i="1" dirty="0" smtClean="0"/>
              <a:t>(млечник </a:t>
            </a:r>
            <a:r>
              <a:rPr lang="ru-RU" altLang="ru-RU" sz="2000" b="1" i="1" dirty="0"/>
              <a:t>обыкновенный, гладыш, дуплянка, груздь синий</a:t>
            </a:r>
            <a:r>
              <a:rPr lang="ru-RU" altLang="ru-RU" sz="2000" b="1" i="1" dirty="0" smtClean="0"/>
              <a:t>, </a:t>
            </a:r>
            <a:r>
              <a:rPr lang="ru-RU" altLang="ru-RU" sz="2000" b="1" i="1" dirty="0" err="1" smtClean="0"/>
              <a:t>ольшанка</a:t>
            </a:r>
            <a:r>
              <a:rPr lang="ru-RU" altLang="ru-RU" sz="2000" b="1" i="1" dirty="0" smtClean="0"/>
              <a:t>, </a:t>
            </a:r>
            <a:r>
              <a:rPr lang="ru-RU" altLang="ru-RU" sz="2000" b="1" i="1" dirty="0" err="1" smtClean="0"/>
              <a:t>гладуха</a:t>
            </a:r>
            <a:r>
              <a:rPr lang="ru-RU" altLang="ru-RU" sz="2000" b="1" i="1" dirty="0" smtClean="0"/>
              <a:t>, </a:t>
            </a:r>
            <a:r>
              <a:rPr lang="ru-RU" altLang="ru-RU" sz="2000" b="1" i="1" dirty="0"/>
              <a:t>молочай, </a:t>
            </a:r>
            <a:r>
              <a:rPr lang="ru-RU" altLang="ru-RU" sz="2000" b="1" i="1" dirty="0" err="1"/>
              <a:t>подольховик</a:t>
            </a:r>
            <a:r>
              <a:rPr lang="ru-RU" altLang="ru-RU" sz="2000" b="1" i="1" dirty="0"/>
              <a:t>, </a:t>
            </a:r>
            <a:r>
              <a:rPr lang="ru-RU" altLang="ru-RU" sz="2000" b="1" i="1" dirty="0" err="1" smtClean="0"/>
              <a:t>подольшанка</a:t>
            </a:r>
            <a:r>
              <a:rPr lang="ru-RU" altLang="ru-RU" sz="2000" b="1" i="1" dirty="0" smtClean="0"/>
              <a:t>)</a:t>
            </a:r>
            <a:endParaRPr lang="ru-RU" sz="20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60648"/>
            <a:ext cx="48245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/>
              <a:t>Серушка</a:t>
            </a:r>
            <a:endParaRPr lang="ru-RU" sz="2000" dirty="0"/>
          </a:p>
          <a:p>
            <a:pPr algn="ctr"/>
            <a:r>
              <a:rPr lang="ru-RU" sz="2000" b="1" i="1" dirty="0" smtClean="0"/>
              <a:t>(груздь </a:t>
            </a:r>
            <a:r>
              <a:rPr lang="ru-RU" sz="2000" b="1" i="1" dirty="0"/>
              <a:t>серо-лиловатый, млечник серый, млечник </a:t>
            </a:r>
            <a:r>
              <a:rPr lang="ru-RU" sz="2000" b="1" i="1" dirty="0" err="1"/>
              <a:t>извилистый,</a:t>
            </a:r>
            <a:r>
              <a:rPr lang="ru-RU" sz="2000" b="1" i="1" dirty="0" err="1" smtClean="0"/>
              <a:t>дуплянка</a:t>
            </a:r>
            <a:r>
              <a:rPr lang="ru-RU" sz="2000" b="1" i="1" dirty="0" smtClean="0"/>
              <a:t> </a:t>
            </a:r>
            <a:r>
              <a:rPr lang="ru-RU" sz="2000" b="1" i="1" dirty="0"/>
              <a:t>серая, </a:t>
            </a:r>
            <a:r>
              <a:rPr lang="ru-RU" sz="2000" b="1" i="1" dirty="0" err="1" smtClean="0"/>
              <a:t>серянка</a:t>
            </a:r>
            <a:r>
              <a:rPr lang="ru-RU" sz="2000" b="1" i="1" dirty="0"/>
              <a:t>, </a:t>
            </a:r>
            <a:r>
              <a:rPr lang="ru-RU" sz="2000" b="1" i="1" dirty="0" err="1"/>
              <a:t>подорешница</a:t>
            </a:r>
            <a:r>
              <a:rPr lang="ru-RU" sz="2000" b="1" i="1" dirty="0"/>
              <a:t>, </a:t>
            </a:r>
            <a:r>
              <a:rPr lang="ru-RU" sz="2000" b="1" i="1" dirty="0" err="1" smtClean="0"/>
              <a:t>подорожница</a:t>
            </a:r>
            <a:r>
              <a:rPr lang="ru-RU" sz="2000" b="1" i="1" dirty="0" smtClean="0"/>
              <a:t>)</a:t>
            </a:r>
            <a:endParaRPr lang="ru-RU" sz="2000" b="1" i="1" dirty="0"/>
          </a:p>
        </p:txBody>
      </p:sp>
      <p:pic>
        <p:nvPicPr>
          <p:cNvPr id="50178" name="Picture 2" descr="D:\Мои документы\работа\ИССЛЕДОВАТЕЛЬСКИЕ РАБОТЫ\ГРИБЫ\фото грибы\Рисунок1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982" y="2276872"/>
            <a:ext cx="4424507" cy="332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79" name="Picture 3" descr="D:\Мои документы\работа\ИССЛЕДОВАТЕЛЬСКИЕ РАБОТЫ\ГРИБЫ\фото грибы\Рисунок1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7" y="2458947"/>
            <a:ext cx="4320480" cy="328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92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Grp="1" noChangeArrowheads="1"/>
          </p:cNvSpPr>
          <p:nvPr>
            <p:ph type="title"/>
          </p:nvPr>
        </p:nvSpPr>
        <p:spPr>
          <a:xfrm>
            <a:off x="451690" y="116632"/>
            <a:ext cx="8229600" cy="84603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b="1" dirty="0" smtClean="0"/>
              <a:t>Опята</a:t>
            </a:r>
            <a:r>
              <a:rPr lang="ru-RU" altLang="ru-RU" dirty="0" smtClean="0"/>
              <a:t> </a:t>
            </a:r>
            <a:r>
              <a:rPr lang="ru-RU" altLang="ru-RU" b="1" dirty="0" smtClean="0"/>
              <a:t>–</a:t>
            </a:r>
            <a:r>
              <a:rPr lang="ru-RU" altLang="ru-RU" dirty="0" smtClean="0"/>
              <a:t> </a:t>
            </a:r>
            <a:r>
              <a:rPr lang="ru-RU" altLang="ru-RU" sz="2800" b="1" dirty="0" smtClean="0"/>
              <a:t>дружные ребята!</a:t>
            </a:r>
            <a:endParaRPr lang="ru-RU" altLang="ru-RU" sz="36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321475" y="908720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Шляпка с </a:t>
            </a:r>
            <a:r>
              <a:rPr lang="ru-RU" dirty="0"/>
              <a:t>маленьким бугорком и </a:t>
            </a:r>
            <a:r>
              <a:rPr lang="ru-RU" dirty="0" smtClean="0"/>
              <a:t>иногда покрыта чешуйками.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Цвет шляпки зависит от места и условий произрастания.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 </a:t>
            </a:r>
            <a:r>
              <a:rPr lang="ru-RU" dirty="0"/>
              <a:t>тонкой ножке – белое кольцо</a:t>
            </a:r>
            <a:r>
              <a:rPr lang="ru-RU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Растут с конца лета и до заморозков</a:t>
            </a:r>
            <a:r>
              <a:rPr lang="ru-RU" dirty="0" smtClean="0"/>
              <a:t>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Живут </a:t>
            </a:r>
            <a:r>
              <a:rPr lang="ru-RU" dirty="0" smtClean="0"/>
              <a:t>большими </a:t>
            </a:r>
            <a:r>
              <a:rPr lang="ru-RU" dirty="0"/>
              <a:t>компаниями на пнях или стволах живых и сухих деревьях</a:t>
            </a:r>
            <a:r>
              <a:rPr lang="ru-RU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Из </a:t>
            </a:r>
            <a:r>
              <a:rPr lang="ru-RU" dirty="0"/>
              <a:t>пластинчатых грибов опенок осенний один из самых вкусных. К тому же опята содержат ценные вещества, играющие важную роль в кроветворении</a:t>
            </a:r>
            <a:r>
              <a:rPr lang="ru-RU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Иногда </a:t>
            </a:r>
            <a:r>
              <a:rPr lang="ru-RU" dirty="0"/>
              <a:t>с одного дерева или пня можно собрать целое лукошко.</a:t>
            </a:r>
          </a:p>
        </p:txBody>
      </p:sp>
      <p:pic>
        <p:nvPicPr>
          <p:cNvPr id="5" name="Picture 2" descr="D:\Мои документы\работа\ИССЛЕДОВАТЕЛЬСКИЕ РАБОТЫ\ГРИБЫ\фото грибы\Рисунок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4130100"/>
            <a:ext cx="3292475" cy="246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Мои документы\работа\ИССЛЕДОВАТЕЛЬСКИЕ РАБОТЫ\ГРИБЫ\фото грибы\Рисунок1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75" y="3914515"/>
            <a:ext cx="2584450" cy="293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Мои документы\работа\ИССЛЕДОВАТЕЛЬСКИЕ РАБОТЫ\ГРИБЫ\фото грибы\Рисунок1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81" y="4094695"/>
            <a:ext cx="266382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97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Несъедобные и ядовитые </a:t>
            </a:r>
            <a:r>
              <a:rPr lang="ru-RU" b="1" u="sng" dirty="0">
                <a:solidFill>
                  <a:srgbClr val="FF0000"/>
                </a:solidFill>
              </a:rPr>
              <a:t>грибы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3600399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</a:pPr>
            <a:r>
              <a:rPr lang="ru-RU" b="1" dirty="0" smtClean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Несъедобные грибы </a:t>
            </a:r>
            <a:r>
              <a:rPr lang="ru-RU" dirty="0" smtClean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– </a:t>
            </a:r>
            <a:r>
              <a:rPr lang="ru-RU" sz="2400" dirty="0" smtClean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это грибы </a:t>
            </a:r>
            <a:r>
              <a:rPr lang="ru-RU" sz="2400" dirty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с горьким неисчезающим вкусом, с плотной, твердой мякотью, просто невкусные, очень мелкие, неиспытанные</a:t>
            </a:r>
            <a:r>
              <a:rPr lang="ru-RU" sz="2400" dirty="0" smtClean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.</a:t>
            </a:r>
          </a:p>
          <a:p>
            <a:pPr lvl="0" algn="just">
              <a:lnSpc>
                <a:spcPct val="115000"/>
              </a:lnSpc>
            </a:pPr>
            <a:r>
              <a:rPr lang="ru-RU" b="1" dirty="0" smtClean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Ядовитые грибы </a:t>
            </a:r>
            <a:r>
              <a:rPr lang="ru-RU" sz="2400" dirty="0" smtClean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вызывают </a:t>
            </a:r>
            <a:r>
              <a:rPr lang="ru-RU" sz="2400" dirty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отравления разной степени </a:t>
            </a:r>
            <a:r>
              <a:rPr lang="ru-RU" sz="2400" dirty="0" smtClean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тяжести,</a:t>
            </a:r>
            <a:r>
              <a:rPr lang="ru-RU" sz="2400" dirty="0" smtClean="0">
                <a:solidFill>
                  <a:prstClr val="black"/>
                </a:solidFill>
                <a:ea typeface="Calibri"/>
                <a:cs typeface="Times New Roman"/>
              </a:rPr>
              <a:t> </a:t>
            </a:r>
            <a:r>
              <a:rPr lang="ru-RU" sz="2400" dirty="0" smtClean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вплоть </a:t>
            </a:r>
            <a:r>
              <a:rPr lang="ru-RU" sz="2400" dirty="0">
                <a:solidFill>
                  <a:srgbClr val="0D0D0D"/>
                </a:solidFill>
                <a:latin typeface="TimesNewRoman"/>
                <a:ea typeface="Calibri"/>
                <a:cs typeface="TimesNewRoman"/>
              </a:rPr>
              <a:t>до смерти.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/>
            <a:endParaRPr lang="ru-RU" sz="2800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2" name="Picture 4" descr="D:\Мои документы\работа\ИССЛЕДОВАТЕЛЬСКИЕ РАБОТЫ\ГРИБЫ\фото грибы\Рисунок1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055" y="3642219"/>
            <a:ext cx="2798763" cy="298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Мои документы\работа\ИССЛЕДОВАТЕЛЬСКИЕ РАБОТЫ\ГРИБЫ\фото грибы\Рисунок1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91" y="3845047"/>
            <a:ext cx="320675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Мои документы\работа\ИССЛЕДОВАТЕЛЬСКИЕ РАБОТЫ\ГРИБЫ\фото грибы\Рисунок1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341" y="3694386"/>
            <a:ext cx="2736850" cy="295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72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Съедобные грибы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1"/>
            <a:ext cx="8776194" cy="25202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2800" dirty="0" smtClean="0"/>
              <a:t>Это такие г</a:t>
            </a:r>
            <a:r>
              <a:rPr lang="ru-RU" sz="2800" dirty="0" smtClean="0"/>
              <a:t>рибы, которые можно </a:t>
            </a:r>
            <a:r>
              <a:rPr lang="ru-RU" sz="2800" dirty="0"/>
              <a:t>употреблять в пищу </a:t>
            </a:r>
            <a:r>
              <a:rPr lang="ru-RU" sz="2800" b="1" dirty="0"/>
              <a:t>свежими (сырыми)</a:t>
            </a:r>
            <a:r>
              <a:rPr lang="ru-RU" sz="2800" dirty="0"/>
              <a:t>, вареными, жареными, сушеными, и в консервированном виде </a:t>
            </a:r>
            <a:r>
              <a:rPr lang="ru-RU" sz="2800" b="1" dirty="0" smtClean="0"/>
              <a:t>без предварительного </a:t>
            </a:r>
            <a:r>
              <a:rPr lang="ru-RU" sz="2800" b="1" dirty="0"/>
              <a:t>отваривания или вымачивания</a:t>
            </a:r>
            <a:r>
              <a:rPr lang="ru-RU" sz="2800" dirty="0"/>
              <a:t>.</a:t>
            </a:r>
            <a:r>
              <a:rPr lang="ru-RU" altLang="ru-RU" sz="2800" dirty="0" smtClean="0"/>
              <a:t> </a:t>
            </a:r>
            <a:endParaRPr lang="ru-RU" sz="2800" dirty="0"/>
          </a:p>
        </p:txBody>
      </p:sp>
      <p:pic>
        <p:nvPicPr>
          <p:cNvPr id="31746" name="Picture 2" descr="D:\Мои документы\работа\ИССЛЕДОВАТЕЛЬСКИЕ РАБОТЫ\ГРИБЫ\фото грибы\Рисунок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86069"/>
            <a:ext cx="2626155" cy="258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Мои документы\работа\ИССЛЕДОВАТЕЛЬСКИЕ РАБОТЫ\ГРИБЫ\фото грибы\Рисунок1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676" y="4357372"/>
            <a:ext cx="3350178" cy="222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Мои документы\работа\ИССЛЕДОВАТЕЛЬСКИЕ РАБОТЫ\ГРИБЫ\фото грибы\Рисунок1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63844"/>
            <a:ext cx="2762250" cy="207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7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Ложные лисички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latin typeface="Calibri" panose="020F0502020204030204" pitchFamily="34" charset="0"/>
              </a:rPr>
              <a:t>(г</a:t>
            </a:r>
            <a:r>
              <a:rPr lang="vi-VN" sz="2000" b="1" i="1" dirty="0" smtClean="0">
                <a:latin typeface="Calibri" panose="020F0502020204030204" pitchFamily="34" charset="0"/>
              </a:rPr>
              <a:t>оворушка оранжевая</a:t>
            </a:r>
            <a:r>
              <a:rPr lang="ru-RU" sz="2000" b="1" i="1" dirty="0" smtClean="0">
                <a:latin typeface="Calibri" panose="020F0502020204030204" pitchFamily="34" charset="0"/>
              </a:rPr>
              <a:t>)</a:t>
            </a:r>
            <a:endParaRPr lang="ru-RU" sz="2000" b="1" i="1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147248" cy="96470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Растёт по соседству  с настоящей лисичкой в сосновых лесах.</a:t>
            </a:r>
          </a:p>
          <a:p>
            <a:r>
              <a:rPr lang="ru-RU" dirty="0" smtClean="0"/>
              <a:t>Гриб красновато-оранжевой окраски.</a:t>
            </a:r>
          </a:p>
          <a:p>
            <a:r>
              <a:rPr lang="ru-RU" dirty="0" smtClean="0"/>
              <a:t>Имеет неприятный запах и вкус, несъедобна.</a:t>
            </a:r>
            <a:endParaRPr lang="ru-RU" dirty="0"/>
          </a:p>
        </p:txBody>
      </p:sp>
      <p:pic>
        <p:nvPicPr>
          <p:cNvPr id="4100" name="Picture 4" descr="D:\Мои документы\работа\ИССЛЕДОВАТЕЛЬСКИЕ РАБОТЫ\ГРИБЫ\фото грибы\Рисунок1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17038"/>
            <a:ext cx="3998913" cy="29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Мои документы\работа\ИССЛЕДОВАТЕЛЬСКИЕ РАБОТЫ\ГРИБЫ\фото грибы\Рисунок1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13850"/>
            <a:ext cx="4502150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7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Ложные опята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6596"/>
            <a:ext cx="8507568" cy="88319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Растут группами на пнях лиственных пород деревьев в августе-сентябре.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Смертельно ядовиты!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869160"/>
            <a:ext cx="4320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Опёнок серно-жёлтый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Шляпки помельче и очень хрупкие, быстро </a:t>
            </a:r>
            <a:r>
              <a:rPr lang="ru-RU" sz="2000" dirty="0"/>
              <a:t>с</a:t>
            </a:r>
            <a:r>
              <a:rPr lang="ru-RU" sz="2000" dirty="0" smtClean="0"/>
              <a:t>тановятся зелёными.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Мякоть и ножка ярко-жёлтые.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877853" y="1939792"/>
            <a:ext cx="4067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Опёнок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кирпично-красный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Пластинки со временем буреют и чернеют.</a:t>
            </a:r>
            <a:endParaRPr lang="ru-RU" sz="2000" dirty="0"/>
          </a:p>
        </p:txBody>
      </p:sp>
      <p:pic>
        <p:nvPicPr>
          <p:cNvPr id="5122" name="Picture 2" descr="C:\Documents and Settings\Senyakin_A_S\Рабочий стол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39792"/>
            <a:ext cx="3273425" cy="301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Senyakin_A_S\Рабочий стол\Рисунок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504" y="3717032"/>
            <a:ext cx="4071937" cy="285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4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104795" y="332656"/>
            <a:ext cx="8859693" cy="549275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buFontTx/>
              <a:buNone/>
            </a:pPr>
            <a:r>
              <a:rPr lang="ru-RU" altLang="ru-RU" sz="2800" dirty="0" smtClean="0"/>
              <a:t>      </a:t>
            </a:r>
            <a:r>
              <a:rPr lang="ru-RU" altLang="ru-RU" sz="176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Мухомор</a:t>
            </a:r>
            <a:r>
              <a:rPr lang="ru-RU" altLang="ru-RU" sz="16000" dirty="0" smtClean="0"/>
              <a:t> </a:t>
            </a:r>
            <a:r>
              <a:rPr lang="ru-RU" altLang="ru-RU" sz="176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красный </a:t>
            </a:r>
            <a:r>
              <a:rPr lang="ru-RU" altLang="ru-RU" sz="11200" b="1" dirty="0" smtClean="0">
                <a:latin typeface="+mj-lt"/>
                <a:ea typeface="+mj-ea"/>
                <a:cs typeface="+mj-cs"/>
              </a:rPr>
              <a:t>– обманчивый красавец</a:t>
            </a:r>
            <a:endParaRPr lang="ru-RU" altLang="ru-RU" sz="11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2427" y="1166048"/>
            <a:ext cx="89317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Не спутаешь ни с каким грибом : ярко-красная шляпка с белыми крапинками, ножка белая, у основания – клубневидная с плёнчатым кольцом.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Часто встречается в хвойных, смешанных и берёзовых лесах.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Растет в июле-октябре.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Своей </a:t>
            </a:r>
            <a:r>
              <a:rPr lang="ru-RU" sz="2000" b="1" dirty="0">
                <a:solidFill>
                  <a:srgbClr val="FF0000"/>
                </a:solidFill>
              </a:rPr>
              <a:t>окраской предупреждает, что </a:t>
            </a:r>
            <a:r>
              <a:rPr lang="ru-RU" sz="2000" b="1" dirty="0" smtClean="0">
                <a:solidFill>
                  <a:srgbClr val="FF0000"/>
                </a:solidFill>
              </a:rPr>
              <a:t>ядовит!</a:t>
            </a:r>
            <a:endParaRPr lang="ru-RU" sz="20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Лекарство для лесных обитателей.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795" y="6037153"/>
            <a:ext cx="87802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Раньше мухоморы использовали как средство для уничтожения мух, отсюда и название гриба.</a:t>
            </a:r>
          </a:p>
        </p:txBody>
      </p:sp>
      <p:pic>
        <p:nvPicPr>
          <p:cNvPr id="19459" name="Picture 3" descr="D:\Мои документы\работа\ИССЛЕДОВАТЕЛЬСКИЕ РАБОТЫ\ГРИБЫ\фото грибы\Рисунок1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149" y="3105040"/>
            <a:ext cx="3906837" cy="293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D:\Мои документы\работа\ИССЛЕДОВАТЕЛЬСКИЕ РАБОТЫ\ГРИБЫ\фото грибы\Рисунок1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0799"/>
            <a:ext cx="3859947" cy="278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46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>
          <a:xfrm>
            <a:off x="1835696" y="0"/>
            <a:ext cx="5760640" cy="1143000"/>
          </a:xfrm>
        </p:spPr>
        <p:txBody>
          <a:bodyPr>
            <a:normAutofit/>
          </a:bodyPr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Бледная поганка</a:t>
            </a:r>
            <a:br>
              <a:rPr lang="ru-RU" altLang="ru-RU" b="1" dirty="0" smtClean="0">
                <a:solidFill>
                  <a:srgbClr val="C00000"/>
                </a:solidFill>
              </a:rPr>
            </a:br>
            <a:r>
              <a:rPr lang="ru-RU" altLang="ru-RU" sz="2000" b="1" i="1" dirty="0" smtClean="0"/>
              <a:t>(мухомор </a:t>
            </a:r>
            <a:r>
              <a:rPr lang="ru-RU" altLang="ru-RU" sz="2000" b="1" i="1" dirty="0"/>
              <a:t>зелёный, мухомор </a:t>
            </a:r>
            <a:r>
              <a:rPr lang="ru-RU" altLang="ru-RU" sz="2000" b="1" i="1" dirty="0" smtClean="0"/>
              <a:t>белый)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284711" y="1133423"/>
            <a:ext cx="8604448" cy="180020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Шляпка бледно-зелёная.</a:t>
            </a:r>
          </a:p>
          <a:p>
            <a:pPr algn="just"/>
            <a:r>
              <a:rPr lang="ru-RU" sz="2000" dirty="0" smtClean="0"/>
              <a:t>Ножка белая, высокая с кольцом вверху и утолщённым основанием.</a:t>
            </a:r>
          </a:p>
          <a:p>
            <a:pPr algn="just"/>
            <a:r>
              <a:rPr lang="ru-RU" sz="2000" dirty="0" smtClean="0"/>
              <a:t>Не изменяет окраски.</a:t>
            </a:r>
          </a:p>
          <a:p>
            <a:pPr algn="just"/>
            <a:r>
              <a:rPr lang="ru-RU" sz="2000" dirty="0" smtClean="0"/>
              <a:t>Все части гриба ядовиты. Токсичность сохраняется после варки.</a:t>
            </a:r>
          </a:p>
          <a:p>
            <a:pPr algn="just"/>
            <a:r>
              <a:rPr lang="ru-RU" sz="2000" dirty="0" smtClean="0"/>
              <a:t>Растет с июля по октябрь.</a:t>
            </a:r>
          </a:p>
          <a:p>
            <a:pPr algn="just"/>
            <a:r>
              <a:rPr lang="ru-RU" sz="2000" dirty="0" smtClean="0"/>
              <a:t>Встречается в смешанных лесах.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077072"/>
            <a:ext cx="27283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Самый ядовитый и опасный гриб в наших лесах!</a:t>
            </a:r>
          </a:p>
        </p:txBody>
      </p:sp>
      <p:pic>
        <p:nvPicPr>
          <p:cNvPr id="18435" name="Picture 3" descr="D:\Мои документы\работа\ИССЛЕДОВАТЕЛЬСКИЕ РАБОТЫ\ГРИБЫ\фото грибы\Рисунок1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0" b="11474"/>
          <a:stretch/>
        </p:blipFill>
        <p:spPr bwMode="auto">
          <a:xfrm>
            <a:off x="6804248" y="2995794"/>
            <a:ext cx="2163162" cy="3529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D:\Мои документы\работа\ИССЛЕДОВАТЕЛЬСКИЕ РАБОТЫ\ГРИБЫ\фото грибы\Рисунок1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26457"/>
            <a:ext cx="3615335" cy="319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93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Удачной тихой охоты!</a:t>
            </a:r>
            <a:endParaRPr lang="ru-RU" b="1" dirty="0"/>
          </a:p>
        </p:txBody>
      </p:sp>
      <p:pic>
        <p:nvPicPr>
          <p:cNvPr id="4098" name="Picture 2" descr="C:\Documents and Settings\Senyakin_A_S\Рабочий стол\Рисунок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563230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5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005" y="548680"/>
            <a:ext cx="876715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Белый гриб</a:t>
            </a:r>
            <a:br>
              <a:rPr lang="ru-RU" b="1" dirty="0" smtClean="0"/>
            </a:br>
            <a:r>
              <a:rPr lang="ru-RU" sz="3100" i="1" dirty="0" smtClean="0"/>
              <a:t>всем грибам полковник и мечта каждого грибника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200" b="1" i="1" dirty="0" smtClean="0"/>
              <a:t>(боровик</a:t>
            </a:r>
            <a:r>
              <a:rPr lang="ru-RU" sz="2200" b="1" i="1" dirty="0"/>
              <a:t>, </a:t>
            </a:r>
            <a:r>
              <a:rPr lang="ru-RU" sz="2200" b="1" i="1" dirty="0" smtClean="0"/>
              <a:t>беловик, </a:t>
            </a:r>
            <a:r>
              <a:rPr lang="ru-RU" sz="2200" b="1" i="1" dirty="0" err="1" smtClean="0"/>
              <a:t>коровняк</a:t>
            </a:r>
            <a:r>
              <a:rPr lang="ru-RU" sz="2200" b="1" i="1" dirty="0" smtClean="0"/>
              <a:t>, коровка, </a:t>
            </a:r>
            <a:r>
              <a:rPr lang="ru-RU" sz="2200" b="1" i="1" dirty="0" err="1" smtClean="0"/>
              <a:t>жатник</a:t>
            </a:r>
            <a:r>
              <a:rPr lang="ru-RU" sz="2200" b="1" i="1" dirty="0" smtClean="0"/>
              <a:t>, глухарь, печура, </a:t>
            </a:r>
            <a:r>
              <a:rPr lang="ru-RU" sz="2200" b="1" i="1" dirty="0" err="1" smtClean="0"/>
              <a:t>струень</a:t>
            </a:r>
            <a:r>
              <a:rPr lang="ru-RU" sz="2200" b="1" i="1" dirty="0" smtClean="0"/>
              <a:t>, медвежатник)</a:t>
            </a:r>
            <a:endParaRPr lang="ru-RU" sz="2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520" y="2420887"/>
            <a:ext cx="4959788" cy="41764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Крупный гриб с гладкой шляпкой (вес может достигать 2 кг).</a:t>
            </a:r>
          </a:p>
          <a:p>
            <a:r>
              <a:rPr lang="ru-RU" sz="2000" dirty="0" smtClean="0"/>
              <a:t>Ножка толстая, похожа на картофелину.</a:t>
            </a:r>
            <a:endParaRPr lang="ru-RU" sz="2000" dirty="0"/>
          </a:p>
          <a:p>
            <a:r>
              <a:rPr lang="ru-RU" sz="2000" dirty="0" smtClean="0"/>
              <a:t>Мякоть плотная и </a:t>
            </a:r>
            <a:r>
              <a:rPr lang="ru-RU" sz="2000" b="1" dirty="0" smtClean="0"/>
              <a:t>белая</a:t>
            </a:r>
            <a:r>
              <a:rPr lang="ru-RU" sz="2000" dirty="0" smtClean="0"/>
              <a:t> , после сушки и варки не меняет цвета.</a:t>
            </a:r>
          </a:p>
          <a:p>
            <a:r>
              <a:rPr lang="ru-RU" sz="2000" dirty="0" smtClean="0"/>
              <a:t>Растет в смешанных, лиственных и хвойных лесах.</a:t>
            </a:r>
          </a:p>
          <a:p>
            <a:r>
              <a:rPr lang="ru-RU" sz="2000" dirty="0" smtClean="0"/>
              <a:t>Собирают с июня по октябрь, слоями: июльские </a:t>
            </a:r>
            <a:r>
              <a:rPr lang="ru-RU" sz="2000" dirty="0" err="1" smtClean="0"/>
              <a:t>колосовики</a:t>
            </a:r>
            <a:r>
              <a:rPr lang="ru-RU" sz="2000" dirty="0" smtClean="0"/>
              <a:t>, августовские </a:t>
            </a:r>
            <a:r>
              <a:rPr lang="ru-RU" sz="2000" dirty="0" err="1" smtClean="0"/>
              <a:t>жнивцы</a:t>
            </a:r>
            <a:r>
              <a:rPr lang="ru-RU" sz="2000" dirty="0" smtClean="0"/>
              <a:t>, сентябрьские </a:t>
            </a:r>
            <a:r>
              <a:rPr lang="ru-RU" sz="2000" dirty="0" err="1" smtClean="0"/>
              <a:t>листопадники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И на сковороде вкусен, и в супе душист.</a:t>
            </a:r>
          </a:p>
          <a:p>
            <a:r>
              <a:rPr lang="ru-RU" sz="2000" dirty="0"/>
              <a:t>Л</a:t>
            </a:r>
            <a:r>
              <a:rPr lang="ru-RU" sz="2000" dirty="0" smtClean="0"/>
              <a:t>акомая </a:t>
            </a:r>
            <a:r>
              <a:rPr lang="ru-RU" sz="2000" dirty="0"/>
              <a:t>конфета для лесных жителей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2770" name="Picture 2" descr="D:\Мои документы\работа\ИССЛЕДОВАТЕЛЬСКИЕ РАБОТЫ\ГРИБЫ\фото грибы\Рисунок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208" y="2636912"/>
            <a:ext cx="3730947" cy="334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/>
              <a:t>Подберёзовик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sz="2200" b="1" i="1" dirty="0" smtClean="0"/>
              <a:t>(</a:t>
            </a:r>
            <a:r>
              <a:rPr lang="ru-RU" altLang="ru-RU" sz="2200" b="1" i="1" dirty="0" err="1" smtClean="0"/>
              <a:t>берёзовик</a:t>
            </a:r>
            <a:r>
              <a:rPr lang="ru-RU" altLang="ru-RU" sz="2200" b="1" i="1" dirty="0" smtClean="0"/>
              <a:t>, </a:t>
            </a:r>
            <a:r>
              <a:rPr lang="ru-RU" altLang="ru-RU" sz="2200" b="1" i="1" dirty="0" err="1" smtClean="0"/>
              <a:t>колосовик</a:t>
            </a:r>
            <a:r>
              <a:rPr lang="ru-RU" altLang="ru-RU" sz="2200" b="1" i="1" dirty="0"/>
              <a:t>, </a:t>
            </a:r>
            <a:r>
              <a:rPr lang="ru-RU" altLang="ru-RU" sz="2200" b="1" i="1" dirty="0" smtClean="0"/>
              <a:t>обабок, бабка, подгреб, серый гриб, черныш, </a:t>
            </a:r>
            <a:r>
              <a:rPr lang="ru-RU" altLang="ru-RU" sz="2200" b="1" i="1" dirty="0" err="1" smtClean="0"/>
              <a:t>черноголовик</a:t>
            </a:r>
            <a:r>
              <a:rPr lang="ru-RU" altLang="ru-RU" sz="2200" b="1" i="1" dirty="0" smtClean="0"/>
              <a:t>)</a:t>
            </a:r>
            <a:endParaRPr lang="ru-RU" sz="2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389640" cy="2332855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Ножка тонкая и длинная </a:t>
            </a:r>
            <a:r>
              <a:rPr lang="ru-RU" sz="2200" dirty="0"/>
              <a:t>беловатого </a:t>
            </a:r>
            <a:r>
              <a:rPr lang="ru-RU" sz="2200" dirty="0" smtClean="0"/>
              <a:t>цвета с </a:t>
            </a:r>
            <a:r>
              <a:rPr lang="ru-RU" sz="2200" dirty="0"/>
              <a:t>бурыми </a:t>
            </a:r>
            <a:r>
              <a:rPr lang="ru-RU" sz="2200" dirty="0" smtClean="0"/>
              <a:t>чешуйками.</a:t>
            </a:r>
          </a:p>
          <a:p>
            <a:r>
              <a:rPr lang="ru-RU" sz="2200" dirty="0" smtClean="0"/>
              <a:t>Шляпка полушаровидная.</a:t>
            </a:r>
          </a:p>
          <a:p>
            <a:r>
              <a:rPr lang="ru-RU" sz="2200" dirty="0" smtClean="0"/>
              <a:t>Быстро стареет, становится дряблым и водянистым (через 6 дней).</a:t>
            </a:r>
          </a:p>
          <a:p>
            <a:r>
              <a:rPr lang="ru-RU" sz="2200" dirty="0" smtClean="0"/>
              <a:t>Растет слоями с июня до середины октября  в лиственных </a:t>
            </a:r>
            <a:r>
              <a:rPr lang="ru-RU" sz="2200" dirty="0"/>
              <a:t>и смешанных лесах </a:t>
            </a:r>
            <a:r>
              <a:rPr lang="ru-RU" sz="2200" dirty="0" smtClean="0"/>
              <a:t> (с березой).</a:t>
            </a:r>
            <a:endParaRPr lang="ru-RU" sz="2200" dirty="0"/>
          </a:p>
          <a:p>
            <a:r>
              <a:rPr lang="ru-RU" sz="2200" dirty="0" smtClean="0"/>
              <a:t>Хороший съедобный гриб в молодом возрасте.</a:t>
            </a:r>
          </a:p>
          <a:p>
            <a:r>
              <a:rPr lang="ru-RU" sz="2200" b="1" dirty="0" smtClean="0"/>
              <a:t>Чернеет</a:t>
            </a:r>
            <a:r>
              <a:rPr lang="ru-RU" sz="2200" dirty="0" smtClean="0"/>
              <a:t> при сушке.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</p:txBody>
      </p:sp>
      <p:pic>
        <p:nvPicPr>
          <p:cNvPr id="1027" name="Picture 3" descr="D:\Мои документы\работа\ИССЛЕДОВАТЕЛЬСКИЕ РАБОТЫ\ГРИБЫ\фото грибы\Рисунок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712672"/>
            <a:ext cx="4497040" cy="299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0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Подосиновик красный</a:t>
            </a:r>
            <a:br>
              <a:rPr lang="ru-RU" b="1" dirty="0" smtClean="0"/>
            </a:br>
            <a:r>
              <a:rPr lang="ru-RU" sz="2200" b="1" i="1" dirty="0" smtClean="0"/>
              <a:t>(</a:t>
            </a:r>
            <a:r>
              <a:rPr lang="ru-RU" altLang="ru-RU" sz="2200" b="1" i="1" dirty="0" smtClean="0"/>
              <a:t>осиновик, </a:t>
            </a:r>
            <a:r>
              <a:rPr lang="ru-RU" altLang="ru-RU" sz="2200" b="1" i="1" dirty="0" err="1"/>
              <a:t>красноголовик</a:t>
            </a:r>
            <a:r>
              <a:rPr lang="ru-RU" altLang="ru-RU" sz="2200" b="1" i="1" dirty="0"/>
              <a:t>, </a:t>
            </a:r>
            <a:r>
              <a:rPr lang="ru-RU" altLang="ru-RU" sz="2200" b="1" i="1" dirty="0" err="1"/>
              <a:t>краснюк</a:t>
            </a:r>
            <a:r>
              <a:rPr lang="ru-RU" altLang="ru-RU" sz="2200" b="1" i="1" dirty="0"/>
              <a:t>, </a:t>
            </a:r>
            <a:r>
              <a:rPr lang="ru-RU" altLang="ru-RU" sz="2200" b="1" i="1" dirty="0" err="1" smtClean="0"/>
              <a:t>краснушка</a:t>
            </a:r>
            <a:r>
              <a:rPr lang="ru-RU" altLang="ru-RU" sz="2200" b="1" i="1" dirty="0" smtClean="0"/>
              <a:t>, </a:t>
            </a:r>
            <a:r>
              <a:rPr lang="ru-RU" altLang="ru-RU" sz="2200" b="1" i="1" dirty="0" err="1" smtClean="0"/>
              <a:t>красик</a:t>
            </a:r>
            <a:r>
              <a:rPr lang="ru-RU" altLang="ru-RU" sz="2200" b="1" i="1" dirty="0" smtClean="0"/>
              <a:t> (красавец), </a:t>
            </a:r>
            <a:r>
              <a:rPr lang="ru-RU" altLang="ru-RU" sz="2200" b="1" i="1" dirty="0" err="1" smtClean="0"/>
              <a:t>казарушка</a:t>
            </a:r>
            <a:r>
              <a:rPr lang="ru-RU" altLang="ru-RU" sz="2200" b="1" i="1" dirty="0" smtClean="0"/>
              <a:t>, обабок, </a:t>
            </a:r>
            <a:r>
              <a:rPr lang="ru-RU" altLang="ru-RU" sz="2200" b="1" i="1" dirty="0" err="1" smtClean="0"/>
              <a:t>бачнюк</a:t>
            </a:r>
            <a:r>
              <a:rPr lang="ru-RU" altLang="ru-RU" sz="2200" b="1" i="1" dirty="0" smtClean="0"/>
              <a:t>, </a:t>
            </a:r>
            <a:r>
              <a:rPr lang="ru-RU" altLang="ru-RU" sz="2200" b="1" i="1" dirty="0" err="1" smtClean="0"/>
              <a:t>челыш</a:t>
            </a:r>
            <a:r>
              <a:rPr lang="ru-RU" altLang="ru-RU" sz="2200" b="1" i="1" dirty="0" smtClean="0"/>
              <a:t>)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598" y="1598067"/>
            <a:ext cx="8639874" cy="2190974"/>
          </a:xfrm>
        </p:spPr>
        <p:txBody>
          <a:bodyPr/>
          <a:lstStyle/>
          <a:p>
            <a:r>
              <a:rPr lang="ru-RU" sz="2000" dirty="0" smtClean="0"/>
              <a:t>Обычно встречается в осинниках, лиственных  и смешанных лесах с июня до октября.</a:t>
            </a:r>
          </a:p>
          <a:p>
            <a:r>
              <a:rPr lang="ru-RU" sz="2000" dirty="0" smtClean="0"/>
              <a:t>Шляпка ярко-красная или оранжевая.</a:t>
            </a:r>
          </a:p>
          <a:p>
            <a:r>
              <a:rPr lang="ru-RU" sz="2000" dirty="0" smtClean="0"/>
              <a:t>Ножка покрыта белыми или чёрными чешуйками.</a:t>
            </a:r>
          </a:p>
          <a:p>
            <a:r>
              <a:rPr lang="ru-RU" sz="2000" dirty="0" smtClean="0"/>
              <a:t>Мякоть </a:t>
            </a:r>
            <a:r>
              <a:rPr lang="ru-RU" sz="2000" b="1" dirty="0" smtClean="0"/>
              <a:t>синеет</a:t>
            </a:r>
            <a:r>
              <a:rPr lang="ru-RU" sz="2000" dirty="0" smtClean="0"/>
              <a:t> на изломе или срезе.</a:t>
            </a:r>
          </a:p>
          <a:p>
            <a:r>
              <a:rPr lang="ru-RU" sz="2000" dirty="0" smtClean="0"/>
              <a:t>Подосиновики вкусны в любом виде.</a:t>
            </a:r>
          </a:p>
          <a:p>
            <a:endParaRPr lang="ru-RU" dirty="0"/>
          </a:p>
        </p:txBody>
      </p:sp>
      <p:pic>
        <p:nvPicPr>
          <p:cNvPr id="35842" name="Picture 2" descr="D:\Мои документы\работа\ИССЛЕДОВАТЕЛЬСКИЕ РАБОТЫ\ГРИБЫ\фото грибы\Рисунок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43412"/>
            <a:ext cx="3841750" cy="362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3" name="Picture 3" descr="D:\Мои документы\работа\ИССЛЕДОВАТЕЛЬСКИЕ РАБОТЫ\ГРИБЫ\фото грибы\Рисунок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908358"/>
            <a:ext cx="2249487" cy="285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2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/>
              <a:t>Моховик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278" y="1215449"/>
            <a:ext cx="7848872" cy="113343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Шляпки у моховика бархатистые.</a:t>
            </a:r>
          </a:p>
          <a:p>
            <a:r>
              <a:rPr lang="ru-RU" sz="2000" dirty="0" smtClean="0"/>
              <a:t>Мякоть плотная, на срезе слегка </a:t>
            </a:r>
            <a:r>
              <a:rPr lang="ru-RU" sz="2000" b="1" dirty="0" smtClean="0"/>
              <a:t>синеет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Собирают до глубокой осени.</a:t>
            </a:r>
          </a:p>
        </p:txBody>
      </p:sp>
      <p:pic>
        <p:nvPicPr>
          <p:cNvPr id="2051" name="Picture 3" descr="D:\Мои документы\работа\ИССЛЕДОВАТЕЛЬСКИЕ РАБОТЫ\ГРИБЫ\фото грибы\Рисунок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303" y="2073536"/>
            <a:ext cx="4346575" cy="323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Мои документы\работа\ИССЛЕДОВАТЕЛЬСКИЕ РАБОТЫ\ГРИБЫ\фото грибы\Рисунок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27" y="3284984"/>
            <a:ext cx="4176464" cy="288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0591" y="544522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/>
              <a:t>Народ давно заметил: «Всяк моховик жить во мху привык». И название своё моховик получил от слова «мох». </a:t>
            </a:r>
          </a:p>
        </p:txBody>
      </p:sp>
    </p:spTree>
    <p:extLst>
      <p:ext uri="{BB962C8B-B14F-4D97-AF65-F5344CB8AC3E}">
        <p14:creationId xmlns:p14="http://schemas.microsoft.com/office/powerpoint/2010/main" val="85622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900" b="1" dirty="0" smtClean="0"/>
              <a:t>Маслята</a:t>
            </a:r>
            <a:r>
              <a:rPr lang="ru-RU" altLang="ru-RU" b="1" i="1" dirty="0" smtClean="0"/>
              <a:t/>
            </a:r>
            <a:br>
              <a:rPr lang="ru-RU" altLang="ru-RU" b="1" i="1" dirty="0" smtClean="0"/>
            </a:br>
            <a:r>
              <a:rPr lang="ru-RU" altLang="ru-RU" sz="2200" b="1" i="1" dirty="0" smtClean="0"/>
              <a:t>( </a:t>
            </a:r>
            <a:r>
              <a:rPr lang="ru-RU" altLang="ru-RU" sz="2200" b="1" i="1" dirty="0" err="1" smtClean="0"/>
              <a:t>маслуха</a:t>
            </a:r>
            <a:r>
              <a:rPr lang="ru-RU" altLang="ru-RU" sz="2200" b="1" i="1" dirty="0" smtClean="0"/>
              <a:t>, маслюк, </a:t>
            </a:r>
            <a:r>
              <a:rPr lang="ru-RU" altLang="ru-RU" sz="2200" b="1" i="1" dirty="0" err="1" smtClean="0"/>
              <a:t>желтик</a:t>
            </a:r>
            <a:r>
              <a:rPr lang="ru-RU" altLang="ru-RU" sz="2200" b="1" i="1" dirty="0" smtClean="0"/>
              <a:t>, </a:t>
            </a:r>
            <a:r>
              <a:rPr lang="ru-RU" altLang="ru-RU" sz="2200" b="1" i="1" dirty="0" err="1" smtClean="0"/>
              <a:t>чалыш</a:t>
            </a:r>
            <a:r>
              <a:rPr lang="ru-RU" altLang="ru-RU" sz="2200" b="1" i="1" dirty="0" smtClean="0"/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1284748"/>
            <a:ext cx="8496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В сырую погоду шляпка слизкая и скользкая.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На ножке хорошо различимо клейкое </a:t>
            </a:r>
            <a:r>
              <a:rPr lang="ru-RU" sz="2000" dirty="0" smtClean="0"/>
              <a:t>кольцо.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Предпочитает хвойные леса.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Собирают с </a:t>
            </a:r>
            <a:r>
              <a:rPr lang="ru-RU" sz="2000" dirty="0"/>
              <a:t>середины лета до самого </a:t>
            </a:r>
            <a:r>
              <a:rPr lang="ru-RU" sz="2000" dirty="0" smtClean="0"/>
              <a:t>снега.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Ценный </a:t>
            </a:r>
            <a:r>
              <a:rPr lang="ru-RU" sz="2000" dirty="0"/>
              <a:t>съедобный </a:t>
            </a:r>
            <a:r>
              <a:rPr lang="ru-RU" sz="2000" dirty="0" smtClean="0"/>
              <a:t>гриб, перед готовкой со шляпки снимают кожицу.</a:t>
            </a:r>
            <a:endParaRPr lang="ru-RU" dirty="0" smtClean="0"/>
          </a:p>
        </p:txBody>
      </p:sp>
      <p:pic>
        <p:nvPicPr>
          <p:cNvPr id="3076" name="Picture 4" descr="D:\Мои документы\работа\ИССЛЕДОВАТЕЛЬСКИЕ РАБОТЫ\ГРИБЫ\фото грибы\Рисунок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051" y="2925782"/>
            <a:ext cx="3627437" cy="376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Мои документы\работа\ИССЛЕДОВАТЕЛЬСКИЕ РАБОТЫ\ГРИБЫ\фото грибы\Рисунок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59" y="3048347"/>
            <a:ext cx="4704088" cy="352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33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900" b="1" dirty="0" smtClean="0"/>
              <a:t>Лисички – </a:t>
            </a:r>
            <a:r>
              <a:rPr lang="ru-RU" altLang="ru-RU" sz="4000" b="1" dirty="0" smtClean="0"/>
              <a:t>дружные сестрички</a:t>
            </a:r>
            <a:br>
              <a:rPr lang="ru-RU" altLang="ru-RU" sz="4000" b="1" dirty="0" smtClean="0"/>
            </a:br>
            <a:r>
              <a:rPr lang="ru-RU" altLang="ru-RU" sz="2200" b="1" i="1" dirty="0" smtClean="0"/>
              <a:t>(петушок, лисица)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1268760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Гриб получил свое название за ярко-рыжую </a:t>
            </a:r>
            <a:r>
              <a:rPr lang="ru-RU" sz="2000" dirty="0" smtClean="0"/>
              <a:t>окраску.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Напоминает граммофонную трубу.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П</a:t>
            </a:r>
            <a:r>
              <a:rPr lang="ru-RU" sz="2000" dirty="0" smtClean="0"/>
              <a:t>очти </a:t>
            </a:r>
            <a:r>
              <a:rPr lang="ru-RU" sz="2000" dirty="0"/>
              <a:t>всегда растут </a:t>
            </a:r>
            <a:r>
              <a:rPr lang="ru-RU" sz="2000" dirty="0" smtClean="0"/>
              <a:t>большими семьями.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 Не ломаются и редко </a:t>
            </a:r>
            <a:r>
              <a:rPr lang="ru-RU" sz="2000" dirty="0"/>
              <a:t>бывают червивыми. </a:t>
            </a:r>
            <a:endParaRPr lang="ru-RU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Встречается </a:t>
            </a:r>
            <a:r>
              <a:rPr lang="ru-RU" sz="2000" dirty="0"/>
              <a:t>в хвойных, смешанных и лиственных </a:t>
            </a:r>
            <a:r>
              <a:rPr lang="ru-RU" sz="2000" dirty="0" smtClean="0"/>
              <a:t>лесах с </a:t>
            </a:r>
            <a:r>
              <a:rPr lang="ru-RU" sz="2000" dirty="0"/>
              <a:t>июля по </a:t>
            </a:r>
            <a:r>
              <a:rPr lang="ru-RU" sz="2000" dirty="0" smtClean="0"/>
              <a:t>октябрь.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Лисички – вкусные  и полезные грибы.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6320414"/>
            <a:ext cx="3651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У всякой лисички – сто сестриц!</a:t>
            </a:r>
            <a:endParaRPr lang="ru-RU" sz="2000" dirty="0"/>
          </a:p>
        </p:txBody>
      </p:sp>
      <p:pic>
        <p:nvPicPr>
          <p:cNvPr id="7172" name="Picture 4" descr="D:\Мои документы\работа\ИССЛЕДОВАТЕЛЬСКИЕ РАБОТЫ\ГРИБЫ\фото грибы\Рисунок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01" y="3234118"/>
            <a:ext cx="4054993" cy="299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Мои документы\работа\ИССЛЕДОВАТЕЛЬСКИЕ РАБОТЫ\ГРИБЫ\фото грибы\Рисунок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599" y="3234118"/>
            <a:ext cx="4057650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11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/>
              <a:t>Рыжик – </a:t>
            </a:r>
            <a:r>
              <a:rPr lang="ru-RU" sz="3600" b="1" dirty="0" smtClean="0"/>
              <a:t>царский гриб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71980"/>
            <a:ext cx="8229600" cy="168478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Шляпка оранжевого цвета плоская вдавленная по середине.</a:t>
            </a:r>
          </a:p>
          <a:p>
            <a:r>
              <a:rPr lang="ru-RU" b="1" dirty="0" smtClean="0"/>
              <a:t>Оранжевый</a:t>
            </a:r>
            <a:r>
              <a:rPr lang="ru-RU" dirty="0" smtClean="0"/>
              <a:t> </a:t>
            </a:r>
            <a:r>
              <a:rPr lang="ru-RU" b="1" dirty="0" err="1" smtClean="0"/>
              <a:t>неедкий</a:t>
            </a:r>
            <a:r>
              <a:rPr lang="ru-RU" b="1" dirty="0" smtClean="0"/>
              <a:t> млечный сок зеленеет</a:t>
            </a:r>
            <a:r>
              <a:rPr lang="ru-RU" dirty="0" smtClean="0"/>
              <a:t> на срезе.</a:t>
            </a:r>
          </a:p>
          <a:p>
            <a:r>
              <a:rPr lang="ru-RU" dirty="0" smtClean="0"/>
              <a:t>Появляется в середине лета до октября.</a:t>
            </a:r>
          </a:p>
          <a:p>
            <a:r>
              <a:rPr lang="ru-RU" dirty="0" smtClean="0"/>
              <a:t>Встречается колониями в </a:t>
            </a:r>
            <a:r>
              <a:rPr lang="ru-RU" dirty="0"/>
              <a:t>хвойных </a:t>
            </a:r>
            <a:r>
              <a:rPr lang="ru-RU" dirty="0" smtClean="0"/>
              <a:t>лесах.</a:t>
            </a:r>
          </a:p>
          <a:p>
            <a:r>
              <a:rPr lang="ru-RU" b="1" dirty="0" smtClean="0"/>
              <a:t>Имеет прекрасные вкусовые качества.</a:t>
            </a:r>
            <a:endParaRPr lang="ru-RU" b="1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6309320"/>
            <a:ext cx="1870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Рыжик еловый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16455" y="6243194"/>
            <a:ext cx="2101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Рыжик сосновый</a:t>
            </a:r>
            <a:endParaRPr lang="ru-RU" sz="2000" b="1" dirty="0"/>
          </a:p>
        </p:txBody>
      </p:sp>
      <p:pic>
        <p:nvPicPr>
          <p:cNvPr id="40962" name="Picture 2" descr="D:\Мои документы\работа\ИССЛЕДОВАТЕЛЬСКИЕ РАБОТЫ\ГРИБЫ\фото грибы\Рисунок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36202"/>
            <a:ext cx="4341404" cy="310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3" name="Picture 3" descr="D:\Мои документы\работа\ИССЛЕДОВАТЕЛЬСКИЕ РАБОТЫ\ГРИБЫ\фото грибы\Рисунок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36202"/>
            <a:ext cx="4176464" cy="313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51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1077</Words>
  <Application>Microsoft Office PowerPoint</Application>
  <PresentationFormat>Экран (4:3)</PresentationFormat>
  <Paragraphs>139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Грибная полянка</vt:lpstr>
      <vt:lpstr>Съедобные грибы</vt:lpstr>
      <vt:lpstr>Белый гриб всем грибам полковник и мечта каждого грибника (боровик, беловик, коровняк, коровка, жатник, глухарь, печура, струень, медвежатник)</vt:lpstr>
      <vt:lpstr>Подберёзовик (берёзовик, колосовик, обабок, бабка, подгреб, серый гриб, черныш, черноголовик)</vt:lpstr>
      <vt:lpstr>Подосиновик красный (осиновик, красноголовик, краснюк, краснушка, красик (красавец), казарушка, обабок, бачнюк, челыш) </vt:lpstr>
      <vt:lpstr>Моховик</vt:lpstr>
      <vt:lpstr>Маслята ( маслуха, маслюк, желтик, чалыш)</vt:lpstr>
      <vt:lpstr>Лисички – дружные сестрички (петушок, лисица)</vt:lpstr>
      <vt:lpstr>Рыжик – царский гриб</vt:lpstr>
      <vt:lpstr>Сыроежки – друзья начинающих грибников</vt:lpstr>
      <vt:lpstr>Дождевик (дедушкин табак, волчий табак, табачный гриб, чертова тавлинка, чёртова табакерка, пчелиная губка, заячья картошка, порховка, пылевик) </vt:lpstr>
      <vt:lpstr>Условно съедобные грибы</vt:lpstr>
      <vt:lpstr>Грибы- «подснежники»</vt:lpstr>
      <vt:lpstr>Волнушка – украшение берёзового леса</vt:lpstr>
      <vt:lpstr>Груздь белый (груздь войлочный, скрипун, скрипуха, молочай, подскрёбыш, подсухарь)</vt:lpstr>
      <vt:lpstr>Горькушка (груздь горький, горькушка рыжая, горчак, горянка)</vt:lpstr>
      <vt:lpstr>Гладушка  (млечник обыкновенный, гладыш, дуплянка, груздь синий, ольшанка, гладуха, молочай, подольховик, подольшанка)</vt:lpstr>
      <vt:lpstr>Опята – дружные ребята!</vt:lpstr>
      <vt:lpstr>Несъедобные и ядовитые грибы</vt:lpstr>
      <vt:lpstr>Ложные лисички (говорушка оранжевая)</vt:lpstr>
      <vt:lpstr>Ложные опята</vt:lpstr>
      <vt:lpstr>Презентация PowerPoint</vt:lpstr>
      <vt:lpstr>Бледная поганка (мухомор зелёный, мухомор белый)</vt:lpstr>
      <vt:lpstr>Удачной тихой охоты!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грибной полянке</dc:title>
  <cp:lastModifiedBy>Senyakin_A_S</cp:lastModifiedBy>
  <cp:revision>18</cp:revision>
  <dcterms:modified xsi:type="dcterms:W3CDTF">2015-03-07T13:42:24Z</dcterms:modified>
</cp:coreProperties>
</file>