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60" r:id="rId6"/>
    <p:sldId id="264" r:id="rId7"/>
    <p:sldId id="266" r:id="rId8"/>
    <p:sldId id="265" r:id="rId9"/>
    <p:sldId id="267" r:id="rId10"/>
    <p:sldId id="268" r:id="rId11"/>
    <p:sldId id="269" r:id="rId12"/>
    <p:sldId id="270" r:id="rId13"/>
    <p:sldId id="271" r:id="rId14"/>
    <p:sldId id="258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2524" y="188640"/>
            <a:ext cx="80612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Исследование качества воздуха методом лихеноиндикации в посёлке Будогощь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0497" y="4478145"/>
            <a:ext cx="871296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Авторы</a:t>
            </a:r>
            <a:r>
              <a:rPr lang="ru-RU" dirty="0"/>
              <a:t>: </a:t>
            </a:r>
            <a:r>
              <a:rPr lang="ru-RU" sz="2400" b="1" i="1" dirty="0"/>
              <a:t>Капустина Дарья, Павлова Ирина</a:t>
            </a:r>
            <a:r>
              <a:rPr lang="ru-RU" dirty="0"/>
              <a:t>,</a:t>
            </a:r>
          </a:p>
          <a:p>
            <a:r>
              <a:rPr lang="ru-RU" dirty="0"/>
              <a:t>учащиеся 6 «А» класса МОУ «Будогощская СОШ»</a:t>
            </a:r>
          </a:p>
          <a:p>
            <a:r>
              <a:rPr lang="ru-RU" dirty="0" smtClean="0"/>
              <a:t>воспитанницы </a:t>
            </a:r>
            <a:r>
              <a:rPr lang="ru-RU" dirty="0"/>
              <a:t>объединения «Юные экологи» МОУДОД «Киришский ДДЮТ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i="1" dirty="0" smtClean="0"/>
              <a:t>Руководители</a:t>
            </a:r>
            <a:r>
              <a:rPr lang="ru-RU" dirty="0" smtClean="0"/>
              <a:t>: </a:t>
            </a:r>
            <a:r>
              <a:rPr lang="ru-RU" b="1" i="1" dirty="0"/>
              <a:t>Большакова Елена Ивановна</a:t>
            </a:r>
            <a:r>
              <a:rPr lang="ru-RU" dirty="0"/>
              <a:t>, </a:t>
            </a:r>
            <a:r>
              <a:rPr lang="ru-RU" b="1" i="1" dirty="0" smtClean="0"/>
              <a:t>Павлова Татьяна Александровна, </a:t>
            </a:r>
            <a:r>
              <a:rPr lang="ru-RU" i="1" dirty="0" smtClean="0"/>
              <a:t>Консультант</a:t>
            </a:r>
            <a:r>
              <a:rPr lang="ru-RU" i="1" dirty="0"/>
              <a:t>: </a:t>
            </a:r>
            <a:r>
              <a:rPr lang="ru-RU" b="1" i="1" dirty="0"/>
              <a:t>Иванова Татьяна </a:t>
            </a:r>
            <a:r>
              <a:rPr lang="ru-RU" b="1" i="1" dirty="0" smtClean="0"/>
              <a:t>Васильевна</a:t>
            </a:r>
            <a:endParaRPr lang="ru-RU" dirty="0"/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3653997" y="6324804"/>
            <a:ext cx="1312859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179388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262626"/>
                </a:solidFill>
              </a:rPr>
              <a:t>2014 </a:t>
            </a:r>
            <a:r>
              <a:rPr lang="ru-RU" altLang="ru-RU" sz="2000" b="1" dirty="0">
                <a:solidFill>
                  <a:srgbClr val="262626"/>
                </a:solidFill>
              </a:rPr>
              <a:t>год</a:t>
            </a:r>
          </a:p>
        </p:txBody>
      </p:sp>
      <p:pic>
        <p:nvPicPr>
          <p:cNvPr id="2" name="Picture 2" descr="C:\Documents and Settings\Senyakin_A_S\Рабочий стол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908" y="1379345"/>
            <a:ext cx="2665413" cy="304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Documents and Settings\Senyakin_A_S\Рабочий стол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763" y="1428556"/>
            <a:ext cx="2633663" cy="29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72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+mn-lt"/>
                <a:cs typeface="Times New Roman" panose="02020603050405020304" pitchFamily="18" charset="0"/>
              </a:rPr>
              <a:t>Диаграмма 2.</a:t>
            </a:r>
            <a:r>
              <a:rPr lang="ru-RU" sz="3600" b="1" dirty="0">
                <a:latin typeface="+mn-lt"/>
                <a:cs typeface="Times New Roman" panose="02020603050405020304" pitchFamily="18" charset="0"/>
              </a:rPr>
              <a:t> Степень покрытия сосен </a:t>
            </a:r>
            <a:r>
              <a:rPr lang="ru-RU" sz="3600" b="1" dirty="0" smtClean="0">
                <a:latin typeface="+mn-lt"/>
                <a:cs typeface="Times New Roman" panose="02020603050405020304" pitchFamily="18" charset="0"/>
              </a:rPr>
              <a:t>разными формами эпифитных лишайников </a:t>
            </a:r>
            <a:r>
              <a:rPr lang="ru-RU" sz="3600" b="1" dirty="0">
                <a:latin typeface="+mn-lt"/>
                <a:cs typeface="Times New Roman" panose="02020603050405020304" pitchFamily="18" charset="0"/>
              </a:rPr>
              <a:t>в условиях разной антропогенной </a:t>
            </a:r>
            <a:r>
              <a:rPr lang="ru-RU" sz="3600" b="1" dirty="0" smtClean="0">
                <a:latin typeface="+mn-lt"/>
                <a:cs typeface="Times New Roman" panose="02020603050405020304" pitchFamily="18" charset="0"/>
              </a:rPr>
              <a:t>нагрузки</a:t>
            </a:r>
            <a:endParaRPr lang="ru-RU" sz="3600" b="1" dirty="0"/>
          </a:p>
        </p:txBody>
      </p:sp>
      <p:pic>
        <p:nvPicPr>
          <p:cNvPr id="6146" name="Picture 2" descr="C:\Documents and Settings\Senyakin_A_S\Рабочий стол\Рисунок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8229600" cy="407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91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+mn-lt"/>
                <a:cs typeface="Times New Roman" panose="02020603050405020304" pitchFamily="18" charset="0"/>
              </a:rPr>
              <a:t>Диаграмма 3. </a:t>
            </a:r>
            <a:r>
              <a:rPr lang="ru-RU" sz="3600" b="1" dirty="0">
                <a:latin typeface="+mn-lt"/>
                <a:cs typeface="Times New Roman" panose="02020603050405020304" pitchFamily="18" charset="0"/>
              </a:rPr>
              <a:t>Зависимость индекса ОЧА от уровня антропогенной </a:t>
            </a:r>
            <a:r>
              <a:rPr lang="ru-RU" sz="3600" b="1" dirty="0" smtClean="0">
                <a:latin typeface="+mn-lt"/>
                <a:cs typeface="Times New Roman" panose="02020603050405020304" pitchFamily="18" charset="0"/>
              </a:rPr>
              <a:t>нагрузки</a:t>
            </a:r>
            <a:endParaRPr lang="ru-RU" b="1" dirty="0">
              <a:latin typeface="+mn-lt"/>
            </a:endParaRPr>
          </a:p>
        </p:txBody>
      </p:sp>
      <p:pic>
        <p:nvPicPr>
          <p:cNvPr id="7170" name="Picture 2" descr="C:\Documents and Settings\Senyakin_A_S\Рабочий стол\Рисунок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7364413" cy="45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Выводы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700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3600" dirty="0"/>
              <a:t>По мере возрастания антропогенного влияния на территорию видовое разнообразие лишайников и площадь покрытия ими стволов сосен уменьшается. Наиболее четко эта закономерность прослеживается для кустистых лишайников, наиболее чувствительных к загрязнению воздуха</a:t>
            </a:r>
            <a:r>
              <a:rPr lang="ru-RU" sz="3600" dirty="0" smtClean="0"/>
              <a:t>.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3600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/>
              <a:t>Индекс ОЧА на исследованных участках составляет от 0,2 до 0,5 баллов, что свидетельствует о наличии некоторого загрязнения атмосферного воздуха в посёлке Будогощь</a:t>
            </a:r>
            <a:r>
              <a:rPr lang="ru-RU" sz="3600" dirty="0" smtClean="0"/>
              <a:t>.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3600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/>
              <a:t>Исследуемая территория относится к «зоне нормальной жизнедеятельности лишайников», о чём свидетельствует достаточное видовое разнообразие лишайников, в том числе наличие кустистых форм.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8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Практическая значимость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18072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процессе исследования был освоен метод лихеноиндикации и дана экологическая оценка состояния воздуха на исследуемой территории.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20486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/>
              <a:t>Рекомендации</a:t>
            </a:r>
            <a:endParaRPr lang="ru-RU" sz="32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8861" y="2852936"/>
            <a:ext cx="8363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2400" dirty="0"/>
              <a:t>Проведение учащимися мониторинговых исследований по оценке качества воздуха в поселке Будогощь;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/>
              <a:t>Освещение через местную прессу результатов исследования экологического состояния посёлка.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8861" y="5445224"/>
            <a:ext cx="84716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Проведение комплексной оценки экологического </a:t>
            </a:r>
            <a:r>
              <a:rPr lang="ru-RU" sz="2400" dirty="0"/>
              <a:t>состояния исследуемой территории с использованием различных методов биоиндикации.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90872" y="465313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/>
              <a:t>Планы на будущее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28492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Основные информационные источники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16624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Жизнь </a:t>
            </a:r>
            <a:r>
              <a:rPr lang="ru-RU" dirty="0"/>
              <a:t>растений. В 6-ти т. Т. 3. Водоросли. Лишайники. / Под ред. проф. М.М. </a:t>
            </a:r>
            <a:r>
              <a:rPr lang="ru-RU" dirty="0" err="1"/>
              <a:t>Голлербаха</a:t>
            </a:r>
            <a:r>
              <a:rPr lang="ru-RU" dirty="0"/>
              <a:t>. М.: Просвещение, 1977. – 487с.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Комплексная </a:t>
            </a:r>
            <a:r>
              <a:rPr lang="ru-RU" dirty="0"/>
              <a:t>экологическая практика школьников и студентов. Программы. Методики. Оснащение</a:t>
            </a:r>
            <a:r>
              <a:rPr lang="ru-RU" dirty="0" smtClean="0"/>
              <a:t>.</a:t>
            </a:r>
            <a:r>
              <a:rPr lang="ru-RU" dirty="0"/>
              <a:t> /</a:t>
            </a:r>
            <a:r>
              <a:rPr lang="ru-RU" dirty="0" smtClean="0"/>
              <a:t> Под </a:t>
            </a:r>
            <a:r>
              <a:rPr lang="ru-RU" dirty="0"/>
              <a:t>ред. проф. Л.А. </a:t>
            </a:r>
            <a:r>
              <a:rPr lang="ru-RU" dirty="0" err="1"/>
              <a:t>Коробейниковой</a:t>
            </a:r>
            <a:r>
              <a:rPr lang="ru-RU" dirty="0" smtClean="0"/>
              <a:t>. – </a:t>
            </a:r>
            <a:r>
              <a:rPr lang="ru-RU" dirty="0"/>
              <a:t>СПб.: </a:t>
            </a:r>
            <a:r>
              <a:rPr lang="ru-RU" dirty="0" err="1"/>
              <a:t>Крисмас</a:t>
            </a:r>
            <a:r>
              <a:rPr lang="ru-RU" dirty="0"/>
              <a:t>+. 2002. – 268 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Красная </a:t>
            </a:r>
            <a:r>
              <a:rPr lang="ru-RU" dirty="0"/>
              <a:t>книга природы Ленинградской области. Том 1. Особо охраняемые природные территории. / сост. Г.А. Носков, М.С. </a:t>
            </a:r>
            <a:r>
              <a:rPr lang="ru-RU" dirty="0" err="1"/>
              <a:t>Боч</a:t>
            </a:r>
            <a:r>
              <a:rPr lang="ru-RU" dirty="0"/>
              <a:t>. – СПб.: </a:t>
            </a:r>
            <a:r>
              <a:rPr lang="ru-RU" dirty="0" smtClean="0"/>
              <a:t>Акционер </a:t>
            </a:r>
            <a:r>
              <a:rPr lang="ru-RU" dirty="0"/>
              <a:t>и </a:t>
            </a:r>
            <a:r>
              <a:rPr lang="ru-RU" dirty="0" smtClean="0"/>
              <a:t>К, </a:t>
            </a:r>
            <a:r>
              <a:rPr lang="ru-RU" dirty="0"/>
              <a:t>1999. – 352 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Методика </a:t>
            </a:r>
            <a:r>
              <a:rPr lang="ru-RU" dirty="0"/>
              <a:t>и практика проведения школьных экологических экспедиций в Ленинградской </a:t>
            </a:r>
            <a:r>
              <a:rPr lang="ru-RU" dirty="0" smtClean="0"/>
              <a:t>области</a:t>
            </a:r>
            <a:r>
              <a:rPr lang="ru-RU" dirty="0"/>
              <a:t> </a:t>
            </a:r>
            <a:r>
              <a:rPr lang="ru-RU" dirty="0" smtClean="0"/>
              <a:t>/ </a:t>
            </a:r>
            <a:r>
              <a:rPr lang="ru-RU" dirty="0"/>
              <a:t>авт. коллектив – СПб., 2007. – 446с</a:t>
            </a:r>
            <a:r>
              <a:rPr lang="ru-RU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Оценка </a:t>
            </a:r>
            <a:r>
              <a:rPr lang="ru-RU" dirty="0"/>
              <a:t>загрязнения воздуха методом лихеноиндикации. / сост. А.С. Боголюбов, М.В. Кравченко – М.: Экосистема, 2001. – 15 </a:t>
            </a:r>
            <a:r>
              <a:rPr lang="ru-RU" dirty="0" smtClean="0"/>
              <a:t>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err="1" smtClean="0"/>
              <a:t>Томанова</a:t>
            </a:r>
            <a:r>
              <a:rPr lang="ru-RU" dirty="0" smtClean="0"/>
              <a:t> </a:t>
            </a:r>
            <a:r>
              <a:rPr lang="ru-RU" dirty="0"/>
              <a:t>З.А., Шаталов М.А., Любарский А.Н. Экологическое состояние и природопользование Ленинградской </a:t>
            </a:r>
            <a:r>
              <a:rPr lang="ru-RU" dirty="0" smtClean="0"/>
              <a:t>области. </a:t>
            </a:r>
            <a:r>
              <a:rPr lang="ru-RU" dirty="0"/>
              <a:t>– СПб.: Специальная литература, 2007. – 158 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Школьный </a:t>
            </a:r>
            <a:r>
              <a:rPr lang="ru-RU" dirty="0"/>
              <a:t>экологический мониторинг. </a:t>
            </a:r>
            <a:r>
              <a:rPr lang="ru-RU" dirty="0" smtClean="0"/>
              <a:t>/ </a:t>
            </a:r>
            <a:r>
              <a:rPr lang="ru-RU" dirty="0"/>
              <a:t>Под ред. Т.Я. Ашихминой. – М.:АГАР, 2000. – 386 с.</a:t>
            </a:r>
          </a:p>
          <a:p>
            <a:pPr marL="514350" indent="-514350" algn="just">
              <a:buFont typeface="+mj-lt"/>
              <a:buAutoNum type="arabicPeriod"/>
            </a:pPr>
            <a:endParaRPr lang="ru-RU" dirty="0" smtClean="0"/>
          </a:p>
          <a:p>
            <a:pPr marL="514350" indent="-514350" algn="just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2433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Спасибо за внимание!</a:t>
            </a:r>
            <a:endParaRPr lang="ru-RU" sz="3600" b="1" i="1" dirty="0"/>
          </a:p>
        </p:txBody>
      </p:sp>
      <p:pic>
        <p:nvPicPr>
          <p:cNvPr id="8194" name="Picture 2" descr="C:\Documents and Settings\Senyakin_A_S\Рабочий стол\Рисунок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704432" cy="503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94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Актуальность исследования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79" y="1196752"/>
            <a:ext cx="8229600" cy="223224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4000" dirty="0"/>
              <a:t>Благодаря своей высокой чувствительности к загрязнению воздуха эпифитные лишайники являются индикаторами загрязнения окружающей среды. В связи с этим </a:t>
            </a:r>
            <a:r>
              <a:rPr lang="ru-RU" sz="4000" i="1" dirty="0"/>
              <a:t>актуально</a:t>
            </a:r>
            <a:r>
              <a:rPr lang="ru-RU" sz="4000" dirty="0"/>
              <a:t> проведение исследования качества воздуха на территории </a:t>
            </a:r>
            <a:r>
              <a:rPr lang="ru-RU" sz="4000" dirty="0" smtClean="0"/>
              <a:t>п. </a:t>
            </a:r>
            <a:r>
              <a:rPr lang="ru-RU" sz="4000" dirty="0"/>
              <a:t>Будогощь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48381" y="3933056"/>
            <a:ext cx="8229600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/>
              <a:t>Цель работы - </a:t>
            </a:r>
            <a:r>
              <a:rPr lang="ru-RU" sz="3200" dirty="0" smtClean="0"/>
              <a:t>экологическая </a:t>
            </a:r>
            <a:r>
              <a:rPr lang="ru-RU" sz="3200" dirty="0"/>
              <a:t>оценка состояния воздуха в посёлке Будогощь методом лихеноиндикации</a:t>
            </a:r>
            <a:r>
              <a:rPr lang="ru-RU" sz="3200" i="1" dirty="0"/>
              <a:t>.</a:t>
            </a:r>
            <a:r>
              <a:rPr lang="ru-RU" sz="3200" b="1" i="1" dirty="0" smtClean="0"/>
              <a:t>  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269568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188640"/>
            <a:ext cx="8229600" cy="850106"/>
          </a:xfrm>
        </p:spPr>
        <p:txBody>
          <a:bodyPr>
            <a:normAutofit/>
          </a:bodyPr>
          <a:lstStyle/>
          <a:p>
            <a:r>
              <a:rPr lang="ru-RU" altLang="ru-RU" sz="3200" b="1" i="1" dirty="0">
                <a:solidFill>
                  <a:srgbClr val="000000"/>
                </a:solidFill>
              </a:rPr>
              <a:t>Задачи работы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3484984"/>
          </a:xfrm>
        </p:spPr>
        <p:txBody>
          <a:bodyPr>
            <a:normAutofit fontScale="85000" lnSpcReduction="1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3300" dirty="0" smtClean="0"/>
              <a:t>Определить </a:t>
            </a:r>
            <a:r>
              <a:rPr lang="ru-RU" sz="3300" dirty="0"/>
              <a:t>среднюю площадь покрытия и среднее количество видов эпифитных лишайников на пробных площадках.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300" dirty="0" smtClean="0"/>
              <a:t>Рассчитать </a:t>
            </a:r>
            <a:r>
              <a:rPr lang="ru-RU" sz="3300" dirty="0"/>
              <a:t>индекс относительной чистоты атмосферы (ОЧА) на исследуемой территории.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300" dirty="0" smtClean="0"/>
              <a:t>Сравнить </a:t>
            </a:r>
            <a:r>
              <a:rPr lang="ru-RU" sz="3300" dirty="0"/>
              <a:t>результаты исследования на пробных площадках с различным уровнем антропогенной нагрузки.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3533" y="4725144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Данная исследовательская работа является частью социально-экологического проекта «Изучение экологического состояния озера Острочинное и его прибрежной зоны».</a:t>
            </a:r>
          </a:p>
        </p:txBody>
      </p:sp>
    </p:spTree>
    <p:extLst>
      <p:ext uri="{BB962C8B-B14F-4D97-AF65-F5344CB8AC3E}">
        <p14:creationId xmlns:p14="http://schemas.microsoft.com/office/powerpoint/2010/main" val="363788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/>
              <a:t>Рабочие гипотезы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9"/>
            <a:ext cx="8507288" cy="2808312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2800" dirty="0"/>
              <a:t>По мере возрастания антропогенного влияния на территорию снижается индекс ОЧА. 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/>
              <a:t>Достаточное видовое разнообразие лишайников, свидетельствуют, что исследуемая территория относится к «зоне нормальной жизнедеятельности лишайников».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1143000"/>
          </a:xfrm>
        </p:spPr>
        <p:txBody>
          <a:bodyPr>
            <a:normAutofit/>
          </a:bodyPr>
          <a:lstStyle/>
          <a:p>
            <a:r>
              <a:rPr lang="ru-RU" altLang="ru-RU" sz="3600" b="1" i="1" dirty="0" smtClean="0">
                <a:ea typeface="BatangChe" pitchFamily="49" charset="-127"/>
              </a:rPr>
              <a:t>Метод </a:t>
            </a:r>
            <a:r>
              <a:rPr lang="ru-RU" altLang="ru-RU" sz="3200" b="1" i="1" dirty="0" smtClean="0">
                <a:ea typeface="BatangChe" pitchFamily="49" charset="-127"/>
              </a:rPr>
              <a:t>исследования</a:t>
            </a:r>
            <a:r>
              <a:rPr lang="ru-RU" altLang="ru-RU" sz="3600" b="1" i="1" dirty="0" smtClean="0">
                <a:ea typeface="BatangChe" pitchFamily="49" charset="-127"/>
              </a:rPr>
              <a:t>  </a:t>
            </a:r>
            <a:br>
              <a:rPr lang="ru-RU" altLang="ru-RU" sz="3600" b="1" i="1" dirty="0" smtClean="0">
                <a:ea typeface="BatangChe" pitchFamily="49" charset="-127"/>
              </a:rPr>
            </a:br>
            <a:endParaRPr lang="ru-RU" sz="31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5445224"/>
            <a:ext cx="56886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i="1" dirty="0" smtClean="0"/>
              <a:t>Определение площади покрытия эпифитными лишайниками ствола сосны с помощью палетки 10 Х 10 см.</a:t>
            </a:r>
            <a:endParaRPr lang="ru-RU" sz="2600" i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06939"/>
            <a:ext cx="8229600" cy="111298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3300" dirty="0" smtClean="0"/>
              <a:t>Определение </a:t>
            </a:r>
            <a:r>
              <a:rPr lang="ru-RU" sz="3300" dirty="0"/>
              <a:t>площади покрытия сосен лишайниками и последующий расчет индекса </a:t>
            </a:r>
            <a:r>
              <a:rPr lang="ru-RU" sz="3600" dirty="0"/>
              <a:t>относительной чистоты атмосферы</a:t>
            </a:r>
            <a:r>
              <a:rPr lang="ru-RU" sz="3600" b="1" i="1" dirty="0"/>
              <a:t> </a:t>
            </a:r>
            <a:r>
              <a:rPr lang="ru-RU" sz="3600" dirty="0" smtClean="0"/>
              <a:t>(</a:t>
            </a:r>
            <a:r>
              <a:rPr lang="ru-RU" sz="3300" dirty="0" smtClean="0"/>
              <a:t>ОЧА). </a:t>
            </a:r>
            <a:endParaRPr lang="ru-RU" sz="33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Documents and Settings\Senyakin_A_S\Рабочий стол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869" y="2060848"/>
            <a:ext cx="4402285" cy="330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03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8453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Индекс </a:t>
            </a:r>
            <a:r>
              <a:rPr lang="ru-RU" sz="3200" b="1" i="1" dirty="0"/>
              <a:t>относительной чистоты атмосферы </a:t>
            </a:r>
            <a:r>
              <a:rPr lang="ru-RU" sz="3200" b="1" i="1" dirty="0" smtClean="0"/>
              <a:t>(ОЧА)</a:t>
            </a:r>
            <a:endParaRPr lang="ru-RU" sz="3200" b="1" i="1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31758" y="5013176"/>
            <a:ext cx="8229600" cy="1700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4400" b="1" i="1" dirty="0" smtClean="0"/>
              <a:t>ОЧА=(Н+2Л+3К)/30</a:t>
            </a:r>
            <a:endParaRPr lang="ru-RU" sz="3600" b="1" dirty="0" smtClean="0"/>
          </a:p>
          <a:p>
            <a:pPr marL="0" indent="0" algn="just">
              <a:buNone/>
            </a:pPr>
            <a:r>
              <a:rPr lang="ru-RU" sz="9600" dirty="0" smtClean="0"/>
              <a:t>Н, Л, К – это оцененная в баллах степень покрытия ствола накипными, листоватыми и кустистыми лишайниками,</a:t>
            </a:r>
          </a:p>
          <a:p>
            <a:pPr marL="0" indent="0" algn="just">
              <a:buNone/>
            </a:pPr>
            <a:r>
              <a:rPr lang="ru-RU" sz="9600" dirty="0" smtClean="0"/>
              <a:t>2 и 3 - коэффициенты.</a:t>
            </a:r>
          </a:p>
          <a:p>
            <a:pPr marL="0" indent="0">
              <a:buNone/>
            </a:pPr>
            <a:endParaRPr lang="ru-RU" sz="44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96424"/>
              </p:ext>
            </p:extLst>
          </p:nvPr>
        </p:nvGraphicFramePr>
        <p:xfrm>
          <a:off x="981944" y="2276872"/>
          <a:ext cx="7344816" cy="2523744"/>
        </p:xfrm>
        <a:graphic>
          <a:graphicData uri="http://schemas.openxmlformats.org/drawingml/2006/table">
            <a:tbl>
              <a:tblPr/>
              <a:tblGrid>
                <a:gridCol w="2448272"/>
                <a:gridCol w="2448272"/>
                <a:gridCol w="2448272"/>
              </a:tblGrid>
              <a:tr h="365031">
                <a:tc gridSpan="2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Степень покрытия</a:t>
                      </a: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effectLst/>
                          <a:latin typeface="+mn-lt"/>
                          <a:ea typeface="Calibri"/>
                          <a:cs typeface="Times New Roman"/>
                        </a:rPr>
                        <a:t>Балл оценки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31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Очень низкая</a:t>
                      </a: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Менее 5%</a:t>
                      </a: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31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Низкая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5-20%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31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Средняя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20-40%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31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Высокая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40-60%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31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Очень высокая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n-lt"/>
                          <a:ea typeface="Calibri"/>
                          <a:cs typeface="Times New Roman"/>
                        </a:rPr>
                        <a:t>60-100%</a:t>
                      </a:r>
                      <a:endParaRPr lang="ru-RU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87624" y="1310151"/>
            <a:ext cx="70567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80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Оценка степени покрытия деревьев лишайниками по 5-балльной шкале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(по Т.Я. Ашихминой</a:t>
            </a:r>
            <a:r>
              <a:rPr lang="ru-RU" altLang="ru-RU" sz="2000" dirty="0">
                <a:latin typeface="+mn-lt"/>
                <a:ea typeface="Calibri" pitchFamily="34" charset="0"/>
                <a:cs typeface="Times New Roman" pitchFamily="18" charset="0"/>
              </a:rPr>
              <a:t>)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8897" y="1773231"/>
            <a:ext cx="1391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ea typeface="Calibri" pitchFamily="34" charset="0"/>
                <a:cs typeface="Times New Roman" pitchFamily="18" charset="0"/>
              </a:rPr>
              <a:t>Таблица1</a:t>
            </a:r>
            <a:endParaRPr lang="ru-RU" altLang="ru-RU" sz="2000" dirty="0"/>
          </a:p>
        </p:txBody>
      </p:sp>
    </p:spTree>
    <p:extLst>
      <p:ext uri="{BB962C8B-B14F-4D97-AF65-F5344CB8AC3E}">
        <p14:creationId xmlns:p14="http://schemas.microsoft.com/office/powerpoint/2010/main" val="375627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77875"/>
          </a:xfrm>
        </p:spPr>
        <p:txBody>
          <a:bodyPr/>
          <a:lstStyle/>
          <a:p>
            <a:pPr eaLnBrk="1" hangingPunct="1"/>
            <a:r>
              <a:rPr lang="ru-RU" altLang="ru-RU" sz="3200" b="1" i="1" dirty="0" smtClean="0"/>
              <a:t>Карта-схема мест исследования</a:t>
            </a:r>
          </a:p>
        </p:txBody>
      </p:sp>
      <p:sp>
        <p:nvSpPr>
          <p:cNvPr id="5124" name="Номер слайда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F9D44F-7648-49F0-A145-3DBB0B1DE734}" type="slidenum">
              <a:rPr lang="ru-RU" altLang="ru-RU" sz="1800" b="1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altLang="ru-RU" sz="18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5790616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Исследования проводились </a:t>
            </a:r>
            <a:r>
              <a:rPr lang="ru-RU" sz="2400" dirty="0"/>
              <a:t>в зимний период 2014 года. </a:t>
            </a:r>
          </a:p>
        </p:txBody>
      </p:sp>
      <p:pic>
        <p:nvPicPr>
          <p:cNvPr id="3074" name="Picture 2" descr="C:\Documents and Settings\Senyakin_A_S\Рабочий стол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02728"/>
            <a:ext cx="6946900" cy="468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Senyakin_A_S\Рабочий стол\Рисунок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939" y="1110437"/>
            <a:ext cx="39052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Пробные площадки</a:t>
            </a:r>
            <a:endParaRPr lang="ru-RU" sz="3200" b="1" i="1" dirty="0"/>
          </a:p>
        </p:txBody>
      </p:sp>
      <p:sp>
        <p:nvSpPr>
          <p:cNvPr id="9" name="Поле 9"/>
          <p:cNvSpPr txBox="1">
            <a:spLocks noChangeArrowheads="1"/>
          </p:cNvSpPr>
          <p:nvPr/>
        </p:nvSpPr>
        <p:spPr bwMode="auto">
          <a:xfrm>
            <a:off x="503632" y="2984755"/>
            <a:ext cx="2566888" cy="941796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 smtClean="0">
                <a:effectLst/>
                <a:ea typeface="Calibri"/>
                <a:cs typeface="Times New Roman"/>
              </a:rPr>
              <a:t>Площадка </a:t>
            </a:r>
            <a:r>
              <a:rPr lang="ru-RU" sz="1600" b="1" u="sng" dirty="0">
                <a:effectLst/>
                <a:ea typeface="Calibri"/>
                <a:cs typeface="Times New Roman"/>
              </a:rPr>
              <a:t>1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ea typeface="Calibri"/>
                <a:cs typeface="Times New Roman"/>
              </a:rPr>
              <a:t>(вблизи автомобильной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ea typeface="Calibri"/>
                <a:cs typeface="Times New Roman"/>
              </a:rPr>
              <a:t>и </a:t>
            </a:r>
            <a:r>
              <a:rPr lang="ru-RU" sz="1600" dirty="0">
                <a:effectLst/>
                <a:ea typeface="Calibri"/>
                <a:cs typeface="Times New Roman"/>
              </a:rPr>
              <a:t>железной дорог)</a:t>
            </a:r>
          </a:p>
        </p:txBody>
      </p:sp>
      <p:sp>
        <p:nvSpPr>
          <p:cNvPr id="10" name="Поле 307"/>
          <p:cNvSpPr txBox="1">
            <a:spLocks noChangeArrowheads="1"/>
          </p:cNvSpPr>
          <p:nvPr/>
        </p:nvSpPr>
        <p:spPr bwMode="auto">
          <a:xfrm>
            <a:off x="3476993" y="2972853"/>
            <a:ext cx="2569953" cy="658642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 smtClean="0">
                <a:effectLst/>
                <a:ea typeface="Calibri"/>
                <a:cs typeface="Times New Roman"/>
              </a:rPr>
              <a:t>Площадка </a:t>
            </a:r>
            <a:r>
              <a:rPr lang="ru-RU" sz="1600" b="1" u="sng" dirty="0">
                <a:effectLst/>
                <a:ea typeface="Calibri"/>
                <a:cs typeface="Times New Roman"/>
              </a:rPr>
              <a:t>2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ea typeface="Calibri"/>
                <a:cs typeface="Times New Roman"/>
              </a:rPr>
              <a:t>(берег </a:t>
            </a:r>
            <a:r>
              <a:rPr lang="ru-RU" sz="1600" dirty="0">
                <a:effectLst/>
                <a:ea typeface="Calibri"/>
                <a:cs typeface="Times New Roman"/>
              </a:rPr>
              <a:t>озера Острочинное)</a:t>
            </a:r>
          </a:p>
        </p:txBody>
      </p:sp>
      <p:sp>
        <p:nvSpPr>
          <p:cNvPr id="11" name="Поле 13"/>
          <p:cNvSpPr txBox="1">
            <a:spLocks noChangeArrowheads="1"/>
          </p:cNvSpPr>
          <p:nvPr/>
        </p:nvSpPr>
        <p:spPr bwMode="auto">
          <a:xfrm>
            <a:off x="6620214" y="2960562"/>
            <a:ext cx="2284730" cy="658642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 smtClean="0">
                <a:effectLst/>
                <a:ea typeface="Calibri"/>
                <a:cs typeface="Times New Roman"/>
              </a:rPr>
              <a:t>Площадка </a:t>
            </a:r>
            <a:r>
              <a:rPr lang="ru-RU" sz="1600" b="1" u="sng" dirty="0">
                <a:effectLst/>
                <a:ea typeface="Calibri"/>
                <a:cs typeface="Times New Roman"/>
              </a:rPr>
              <a:t>3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ea typeface="Calibri"/>
                <a:cs typeface="Times New Roman"/>
              </a:rPr>
              <a:t>(у </a:t>
            </a:r>
            <a:r>
              <a:rPr lang="ru-RU" sz="1600" dirty="0">
                <a:effectLst/>
                <a:ea typeface="Calibri"/>
                <a:cs typeface="Times New Roman"/>
              </a:rPr>
              <a:t>котельной школы)</a:t>
            </a:r>
          </a:p>
        </p:txBody>
      </p:sp>
      <p:sp>
        <p:nvSpPr>
          <p:cNvPr id="12" name="Поле 10"/>
          <p:cNvSpPr txBox="1">
            <a:spLocks noChangeArrowheads="1"/>
          </p:cNvSpPr>
          <p:nvPr/>
        </p:nvSpPr>
        <p:spPr bwMode="auto">
          <a:xfrm>
            <a:off x="1443603" y="6099314"/>
            <a:ext cx="2893629" cy="658642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 smtClean="0">
                <a:effectLst/>
                <a:ea typeface="Calibri"/>
                <a:cs typeface="Times New Roman"/>
              </a:rPr>
              <a:t>Площадка </a:t>
            </a:r>
            <a:r>
              <a:rPr lang="ru-RU" sz="1600" b="1" u="sng" dirty="0">
                <a:effectLst/>
                <a:ea typeface="Calibri"/>
                <a:cs typeface="Times New Roman"/>
              </a:rPr>
              <a:t>4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ea typeface="Calibri"/>
                <a:cs typeface="Times New Roman"/>
              </a:rPr>
              <a:t>(возле </a:t>
            </a:r>
            <a:r>
              <a:rPr lang="ru-RU" sz="1600" dirty="0">
                <a:effectLst/>
                <a:ea typeface="Calibri"/>
                <a:cs typeface="Times New Roman"/>
              </a:rPr>
              <a:t>автобусной остановки)</a:t>
            </a:r>
          </a:p>
        </p:txBody>
      </p:sp>
      <p:sp>
        <p:nvSpPr>
          <p:cNvPr id="13" name="Поле 14"/>
          <p:cNvSpPr txBox="1">
            <a:spLocks noChangeArrowheads="1"/>
          </p:cNvSpPr>
          <p:nvPr/>
        </p:nvSpPr>
        <p:spPr bwMode="auto">
          <a:xfrm>
            <a:off x="4747987" y="6059921"/>
            <a:ext cx="3240360" cy="658642"/>
          </a:xfrm>
          <a:prstGeom prst="rect">
            <a:avLst/>
          </a:prstGeom>
          <a:solidFill>
            <a:srgbClr val="FFFFFF"/>
          </a:solidFill>
          <a:ln w="9525">
            <a:solidFill>
              <a:sysClr val="window" lastClr="FFFFFF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 smtClean="0">
                <a:effectLst/>
                <a:ea typeface="Calibri"/>
                <a:cs typeface="Times New Roman"/>
              </a:rPr>
              <a:t>Площадка </a:t>
            </a:r>
            <a:r>
              <a:rPr lang="ru-RU" sz="1600" b="1" u="sng" dirty="0">
                <a:effectLst/>
                <a:ea typeface="Calibri"/>
                <a:cs typeface="Times New Roman"/>
              </a:rPr>
              <a:t>5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ea typeface="Calibri"/>
                <a:cs typeface="Times New Roman"/>
              </a:rPr>
              <a:t>(окраина </a:t>
            </a:r>
            <a:r>
              <a:rPr lang="ru-RU" sz="1600" dirty="0">
                <a:effectLst/>
                <a:ea typeface="Calibri"/>
                <a:cs typeface="Times New Roman"/>
              </a:rPr>
              <a:t>школьного стадиона)</a:t>
            </a:r>
          </a:p>
        </p:txBody>
      </p:sp>
      <p:pic>
        <p:nvPicPr>
          <p:cNvPr id="3" name="Picture 2" descr="C:\Documents and Settings\Senyakin_A_S\Рабочий стол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70" y="900420"/>
            <a:ext cx="2736850" cy="205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Documents and Settings\Senyakin_A_S\Рабочий стол\Рисунок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183" y="875766"/>
            <a:ext cx="2798763" cy="209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Senyakin_A_S\Рабочий стол\Рисунок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392" y="890684"/>
            <a:ext cx="2798763" cy="209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Documents and Settings\Senyakin_A_S\Рабочий стол\Рисунок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603" y="4149080"/>
            <a:ext cx="27559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Documents and Settings\Senyakin_A_S\Рабочий стол\Рисунок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273" y="3907271"/>
            <a:ext cx="2871787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82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276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Результаты исследования</a:t>
            </a:r>
            <a:endParaRPr lang="ru-RU" sz="32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869065"/>
            <a:ext cx="6238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Обнаружено 8 видов эпифитных лишайников.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5805264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1-3 – накипные формы лишайников</a:t>
            </a:r>
          </a:p>
          <a:p>
            <a:r>
              <a:rPr lang="ru-RU" dirty="0"/>
              <a:t>4-5 – листоватые формы лишайников</a:t>
            </a:r>
          </a:p>
          <a:p>
            <a:r>
              <a:rPr lang="ru-RU" dirty="0"/>
              <a:t>6-8 – кустистые формы лишайников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59832" y="1484783"/>
            <a:ext cx="6084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Диаграмма 1. </a:t>
            </a:r>
            <a:r>
              <a:rPr lang="ru-RU" sz="2400" b="1" dirty="0" smtClean="0"/>
              <a:t>Разнообразие лихенофлоры в условиях разной антропогенной нагрузки</a:t>
            </a:r>
            <a:endParaRPr lang="ru-RU" sz="2400" b="1" dirty="0"/>
          </a:p>
        </p:txBody>
      </p:sp>
      <p:pic>
        <p:nvPicPr>
          <p:cNvPr id="5122" name="Picture 2" descr="C:\Documents and Settings\Senyakin_A_S\Рабочий стол\Рисунок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3227"/>
            <a:ext cx="2547937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Senyakin_A_S\Рабочий стол\Рисуно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92896"/>
            <a:ext cx="5196086" cy="305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8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749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Актуальность исследования</vt:lpstr>
      <vt:lpstr>Задачи работы</vt:lpstr>
      <vt:lpstr>Рабочие гипотезы</vt:lpstr>
      <vt:lpstr>Метод исследования   </vt:lpstr>
      <vt:lpstr>Индекс относительной чистоты атмосферы (ОЧА)</vt:lpstr>
      <vt:lpstr>Карта-схема мест исследования</vt:lpstr>
      <vt:lpstr>Пробные площадки</vt:lpstr>
      <vt:lpstr>Результаты исследования</vt:lpstr>
      <vt:lpstr>Диаграмма 2. Степень покрытия сосен разными формами эпифитных лишайников в условиях разной антропогенной нагрузки</vt:lpstr>
      <vt:lpstr>Диаграмма 3. Зависимость индекса ОЧА от уровня антропогенной нагрузки</vt:lpstr>
      <vt:lpstr>Выводы</vt:lpstr>
      <vt:lpstr>Практическая значимость</vt:lpstr>
      <vt:lpstr>Основные информационные источники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Senyakin_A_S</cp:lastModifiedBy>
  <cp:revision>36</cp:revision>
  <dcterms:created xsi:type="dcterms:W3CDTF">2014-09-03T10:35:25Z</dcterms:created>
  <dcterms:modified xsi:type="dcterms:W3CDTF">2015-03-07T10:39:11Z</dcterms:modified>
</cp:coreProperties>
</file>