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73" r:id="rId4"/>
    <p:sldId id="285" r:id="rId5"/>
    <p:sldId id="259" r:id="rId6"/>
    <p:sldId id="268" r:id="rId7"/>
    <p:sldId id="286" r:id="rId8"/>
    <p:sldId id="260" r:id="rId9"/>
    <p:sldId id="270" r:id="rId10"/>
    <p:sldId id="272" r:id="rId11"/>
    <p:sldId id="287" r:id="rId12"/>
    <p:sldId id="261" r:id="rId13"/>
    <p:sldId id="288" r:id="rId14"/>
    <p:sldId id="262" r:id="rId15"/>
    <p:sldId id="292" r:id="rId16"/>
    <p:sldId id="276" r:id="rId17"/>
    <p:sldId id="289" r:id="rId18"/>
    <p:sldId id="290" r:id="rId19"/>
    <p:sldId id="279" r:id="rId20"/>
    <p:sldId id="282" r:id="rId21"/>
    <p:sldId id="291" r:id="rId22"/>
    <p:sldId id="284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-23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0B17AA-77AE-4D5C-99C4-780CA754A404}" type="datetimeFigureOut">
              <a:rPr lang="ru-RU" smtClean="0"/>
              <a:pPr/>
              <a:t>07.03.2015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0D3531-A505-4660-B21E-BF7D0C9D8D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0B17AA-77AE-4D5C-99C4-780CA754A404}" type="datetimeFigureOut">
              <a:rPr lang="ru-RU" smtClean="0"/>
              <a:pPr/>
              <a:t>07.03.2015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0D3531-A505-4660-B21E-BF7D0C9D8D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0B17AA-77AE-4D5C-99C4-780CA754A404}" type="datetimeFigureOut">
              <a:rPr lang="ru-RU" smtClean="0"/>
              <a:pPr/>
              <a:t>07.03.2015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0D3531-A505-4660-B21E-BF7D0C9D8D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0B17AA-77AE-4D5C-99C4-780CA754A404}" type="datetimeFigureOut">
              <a:rPr lang="ru-RU" smtClean="0"/>
              <a:pPr/>
              <a:t>07.03.2015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0D3531-A505-4660-B21E-BF7D0C9D8D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0B17AA-77AE-4D5C-99C4-780CA754A404}" type="datetimeFigureOut">
              <a:rPr lang="ru-RU" smtClean="0"/>
              <a:pPr/>
              <a:t>07.03.2015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0D3531-A505-4660-B21E-BF7D0C9D8D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0B17AA-77AE-4D5C-99C4-780CA754A404}" type="datetimeFigureOut">
              <a:rPr lang="ru-RU" smtClean="0"/>
              <a:pPr/>
              <a:t>07.03.2015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0D3531-A505-4660-B21E-BF7D0C9D8D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0B17AA-77AE-4D5C-99C4-780CA754A404}" type="datetimeFigureOut">
              <a:rPr lang="ru-RU" smtClean="0"/>
              <a:pPr/>
              <a:t>07.03.2015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0D3531-A505-4660-B21E-BF7D0C9D8D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0B17AA-77AE-4D5C-99C4-780CA754A404}" type="datetimeFigureOut">
              <a:rPr lang="ru-RU" smtClean="0"/>
              <a:pPr/>
              <a:t>07.03.2015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0D3531-A505-4660-B21E-BF7D0C9D8D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0B17AA-77AE-4D5C-99C4-780CA754A404}" type="datetimeFigureOut">
              <a:rPr lang="ru-RU" smtClean="0"/>
              <a:pPr/>
              <a:t>07.03.2015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0D3531-A505-4660-B21E-BF7D0C9D8D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0B17AA-77AE-4D5C-99C4-780CA754A404}" type="datetimeFigureOut">
              <a:rPr lang="ru-RU" smtClean="0"/>
              <a:pPr/>
              <a:t>07.03.2015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0D3531-A505-4660-B21E-BF7D0C9D8D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0B17AA-77AE-4D5C-99C4-780CA754A404}" type="datetimeFigureOut">
              <a:rPr lang="ru-RU" smtClean="0"/>
              <a:pPr/>
              <a:t>07.03.2015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0D3531-A505-4660-B21E-BF7D0C9D8D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0B17AA-77AE-4D5C-99C4-780CA754A404}" type="datetimeFigureOut">
              <a:rPr lang="ru-RU" smtClean="0"/>
              <a:pPr/>
              <a:t>07.03.2015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0D3531-A505-4660-B21E-BF7D0C9D8D7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.gif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4000" dirty="0" smtClean="0">
                <a:solidFill>
                  <a:srgbClr val="FFFF00"/>
                </a:solidFill>
              </a:rPr>
              <a:t>Дисциплина</a:t>
            </a:r>
            <a:r>
              <a:rPr lang="en-US" sz="4000" dirty="0" smtClean="0">
                <a:solidFill>
                  <a:srgbClr val="FFFF00"/>
                </a:solidFill>
              </a:rPr>
              <a:t>: “</a:t>
            </a:r>
            <a:r>
              <a:rPr lang="ru-RU" sz="4000" dirty="0" smtClean="0">
                <a:solidFill>
                  <a:srgbClr val="FFFF00"/>
                </a:solidFill>
              </a:rPr>
              <a:t>Английский язык</a:t>
            </a:r>
            <a:r>
              <a:rPr lang="en-US" sz="4000" dirty="0" smtClean="0">
                <a:solidFill>
                  <a:srgbClr val="FFFF00"/>
                </a:solidFill>
              </a:rPr>
              <a:t>”</a:t>
            </a:r>
            <a:br>
              <a:rPr lang="en-US" sz="4000" dirty="0" smtClean="0">
                <a:solidFill>
                  <a:srgbClr val="FFFF00"/>
                </a:solidFill>
              </a:rPr>
            </a:br>
            <a:r>
              <a:rPr lang="ru-RU" sz="4000" dirty="0" smtClean="0">
                <a:solidFill>
                  <a:srgbClr val="FFFF00"/>
                </a:solidFill>
              </a:rPr>
              <a:t>Группа 09 – 13ТОА</a:t>
            </a:r>
            <a:endParaRPr lang="ru-RU" sz="4000" dirty="0">
              <a:solidFill>
                <a:srgbClr val="FFFF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4400" dirty="0" smtClean="0">
                <a:solidFill>
                  <a:srgbClr val="FFFF00"/>
                </a:solidFill>
              </a:rPr>
              <a:t>Тема</a:t>
            </a:r>
            <a:r>
              <a:rPr lang="en-US" sz="4400" dirty="0" smtClean="0">
                <a:solidFill>
                  <a:srgbClr val="FFFF00"/>
                </a:solidFill>
              </a:rPr>
              <a:t>: “Great Britain.</a:t>
            </a:r>
          </a:p>
          <a:p>
            <a:r>
              <a:rPr lang="en-US" sz="4400" dirty="0" smtClean="0">
                <a:solidFill>
                  <a:srgbClr val="FFFF00"/>
                </a:solidFill>
              </a:rPr>
              <a:t>London”</a:t>
            </a:r>
            <a:endParaRPr lang="ru-RU" sz="4400" dirty="0">
              <a:solidFill>
                <a:srgbClr val="FFFF00"/>
              </a:solidFill>
            </a:endParaRPr>
          </a:p>
        </p:txBody>
      </p:sp>
      <p:pic>
        <p:nvPicPr>
          <p:cNvPr id="4" name="Рисунок 3" descr="p000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57554" y="642918"/>
            <a:ext cx="2194560" cy="164592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dirty="0" smtClean="0">
                <a:solidFill>
                  <a:srgbClr val="FFFF00"/>
                </a:solidFill>
              </a:rPr>
              <a:t>Wales</a:t>
            </a:r>
            <a:endParaRPr lang="ru-RU" sz="6600" dirty="0">
              <a:solidFill>
                <a:srgbClr val="FFFF00"/>
              </a:solidFill>
            </a:endParaRPr>
          </a:p>
        </p:txBody>
      </p:sp>
      <p:pic>
        <p:nvPicPr>
          <p:cNvPr id="4" name="Содержимое 3" descr="p0396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54691" y="1428736"/>
            <a:ext cx="6263236" cy="469742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7200" dirty="0" smtClean="0">
                <a:solidFill>
                  <a:srgbClr val="FFFF00"/>
                </a:solidFill>
              </a:rPr>
              <a:t>Wales</a:t>
            </a:r>
            <a:endParaRPr lang="ru-RU" sz="7200" dirty="0">
              <a:solidFill>
                <a:srgbClr val="FFFF00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28596" y="1643050"/>
          <a:ext cx="8229600" cy="250033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57322"/>
                <a:gridCol w="857256"/>
                <a:gridCol w="871522"/>
                <a:gridCol w="1028700"/>
                <a:gridCol w="814422"/>
                <a:gridCol w="1242978"/>
                <a:gridCol w="1028700"/>
                <a:gridCol w="1028700"/>
              </a:tblGrid>
              <a:tr h="1470782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FF00"/>
                          </a:solidFill>
                        </a:rPr>
                        <a:t>Population</a:t>
                      </a:r>
                      <a:endParaRPr lang="ru-RU" dirty="0">
                        <a:solidFill>
                          <a:srgbClr val="FFFF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FF00"/>
                          </a:solidFill>
                        </a:rPr>
                        <a:t>Capital</a:t>
                      </a:r>
                      <a:endParaRPr lang="ru-RU" dirty="0">
                        <a:solidFill>
                          <a:srgbClr val="FFFF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FF00"/>
                          </a:solidFill>
                        </a:rPr>
                        <a:t>The largest cities</a:t>
                      </a:r>
                      <a:endParaRPr lang="ru-RU" dirty="0">
                        <a:solidFill>
                          <a:srgbClr val="FFFF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FF00"/>
                          </a:solidFill>
                        </a:rPr>
                        <a:t>Rivers</a:t>
                      </a:r>
                      <a:endParaRPr lang="ru-RU" dirty="0">
                        <a:solidFill>
                          <a:srgbClr val="FFFF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FF00"/>
                          </a:solidFill>
                        </a:rPr>
                        <a:t>Lakes</a:t>
                      </a:r>
                      <a:endParaRPr lang="ru-RU" dirty="0">
                        <a:solidFill>
                          <a:srgbClr val="FFFF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FF00"/>
                          </a:solidFill>
                        </a:rPr>
                        <a:t>Mountains</a:t>
                      </a:r>
                      <a:endParaRPr lang="ru-RU" dirty="0">
                        <a:solidFill>
                          <a:srgbClr val="FFFF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FF00"/>
                          </a:solidFill>
                        </a:rPr>
                        <a:t>National emblem</a:t>
                      </a:r>
                      <a:endParaRPr lang="ru-RU" dirty="0">
                        <a:solidFill>
                          <a:srgbClr val="FFFF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FF00"/>
                          </a:solidFill>
                        </a:rPr>
                        <a:t>Flag</a:t>
                      </a:r>
                      <a:endParaRPr lang="ru-RU" dirty="0">
                        <a:solidFill>
                          <a:srgbClr val="FFFF00"/>
                        </a:solidFill>
                      </a:endParaRPr>
                    </a:p>
                  </a:txBody>
                  <a:tcPr/>
                </a:tc>
              </a:tr>
              <a:tr h="1029548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FF00"/>
                          </a:solidFill>
                        </a:rPr>
                        <a:t>      </a:t>
                      </a:r>
                      <a:r>
                        <a:rPr lang="en-US" dirty="0" smtClean="0">
                          <a:solidFill>
                            <a:schemeClr val="bg1"/>
                          </a:solidFill>
                        </a:rPr>
                        <a:t>3 </a:t>
                      </a:r>
                      <a:r>
                        <a:rPr lang="en-US" dirty="0" err="1" smtClean="0">
                          <a:solidFill>
                            <a:schemeClr val="bg1"/>
                          </a:solidFill>
                        </a:rPr>
                        <a:t>mln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bg1"/>
                          </a:solidFill>
                        </a:rPr>
                        <a:t>Cardiff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>
                          <a:solidFill>
                            <a:schemeClr val="bg1"/>
                          </a:solidFill>
                        </a:rPr>
                        <a:t>Brecon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bg1"/>
                          </a:solidFill>
                        </a:rPr>
                        <a:t>The Dee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bg1"/>
                          </a:solidFill>
                        </a:rPr>
                        <a:t>Way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>
                          <a:solidFill>
                            <a:schemeClr val="bg1"/>
                          </a:solidFill>
                        </a:rPr>
                        <a:t>Snowdon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rgbClr val="FFFF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rgbClr val="FFFF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5" name="Рисунок 4" descr="949556[1]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643703" y="3071810"/>
            <a:ext cx="1000132" cy="1071570"/>
          </a:xfrm>
          <a:prstGeom prst="rect">
            <a:avLst/>
          </a:prstGeom>
        </p:spPr>
      </p:pic>
      <p:pic>
        <p:nvPicPr>
          <p:cNvPr id="7" name="Рисунок 6" descr="Flag_of_Wales[1]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43834" y="3071810"/>
            <a:ext cx="1000132" cy="107157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7200" dirty="0" err="1" smtClean="0">
                <a:solidFill>
                  <a:srgbClr val="FFFF00"/>
                </a:solidFill>
              </a:rPr>
              <a:t>Northen</a:t>
            </a:r>
            <a:r>
              <a:rPr lang="en-US" sz="7200" dirty="0" smtClean="0">
                <a:solidFill>
                  <a:srgbClr val="FFFF00"/>
                </a:solidFill>
              </a:rPr>
              <a:t> Ireland</a:t>
            </a:r>
            <a:endParaRPr lang="ru-RU" sz="7200" dirty="0">
              <a:solidFill>
                <a:srgbClr val="FFFF00"/>
              </a:solidFill>
            </a:endParaRPr>
          </a:p>
        </p:txBody>
      </p:sp>
      <p:pic>
        <p:nvPicPr>
          <p:cNvPr id="4" name="Содержимое 3" descr="e-11[1]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4282" y="1714488"/>
            <a:ext cx="4027519" cy="304093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Рисунок 4" descr="p034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86314" y="3500438"/>
            <a:ext cx="4214841" cy="316113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Рисунок 5" descr="i[6]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86314" y="1500173"/>
            <a:ext cx="2643206" cy="185738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dirty="0" err="1" smtClean="0">
                <a:solidFill>
                  <a:srgbClr val="FFFF00"/>
                </a:solidFill>
              </a:rPr>
              <a:t>Northen</a:t>
            </a:r>
            <a:r>
              <a:rPr lang="en-US" sz="6600" dirty="0" smtClean="0">
                <a:solidFill>
                  <a:srgbClr val="FFFF00"/>
                </a:solidFill>
              </a:rPr>
              <a:t> Ireland</a:t>
            </a:r>
            <a:endParaRPr lang="ru-RU" sz="6600" dirty="0">
              <a:solidFill>
                <a:srgbClr val="FFFF00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57158" y="1571612"/>
          <a:ext cx="8158162" cy="301034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74722"/>
                <a:gridCol w="849814"/>
                <a:gridCol w="934775"/>
                <a:gridCol w="948952"/>
                <a:gridCol w="948988"/>
                <a:gridCol w="1203904"/>
                <a:gridCol w="1062268"/>
                <a:gridCol w="934739"/>
              </a:tblGrid>
              <a:tr h="182880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FF00"/>
                          </a:solidFill>
                        </a:rPr>
                        <a:t>Population</a:t>
                      </a:r>
                      <a:endParaRPr lang="ru-RU" dirty="0">
                        <a:solidFill>
                          <a:srgbClr val="FFFF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FF00"/>
                          </a:solidFill>
                        </a:rPr>
                        <a:t>Capital</a:t>
                      </a:r>
                      <a:endParaRPr lang="ru-RU" dirty="0">
                        <a:solidFill>
                          <a:srgbClr val="FFFF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FF00"/>
                          </a:solidFill>
                        </a:rPr>
                        <a:t>The largest cities</a:t>
                      </a:r>
                      <a:endParaRPr lang="ru-RU" dirty="0">
                        <a:solidFill>
                          <a:srgbClr val="FFFF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FF00"/>
                          </a:solidFill>
                        </a:rPr>
                        <a:t>Rivers</a:t>
                      </a:r>
                      <a:endParaRPr lang="ru-RU" dirty="0">
                        <a:solidFill>
                          <a:srgbClr val="FFFF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FF00"/>
                          </a:solidFill>
                        </a:rPr>
                        <a:t>Lakes</a:t>
                      </a:r>
                      <a:endParaRPr lang="ru-RU" dirty="0">
                        <a:solidFill>
                          <a:srgbClr val="FFFF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FF00"/>
                          </a:solidFill>
                        </a:rPr>
                        <a:t>Mountains</a:t>
                      </a:r>
                      <a:endParaRPr lang="ru-RU" dirty="0">
                        <a:solidFill>
                          <a:srgbClr val="FFFF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FF00"/>
                          </a:solidFill>
                        </a:rPr>
                        <a:t>National emblem</a:t>
                      </a:r>
                      <a:endParaRPr lang="ru-RU" dirty="0">
                        <a:solidFill>
                          <a:srgbClr val="FFFF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FF00"/>
                          </a:solidFill>
                        </a:rPr>
                        <a:t>Flag</a:t>
                      </a:r>
                      <a:endParaRPr lang="ru-RU" dirty="0">
                        <a:solidFill>
                          <a:srgbClr val="FFFF00"/>
                        </a:solidFill>
                      </a:endParaRPr>
                    </a:p>
                  </a:txBody>
                  <a:tcPr/>
                </a:tc>
              </a:tr>
              <a:tr h="1181549">
                <a:tc>
                  <a:txBody>
                    <a:bodyPr/>
                    <a:lstStyle/>
                    <a:p>
                      <a:r>
                        <a:rPr lang="en-US" dirty="0" smtClean="0"/>
                        <a:t>     1mln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Belfast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Belfast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The </a:t>
                      </a:r>
                      <a:r>
                        <a:rPr lang="en-US" dirty="0" err="1" smtClean="0"/>
                        <a:t>Tay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 Loch-Lomond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Ben Nevis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5" name="Рисунок 4" descr="e-11[1]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500826" y="3429001"/>
            <a:ext cx="1142986" cy="1143008"/>
          </a:xfrm>
          <a:prstGeom prst="rect">
            <a:avLst/>
          </a:prstGeom>
        </p:spPr>
      </p:pic>
      <p:pic>
        <p:nvPicPr>
          <p:cNvPr id="6" name="Рисунок 5" descr="i[6]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H="1" flipV="1">
            <a:off x="7522378" y="3429000"/>
            <a:ext cx="978709" cy="114300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7200" dirty="0" smtClean="0">
                <a:solidFill>
                  <a:srgbClr val="FFFF00"/>
                </a:solidFill>
              </a:rPr>
              <a:t>London</a:t>
            </a:r>
            <a:endParaRPr lang="ru-RU" sz="7200" dirty="0">
              <a:solidFill>
                <a:srgbClr val="FFFF00"/>
              </a:solidFill>
            </a:endParaRPr>
          </a:p>
        </p:txBody>
      </p:sp>
      <p:pic>
        <p:nvPicPr>
          <p:cNvPr id="6" name="Рисунок 5" descr="p028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2976" y="1428736"/>
            <a:ext cx="6667512" cy="500063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dirty="0" smtClean="0">
                <a:solidFill>
                  <a:srgbClr val="FFFF00"/>
                </a:solidFill>
              </a:rPr>
              <a:t>London</a:t>
            </a:r>
            <a:endParaRPr lang="ru-RU" sz="5400" dirty="0">
              <a:solidFill>
                <a:srgbClr val="FFFF00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rgbClr val="FFFF00"/>
                </a:solidFill>
              </a:rPr>
              <a:t>The plan </a:t>
            </a:r>
            <a:r>
              <a:rPr lang="ru-RU" dirty="0" smtClean="0">
                <a:solidFill>
                  <a:srgbClr val="FFFF00"/>
                </a:solidFill>
              </a:rPr>
              <a:t>№ 1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2200" b="1" dirty="0" smtClean="0">
                <a:solidFill>
                  <a:srgbClr val="FFC000"/>
                </a:solidFill>
              </a:rPr>
              <a:t>1. The capital of England.</a:t>
            </a:r>
          </a:p>
          <a:p>
            <a:pPr>
              <a:buNone/>
            </a:pPr>
            <a:r>
              <a:rPr lang="en-US" sz="2200" b="1" dirty="0" smtClean="0">
                <a:solidFill>
                  <a:srgbClr val="FFC000"/>
                </a:solidFill>
              </a:rPr>
              <a:t>2. Population.</a:t>
            </a:r>
          </a:p>
          <a:p>
            <a:pPr>
              <a:buNone/>
            </a:pPr>
            <a:r>
              <a:rPr lang="en-US" sz="2200" b="1" dirty="0" smtClean="0">
                <a:solidFill>
                  <a:srgbClr val="FFC000"/>
                </a:solidFill>
              </a:rPr>
              <a:t>3. The Thames.</a:t>
            </a:r>
          </a:p>
          <a:p>
            <a:pPr>
              <a:buNone/>
            </a:pPr>
            <a:r>
              <a:rPr lang="en-US" sz="2200" b="1" dirty="0" smtClean="0">
                <a:solidFill>
                  <a:srgbClr val="FFC000"/>
                </a:solidFill>
              </a:rPr>
              <a:t>4. Three parts of London.</a:t>
            </a:r>
          </a:p>
          <a:p>
            <a:pPr>
              <a:buNone/>
            </a:pPr>
            <a:r>
              <a:rPr lang="en-US" sz="2200" b="1" dirty="0" smtClean="0">
                <a:solidFill>
                  <a:srgbClr val="FFC000"/>
                </a:solidFill>
              </a:rPr>
              <a:t>5. The City.</a:t>
            </a:r>
          </a:p>
          <a:p>
            <a:pPr>
              <a:buNone/>
            </a:pPr>
            <a:r>
              <a:rPr lang="en-US" sz="2200" b="1" dirty="0" smtClean="0">
                <a:solidFill>
                  <a:srgbClr val="FFC000"/>
                </a:solidFill>
              </a:rPr>
              <a:t>6. The West End.</a:t>
            </a:r>
          </a:p>
          <a:p>
            <a:pPr>
              <a:buNone/>
            </a:pPr>
            <a:r>
              <a:rPr lang="en-US" sz="2200" b="1" dirty="0" smtClean="0">
                <a:solidFill>
                  <a:srgbClr val="FFC000"/>
                </a:solidFill>
              </a:rPr>
              <a:t>7. Trafalgar Square.</a:t>
            </a:r>
          </a:p>
          <a:p>
            <a:pPr>
              <a:buNone/>
            </a:pPr>
            <a:r>
              <a:rPr lang="en-US" sz="2200" b="1" dirty="0" smtClean="0">
                <a:solidFill>
                  <a:srgbClr val="FFC000"/>
                </a:solidFill>
              </a:rPr>
              <a:t>8. The East End.</a:t>
            </a:r>
            <a:endParaRPr lang="ru-RU" sz="2200" b="1" dirty="0" smtClean="0">
              <a:solidFill>
                <a:srgbClr val="FFC000"/>
              </a:solidFill>
            </a:endParaRPr>
          </a:p>
          <a:p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rgbClr val="FFFF00"/>
                </a:solidFill>
              </a:rPr>
              <a:t>The plan </a:t>
            </a:r>
            <a:r>
              <a:rPr lang="ru-RU" dirty="0" smtClean="0">
                <a:solidFill>
                  <a:srgbClr val="FFFF00"/>
                </a:solidFill>
              </a:rPr>
              <a:t>№ 2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b="1" dirty="0" smtClean="0">
                <a:solidFill>
                  <a:srgbClr val="FFC000"/>
                </a:solidFill>
              </a:rPr>
              <a:t>1. London is…</a:t>
            </a:r>
          </a:p>
          <a:p>
            <a:r>
              <a:rPr lang="en-US" b="1" dirty="0" smtClean="0">
                <a:solidFill>
                  <a:srgbClr val="FFC000"/>
                </a:solidFill>
              </a:rPr>
              <a:t>2. ….about 8 million people.</a:t>
            </a:r>
          </a:p>
          <a:p>
            <a:r>
              <a:rPr lang="en-US" b="1" dirty="0" smtClean="0">
                <a:solidFill>
                  <a:srgbClr val="FFC000"/>
                </a:solidFill>
              </a:rPr>
              <a:t>3. It is situated…</a:t>
            </a:r>
          </a:p>
          <a:p>
            <a:r>
              <a:rPr lang="en-US" b="1" dirty="0" smtClean="0">
                <a:solidFill>
                  <a:srgbClr val="FFC000"/>
                </a:solidFill>
              </a:rPr>
              <a:t>4. London consists of…</a:t>
            </a:r>
          </a:p>
          <a:p>
            <a:r>
              <a:rPr lang="en-US" b="1" dirty="0" smtClean="0">
                <a:solidFill>
                  <a:srgbClr val="FFC000"/>
                </a:solidFill>
              </a:rPr>
              <a:t>5. The City is…</a:t>
            </a:r>
          </a:p>
          <a:p>
            <a:r>
              <a:rPr lang="en-US" b="1" dirty="0" smtClean="0">
                <a:solidFill>
                  <a:srgbClr val="FFC000"/>
                </a:solidFill>
              </a:rPr>
              <a:t>6. The West End consists of….</a:t>
            </a:r>
          </a:p>
          <a:p>
            <a:r>
              <a:rPr lang="en-US" b="1" dirty="0" smtClean="0">
                <a:solidFill>
                  <a:srgbClr val="FFC000"/>
                </a:solidFill>
              </a:rPr>
              <a:t>7. Trafalgar Square is …</a:t>
            </a:r>
          </a:p>
          <a:p>
            <a:r>
              <a:rPr lang="en-US" b="1" dirty="0" smtClean="0">
                <a:solidFill>
                  <a:srgbClr val="FFC000"/>
                </a:solidFill>
              </a:rPr>
              <a:t>8. ….is in the centre of Trafalgar Square.</a:t>
            </a:r>
          </a:p>
          <a:p>
            <a:r>
              <a:rPr lang="en-US" b="1" dirty="0" smtClean="0">
                <a:solidFill>
                  <a:srgbClr val="FFC000"/>
                </a:solidFill>
              </a:rPr>
              <a:t>9. The East End is…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7200" dirty="0" smtClean="0">
                <a:solidFill>
                  <a:srgbClr val="FFFF00"/>
                </a:solidFill>
              </a:rPr>
              <a:t>London</a:t>
            </a:r>
            <a:endParaRPr lang="ru-RU" sz="7200" dirty="0">
              <a:solidFill>
                <a:srgbClr val="FFFF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None/>
            </a:pPr>
            <a:r>
              <a:rPr lang="en-US" sz="3200" b="1" dirty="0" smtClean="0">
                <a:solidFill>
                  <a:srgbClr val="FFC000"/>
                </a:solidFill>
              </a:rPr>
              <a:t>1</a:t>
            </a:r>
            <a:r>
              <a:rPr lang="en-US" b="1" dirty="0" smtClean="0">
                <a:solidFill>
                  <a:srgbClr val="FFC000"/>
                </a:solidFill>
              </a:rPr>
              <a:t>. The capital of England.</a:t>
            </a:r>
          </a:p>
          <a:p>
            <a:pPr>
              <a:buNone/>
            </a:pPr>
            <a:r>
              <a:rPr lang="en-US" b="1" dirty="0" smtClean="0">
                <a:solidFill>
                  <a:srgbClr val="FFC000"/>
                </a:solidFill>
              </a:rPr>
              <a:t>2. Population.</a:t>
            </a:r>
          </a:p>
          <a:p>
            <a:pPr>
              <a:buNone/>
            </a:pPr>
            <a:r>
              <a:rPr lang="en-US" b="1" dirty="0" smtClean="0">
                <a:solidFill>
                  <a:srgbClr val="FFC000"/>
                </a:solidFill>
              </a:rPr>
              <a:t>3. The Thames.</a:t>
            </a:r>
          </a:p>
          <a:p>
            <a:pPr>
              <a:buNone/>
            </a:pPr>
            <a:r>
              <a:rPr lang="en-US" b="1" dirty="0" smtClean="0">
                <a:solidFill>
                  <a:srgbClr val="FFC000"/>
                </a:solidFill>
              </a:rPr>
              <a:t>4. Three parts of London.</a:t>
            </a:r>
          </a:p>
          <a:p>
            <a:pPr>
              <a:buNone/>
            </a:pPr>
            <a:r>
              <a:rPr lang="en-US" b="1" dirty="0" smtClean="0">
                <a:solidFill>
                  <a:srgbClr val="FFC000"/>
                </a:solidFill>
              </a:rPr>
              <a:t>5. The City.</a:t>
            </a:r>
          </a:p>
          <a:p>
            <a:pPr>
              <a:buNone/>
            </a:pPr>
            <a:r>
              <a:rPr lang="en-US" b="1" dirty="0" smtClean="0">
                <a:solidFill>
                  <a:srgbClr val="FFC000"/>
                </a:solidFill>
              </a:rPr>
              <a:t>6. The West End.</a:t>
            </a:r>
          </a:p>
          <a:p>
            <a:pPr>
              <a:buNone/>
            </a:pPr>
            <a:r>
              <a:rPr lang="en-US" b="1" dirty="0" smtClean="0">
                <a:solidFill>
                  <a:srgbClr val="FFC000"/>
                </a:solidFill>
              </a:rPr>
              <a:t>7. Trafalgar Square.</a:t>
            </a:r>
          </a:p>
          <a:p>
            <a:pPr>
              <a:buNone/>
            </a:pPr>
            <a:r>
              <a:rPr lang="en-US" b="1" dirty="0" smtClean="0">
                <a:solidFill>
                  <a:srgbClr val="FFC000"/>
                </a:solidFill>
              </a:rPr>
              <a:t>8. The East End.</a:t>
            </a:r>
            <a:endParaRPr lang="ru-RU" b="1" dirty="0">
              <a:solidFill>
                <a:srgbClr val="FFC000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4294967295"/>
          </p:nvPr>
        </p:nvSpPr>
        <p:spPr>
          <a:xfrm>
            <a:off x="5105400" y="1600200"/>
            <a:ext cx="4038600" cy="4525963"/>
          </a:xfrm>
        </p:spPr>
        <p:txBody>
          <a:bodyPr>
            <a:noAutofit/>
          </a:bodyPr>
          <a:lstStyle/>
          <a:p>
            <a:pPr>
              <a:buNone/>
            </a:pPr>
            <a:endParaRPr lang="ru-RU" b="1" dirty="0" smtClean="0">
              <a:solidFill>
                <a:srgbClr val="FFC000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7200" dirty="0" smtClean="0">
                <a:solidFill>
                  <a:srgbClr val="FFFF00"/>
                </a:solidFill>
              </a:rPr>
              <a:t>London</a:t>
            </a:r>
            <a:endParaRPr lang="ru-RU" sz="7200" dirty="0">
              <a:solidFill>
                <a:srgbClr val="FFFF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b="1" dirty="0" smtClean="0">
                <a:solidFill>
                  <a:srgbClr val="FFC000"/>
                </a:solidFill>
              </a:rPr>
              <a:t>1. London is…</a:t>
            </a:r>
          </a:p>
          <a:p>
            <a:r>
              <a:rPr lang="en-US" b="1" dirty="0" smtClean="0">
                <a:solidFill>
                  <a:srgbClr val="FFC000"/>
                </a:solidFill>
              </a:rPr>
              <a:t>2. ….about 8 million people.</a:t>
            </a:r>
          </a:p>
          <a:p>
            <a:r>
              <a:rPr lang="en-US" b="1" dirty="0" smtClean="0">
                <a:solidFill>
                  <a:srgbClr val="FFC000"/>
                </a:solidFill>
              </a:rPr>
              <a:t>3. It is situated…</a:t>
            </a:r>
          </a:p>
          <a:p>
            <a:r>
              <a:rPr lang="en-US" b="1" dirty="0" smtClean="0">
                <a:solidFill>
                  <a:srgbClr val="FFC000"/>
                </a:solidFill>
              </a:rPr>
              <a:t>4. London consists of…</a:t>
            </a:r>
          </a:p>
          <a:p>
            <a:r>
              <a:rPr lang="en-US" b="1" dirty="0" smtClean="0">
                <a:solidFill>
                  <a:srgbClr val="FFC000"/>
                </a:solidFill>
              </a:rPr>
              <a:t>5. The City is…</a:t>
            </a:r>
          </a:p>
          <a:p>
            <a:r>
              <a:rPr lang="en-US" b="1" dirty="0" smtClean="0">
                <a:solidFill>
                  <a:srgbClr val="FFC000"/>
                </a:solidFill>
              </a:rPr>
              <a:t>6. The West End consists of….</a:t>
            </a:r>
          </a:p>
          <a:p>
            <a:r>
              <a:rPr lang="en-US" b="1" dirty="0" smtClean="0">
                <a:solidFill>
                  <a:srgbClr val="FFC000"/>
                </a:solidFill>
              </a:rPr>
              <a:t>7. Trafalgar Square is …</a:t>
            </a:r>
          </a:p>
          <a:p>
            <a:r>
              <a:rPr lang="en-US" b="1" dirty="0" smtClean="0">
                <a:solidFill>
                  <a:srgbClr val="FFC000"/>
                </a:solidFill>
              </a:rPr>
              <a:t>8. ….is in the centre of Trafalgar Square.</a:t>
            </a:r>
          </a:p>
          <a:p>
            <a:r>
              <a:rPr lang="en-US" b="1" dirty="0" smtClean="0">
                <a:solidFill>
                  <a:srgbClr val="FFC000"/>
                </a:solidFill>
              </a:rPr>
              <a:t>9. The East End is…</a:t>
            </a:r>
            <a:endParaRPr lang="ru-RU" b="1" dirty="0">
              <a:solidFill>
                <a:srgbClr val="FFC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 smtClean="0">
                <a:solidFill>
                  <a:srgbClr val="FFFF00"/>
                </a:solidFill>
              </a:rPr>
              <a:t>Buckingham Palace</a:t>
            </a:r>
            <a:endParaRPr lang="ru-RU" sz="6000" dirty="0">
              <a:solidFill>
                <a:srgbClr val="FFFF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4000" dirty="0" smtClean="0">
                <a:solidFill>
                  <a:srgbClr val="FFC000"/>
                </a:solidFill>
              </a:rPr>
              <a:t>1. Who lives in the Palace?</a:t>
            </a:r>
          </a:p>
          <a:p>
            <a:pPr>
              <a:buNone/>
            </a:pPr>
            <a:r>
              <a:rPr lang="en-US" sz="4000" dirty="0" smtClean="0">
                <a:solidFill>
                  <a:srgbClr val="FFC000"/>
                </a:solidFill>
              </a:rPr>
              <a:t>2. How many rooms are in the Palace?</a:t>
            </a:r>
          </a:p>
          <a:p>
            <a:pPr>
              <a:buNone/>
            </a:pPr>
            <a:r>
              <a:rPr lang="en-US" sz="4000" dirty="0" smtClean="0">
                <a:solidFill>
                  <a:srgbClr val="FFC000"/>
                </a:solidFill>
              </a:rPr>
              <a:t>3. About nine hundred people work in the Palace, do not they?</a:t>
            </a:r>
          </a:p>
          <a:p>
            <a:pPr>
              <a:buNone/>
            </a:pPr>
            <a:r>
              <a:rPr lang="en-US" sz="4000" dirty="0" smtClean="0">
                <a:solidFill>
                  <a:srgbClr val="FFC000"/>
                </a:solidFill>
              </a:rPr>
              <a:t>4. What can you see in the Palace?</a:t>
            </a:r>
            <a:endParaRPr lang="ru-RU" sz="4000" dirty="0">
              <a:solidFill>
                <a:srgbClr val="FFC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4000" dirty="0" smtClean="0">
                <a:solidFill>
                  <a:srgbClr val="FFFF00"/>
                </a:solidFill>
              </a:rPr>
              <a:t>Tower of London</a:t>
            </a:r>
            <a:endParaRPr lang="ru-RU" sz="4000" dirty="0">
              <a:solidFill>
                <a:srgbClr val="FFFF00"/>
              </a:solidFill>
            </a:endParaRPr>
          </a:p>
        </p:txBody>
      </p:sp>
      <p:pic>
        <p:nvPicPr>
          <p:cNvPr id="4" name="Содержимое 3" descr="0_501e_7dfe49bc_XL[1]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357158" y="1571612"/>
            <a:ext cx="4038600" cy="2695766"/>
          </a:xfrm>
        </p:spPr>
      </p:pic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>
                <a:solidFill>
                  <a:srgbClr val="FFFF00"/>
                </a:solidFill>
              </a:rPr>
              <a:t>    </a:t>
            </a:r>
            <a:r>
              <a:rPr lang="en-US" sz="4000" dirty="0" smtClean="0">
                <a:solidFill>
                  <a:srgbClr val="FFFF00"/>
                </a:solidFill>
              </a:rPr>
              <a:t>Westminster      Abbey</a:t>
            </a:r>
            <a:endParaRPr lang="ru-RU" sz="4000" dirty="0"/>
          </a:p>
        </p:txBody>
      </p:sp>
      <p:pic>
        <p:nvPicPr>
          <p:cNvPr id="6" name="Содержимое 3" descr="str_big_7[1]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29190" y="2917737"/>
            <a:ext cx="3357586" cy="389571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The United Kingdom of Great Britain and </a:t>
            </a:r>
            <a:r>
              <a:rPr lang="en-US" dirty="0" err="1" smtClean="0">
                <a:solidFill>
                  <a:srgbClr val="FFFF00"/>
                </a:solidFill>
              </a:rPr>
              <a:t>Northen</a:t>
            </a:r>
            <a:r>
              <a:rPr lang="en-US" dirty="0" smtClean="0">
                <a:solidFill>
                  <a:srgbClr val="FFFF00"/>
                </a:solidFill>
              </a:rPr>
              <a:t> Ireland</a:t>
            </a:r>
            <a:endParaRPr lang="ru-RU" dirty="0">
              <a:solidFill>
                <a:srgbClr val="FFFF00"/>
              </a:solidFill>
            </a:endParaRPr>
          </a:p>
        </p:txBody>
      </p:sp>
      <p:pic>
        <p:nvPicPr>
          <p:cNvPr id="8" name="Рисунок 7" descr="p0047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43503" y="3929066"/>
            <a:ext cx="3905245" cy="2928934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9" name="Рисунок 8" descr="englandmap2[1]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0101" y="1583518"/>
            <a:ext cx="4031144" cy="470300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1" name="Рисунок 10" descr="UNKG027[1]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flipH="1">
            <a:off x="6400800" y="1643063"/>
            <a:ext cx="2267716" cy="221456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 smtClean="0">
                <a:solidFill>
                  <a:srgbClr val="FFFF00"/>
                </a:solidFill>
              </a:rPr>
              <a:t>Tower Bridge</a:t>
            </a:r>
            <a:endParaRPr lang="ru-RU" sz="6000" dirty="0">
              <a:solidFill>
                <a:srgbClr val="FFFF00"/>
              </a:solidFill>
            </a:endParaRPr>
          </a:p>
        </p:txBody>
      </p:sp>
      <p:pic>
        <p:nvPicPr>
          <p:cNvPr id="4" name="Содержимое 3" descr="sd03304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17547" y="1714488"/>
            <a:ext cx="5697181" cy="414340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 smtClean="0">
                <a:solidFill>
                  <a:srgbClr val="FFC000"/>
                </a:solidFill>
              </a:rPr>
              <a:t>The dialogue</a:t>
            </a:r>
            <a:endParaRPr lang="ru-RU" sz="6000" dirty="0">
              <a:solidFill>
                <a:srgbClr val="FFC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None/>
            </a:pPr>
            <a:r>
              <a:rPr lang="en-US" sz="3600" dirty="0" smtClean="0">
                <a:solidFill>
                  <a:srgbClr val="FFFF00"/>
                </a:solidFill>
              </a:rPr>
              <a:t>1. When did you go to London?</a:t>
            </a:r>
          </a:p>
          <a:p>
            <a:pPr>
              <a:buNone/>
            </a:pPr>
            <a:r>
              <a:rPr lang="en-US" sz="3600" dirty="0" smtClean="0">
                <a:solidFill>
                  <a:srgbClr val="FFFF00"/>
                </a:solidFill>
              </a:rPr>
              <a:t>2.  What places of interest did you visit?</a:t>
            </a:r>
          </a:p>
          <a:p>
            <a:pPr>
              <a:buNone/>
            </a:pPr>
            <a:r>
              <a:rPr lang="en-US" sz="3600" dirty="0" smtClean="0">
                <a:solidFill>
                  <a:srgbClr val="FFFF00"/>
                </a:solidFill>
              </a:rPr>
              <a:t>3. What did you like most of all? Why?</a:t>
            </a:r>
          </a:p>
          <a:p>
            <a:pPr>
              <a:buNone/>
            </a:pPr>
            <a:r>
              <a:rPr lang="en-US" sz="3600" dirty="0" smtClean="0">
                <a:solidFill>
                  <a:srgbClr val="FFFF00"/>
                </a:solidFill>
              </a:rPr>
              <a:t>4. You visited Trafalgar Square, didn’t you?</a:t>
            </a:r>
          </a:p>
          <a:p>
            <a:pPr>
              <a:buNone/>
            </a:pPr>
            <a:r>
              <a:rPr lang="en-US" sz="3600" dirty="0" smtClean="0">
                <a:solidFill>
                  <a:srgbClr val="FFFF00"/>
                </a:solidFill>
              </a:rPr>
              <a:t>5. What was your impression from the travelling?</a:t>
            </a:r>
          </a:p>
          <a:p>
            <a:pPr>
              <a:buNone/>
            </a:pPr>
            <a:r>
              <a:rPr lang="en-US" sz="3600" dirty="0" smtClean="0">
                <a:solidFill>
                  <a:srgbClr val="FFFF00"/>
                </a:solidFill>
              </a:rPr>
              <a:t>6. Would you like to visit the other cities of the United Kingdom?</a:t>
            </a:r>
            <a:endParaRPr lang="ru-RU" sz="36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0" y="1600200"/>
            <a:ext cx="8229600" cy="452596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9600" dirty="0" smtClean="0">
                <a:solidFill>
                  <a:srgbClr val="FFFF00"/>
                </a:solidFill>
              </a:rPr>
              <a:t>Thank you for attention!</a:t>
            </a:r>
            <a:endParaRPr lang="ru-RU" sz="96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dirty="0" smtClean="0">
                <a:solidFill>
                  <a:srgbClr val="FFFF00"/>
                </a:solidFill>
              </a:rPr>
              <a:t>England</a:t>
            </a:r>
            <a:endParaRPr lang="ru-RU" sz="6600" dirty="0">
              <a:solidFill>
                <a:srgbClr val="FFFF00"/>
              </a:solidFill>
            </a:endParaRPr>
          </a:p>
        </p:txBody>
      </p:sp>
      <p:pic>
        <p:nvPicPr>
          <p:cNvPr id="4" name="Содержимое 3" descr="p0022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484153" y="1357299"/>
            <a:ext cx="4445566" cy="357189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5" name="Рисунок 4" descr="0_21002_44725e8b_XL[1]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0034" y="3214686"/>
            <a:ext cx="4095776" cy="3071832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6" name="Рисунок 5" descr="picture[1]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81037" y="1214423"/>
            <a:ext cx="2905145" cy="150019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7200" dirty="0" smtClean="0">
                <a:solidFill>
                  <a:srgbClr val="FFFF00"/>
                </a:solidFill>
              </a:rPr>
              <a:t>England</a:t>
            </a:r>
            <a:endParaRPr lang="ru-RU" sz="7200" dirty="0">
              <a:solidFill>
                <a:srgbClr val="FFFF00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290037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57280"/>
                <a:gridCol w="928694"/>
                <a:gridCol w="1000132"/>
                <a:gridCol w="928694"/>
                <a:gridCol w="857256"/>
                <a:gridCol w="1214446"/>
                <a:gridCol w="1014398"/>
                <a:gridCol w="1028700"/>
              </a:tblGrid>
              <a:tr h="1395666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FF00"/>
                          </a:solidFill>
                        </a:rPr>
                        <a:t>Population</a:t>
                      </a:r>
                      <a:endParaRPr lang="ru-RU" dirty="0">
                        <a:solidFill>
                          <a:srgbClr val="FFFF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FF00"/>
                          </a:solidFill>
                        </a:rPr>
                        <a:t>Capital</a:t>
                      </a:r>
                      <a:endParaRPr lang="ru-RU" dirty="0">
                        <a:solidFill>
                          <a:srgbClr val="FFFF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FF00"/>
                          </a:solidFill>
                        </a:rPr>
                        <a:t>The largest cities</a:t>
                      </a:r>
                      <a:endParaRPr lang="ru-RU" dirty="0">
                        <a:solidFill>
                          <a:srgbClr val="FFFF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FF00"/>
                          </a:solidFill>
                        </a:rPr>
                        <a:t>Rivers</a:t>
                      </a:r>
                      <a:endParaRPr lang="ru-RU" dirty="0">
                        <a:solidFill>
                          <a:srgbClr val="FFFF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FF00"/>
                          </a:solidFill>
                        </a:rPr>
                        <a:t>Lakes</a:t>
                      </a:r>
                      <a:endParaRPr lang="ru-RU" dirty="0">
                        <a:solidFill>
                          <a:srgbClr val="FFFF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FF00"/>
                          </a:solidFill>
                        </a:rPr>
                        <a:t>Mountains</a:t>
                      </a:r>
                      <a:endParaRPr lang="ru-RU" dirty="0">
                        <a:solidFill>
                          <a:srgbClr val="FFFF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FF00"/>
                          </a:solidFill>
                        </a:rPr>
                        <a:t>National emblem</a:t>
                      </a:r>
                      <a:endParaRPr lang="ru-RU" dirty="0">
                        <a:solidFill>
                          <a:srgbClr val="FFFF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FF00"/>
                          </a:solidFill>
                        </a:rPr>
                        <a:t>Flag</a:t>
                      </a:r>
                      <a:endParaRPr lang="ru-RU" dirty="0">
                        <a:solidFill>
                          <a:srgbClr val="FFFF00"/>
                        </a:solidFill>
                      </a:endParaRPr>
                    </a:p>
                  </a:txBody>
                  <a:tcPr/>
                </a:tc>
              </a:tr>
              <a:tr h="1504704">
                <a:tc>
                  <a:txBody>
                    <a:bodyPr/>
                    <a:lstStyle/>
                    <a:p>
                      <a:r>
                        <a:rPr lang="en-US" dirty="0" smtClean="0"/>
                        <a:t>      45 </a:t>
                      </a:r>
                      <a:r>
                        <a:rPr lang="en-US" dirty="0" err="1" smtClean="0"/>
                        <a:t>mln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London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Liverpool,</a:t>
                      </a:r>
                      <a:r>
                        <a:rPr lang="en-US" sz="1600" baseline="0" dirty="0" smtClean="0"/>
                        <a:t> Oxford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The</a:t>
                      </a:r>
                      <a:r>
                        <a:rPr lang="en-US" baseline="0" dirty="0" smtClean="0"/>
                        <a:t> Thames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District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Pennine</a:t>
                      </a:r>
                      <a:r>
                        <a:rPr lang="en-US" dirty="0" smtClean="0"/>
                        <a:t> Chain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5" name="Рисунок 4" descr="0_21002_44725e8b_XL[1]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flipH="1">
            <a:off x="6643702" y="3000372"/>
            <a:ext cx="1000132" cy="1500198"/>
          </a:xfrm>
          <a:prstGeom prst="rect">
            <a:avLst/>
          </a:prstGeom>
        </p:spPr>
      </p:pic>
      <p:pic>
        <p:nvPicPr>
          <p:cNvPr id="6" name="Рисунок 5" descr="picture[1]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H="1" flipV="1">
            <a:off x="7643834" y="3000372"/>
            <a:ext cx="1017450" cy="150019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7200" dirty="0" smtClean="0">
                <a:solidFill>
                  <a:srgbClr val="FFFF00"/>
                </a:solidFill>
              </a:rPr>
              <a:t>Scotland</a:t>
            </a:r>
            <a:endParaRPr lang="ru-RU" sz="7200" dirty="0">
              <a:solidFill>
                <a:srgbClr val="FFFF00"/>
              </a:solidFill>
            </a:endParaRPr>
          </a:p>
        </p:txBody>
      </p:sp>
      <p:pic>
        <p:nvPicPr>
          <p:cNvPr id="7" name="Содержимое 6" descr="p0352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00562" y="1400526"/>
            <a:ext cx="4357718" cy="326829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4" name="Рисунок 3" descr="242375[1]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8596" y="2143116"/>
            <a:ext cx="3357586" cy="4714884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5" name="Рисунок 4" descr="scotland[1]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flipV="1">
            <a:off x="4729515" y="5143511"/>
            <a:ext cx="2771443" cy="167575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dirty="0" smtClean="0">
                <a:solidFill>
                  <a:srgbClr val="FFFF00"/>
                </a:solidFill>
              </a:rPr>
              <a:t>Scotland</a:t>
            </a:r>
            <a:endParaRPr lang="ru-RU" sz="6600" dirty="0">
              <a:solidFill>
                <a:srgbClr val="FFFF00"/>
              </a:solidFill>
            </a:endParaRPr>
          </a:p>
        </p:txBody>
      </p:sp>
      <p:pic>
        <p:nvPicPr>
          <p:cNvPr id="4" name="Содержимое 3" descr="p0357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1406" y="2928934"/>
            <a:ext cx="4476782" cy="335758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henderson013_2[1]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67251" y="1214422"/>
            <a:ext cx="4191029" cy="31432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7200" dirty="0" smtClean="0">
                <a:solidFill>
                  <a:srgbClr val="FFFF00"/>
                </a:solidFill>
              </a:rPr>
              <a:t>Scotland</a:t>
            </a:r>
            <a:endParaRPr lang="ru-RU" sz="7200" dirty="0">
              <a:solidFill>
                <a:srgbClr val="FFFF00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275749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57280"/>
                <a:gridCol w="1071570"/>
                <a:gridCol w="1000132"/>
                <a:gridCol w="785818"/>
                <a:gridCol w="785818"/>
                <a:gridCol w="1271582"/>
                <a:gridCol w="1028700"/>
                <a:gridCol w="1028700"/>
              </a:tblGrid>
              <a:tr h="1622055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FF00"/>
                          </a:solidFill>
                        </a:rPr>
                        <a:t>Population</a:t>
                      </a:r>
                      <a:endParaRPr lang="ru-RU" dirty="0">
                        <a:solidFill>
                          <a:srgbClr val="FFFF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FF00"/>
                          </a:solidFill>
                        </a:rPr>
                        <a:t>Capital</a:t>
                      </a:r>
                      <a:endParaRPr lang="ru-RU" dirty="0">
                        <a:solidFill>
                          <a:srgbClr val="FFFF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FF00"/>
                          </a:solidFill>
                        </a:rPr>
                        <a:t>The largest cities</a:t>
                      </a:r>
                      <a:endParaRPr lang="ru-RU" dirty="0">
                        <a:solidFill>
                          <a:srgbClr val="FFFF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FF00"/>
                          </a:solidFill>
                        </a:rPr>
                        <a:t>Rivers</a:t>
                      </a:r>
                      <a:endParaRPr lang="ru-RU" dirty="0">
                        <a:solidFill>
                          <a:srgbClr val="FFFF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FF00"/>
                          </a:solidFill>
                        </a:rPr>
                        <a:t>Lakes</a:t>
                      </a:r>
                      <a:endParaRPr lang="ru-RU" dirty="0">
                        <a:solidFill>
                          <a:srgbClr val="FFFF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FF00"/>
                          </a:solidFill>
                        </a:rPr>
                        <a:t>Mountains</a:t>
                      </a:r>
                      <a:endParaRPr lang="ru-RU" dirty="0">
                        <a:solidFill>
                          <a:srgbClr val="FFFF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FF00"/>
                          </a:solidFill>
                        </a:rPr>
                        <a:t>National emblem</a:t>
                      </a:r>
                      <a:endParaRPr lang="ru-RU" dirty="0">
                        <a:solidFill>
                          <a:srgbClr val="FFFF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FF00"/>
                          </a:solidFill>
                        </a:rPr>
                        <a:t>Flag</a:t>
                      </a:r>
                      <a:endParaRPr lang="ru-RU" dirty="0">
                        <a:solidFill>
                          <a:srgbClr val="FFFF00"/>
                        </a:solidFill>
                      </a:endParaRPr>
                    </a:p>
                  </a:txBody>
                  <a:tcPr/>
                </a:tc>
              </a:tr>
              <a:tr h="1135439">
                <a:tc>
                  <a:txBody>
                    <a:bodyPr/>
                    <a:lstStyle/>
                    <a:p>
                      <a:r>
                        <a:rPr lang="en-US" dirty="0" smtClean="0"/>
                        <a:t>      3 </a:t>
                      </a:r>
                      <a:r>
                        <a:rPr lang="en-US" dirty="0" err="1" smtClean="0"/>
                        <a:t>mln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Edinburgh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Glasgow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The </a:t>
                      </a:r>
                      <a:r>
                        <a:rPr lang="en-US" dirty="0" err="1" smtClean="0"/>
                        <a:t>Spey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Loch-Ness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Ben Nevis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5" name="Рисунок 4" descr="242375[1]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flipH="1">
            <a:off x="6643699" y="3214686"/>
            <a:ext cx="1071572" cy="1143008"/>
          </a:xfrm>
          <a:prstGeom prst="rect">
            <a:avLst/>
          </a:prstGeom>
        </p:spPr>
      </p:pic>
      <p:pic>
        <p:nvPicPr>
          <p:cNvPr id="6" name="Рисунок 5" descr="800px-Flag_of_Scotland.svg[1]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15272" y="3214686"/>
            <a:ext cx="1000132" cy="114300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7200" dirty="0" smtClean="0">
                <a:solidFill>
                  <a:srgbClr val="FFFF00"/>
                </a:solidFill>
              </a:rPr>
              <a:t>Wales</a:t>
            </a:r>
            <a:endParaRPr lang="ru-RU" sz="7200" dirty="0">
              <a:solidFill>
                <a:srgbClr val="FFFF00"/>
              </a:solidFill>
            </a:endParaRPr>
          </a:p>
        </p:txBody>
      </p:sp>
      <p:pic>
        <p:nvPicPr>
          <p:cNvPr id="4" name="Содержимое 3" descr="p0370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143372" y="1428736"/>
            <a:ext cx="4755129" cy="342902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Рисунок 4" descr="949556[1]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828" y="3605212"/>
            <a:ext cx="4406734" cy="3014661"/>
          </a:xfrm>
          <a:prstGeom prst="rect">
            <a:avLst/>
          </a:prstGeom>
        </p:spPr>
      </p:pic>
      <p:pic>
        <p:nvPicPr>
          <p:cNvPr id="6" name="Рисунок 5" descr="Flag_of_Wales[1]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2911" y="1428736"/>
            <a:ext cx="3214710" cy="192882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dirty="0" smtClean="0">
                <a:solidFill>
                  <a:srgbClr val="FFFF00"/>
                </a:solidFill>
              </a:rPr>
              <a:t>Wales</a:t>
            </a:r>
            <a:endParaRPr lang="ru-RU" sz="6600" dirty="0">
              <a:solidFill>
                <a:srgbClr val="FFFF00"/>
              </a:solidFill>
            </a:endParaRPr>
          </a:p>
        </p:txBody>
      </p:sp>
      <p:pic>
        <p:nvPicPr>
          <p:cNvPr id="4" name="Содержимое 3" descr="p037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54691" y="1600200"/>
            <a:ext cx="6034617" cy="452596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360</TotalTime>
  <Words>475</Words>
  <Application>Microsoft Office PowerPoint</Application>
  <PresentationFormat>Экран (4:3)</PresentationFormat>
  <Paragraphs>127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Тема Office</vt:lpstr>
      <vt:lpstr>Дисциплина: “Английский язык” Группа 09 – 13ТОА</vt:lpstr>
      <vt:lpstr>The United Kingdom of Great Britain and Northen Ireland</vt:lpstr>
      <vt:lpstr>England</vt:lpstr>
      <vt:lpstr>England</vt:lpstr>
      <vt:lpstr>Scotland</vt:lpstr>
      <vt:lpstr>Scotland</vt:lpstr>
      <vt:lpstr>Scotland</vt:lpstr>
      <vt:lpstr>Wales</vt:lpstr>
      <vt:lpstr>Wales</vt:lpstr>
      <vt:lpstr>Wales</vt:lpstr>
      <vt:lpstr>Wales</vt:lpstr>
      <vt:lpstr>Northen Ireland</vt:lpstr>
      <vt:lpstr>Northen Ireland</vt:lpstr>
      <vt:lpstr>London</vt:lpstr>
      <vt:lpstr>London</vt:lpstr>
      <vt:lpstr>London</vt:lpstr>
      <vt:lpstr>London</vt:lpstr>
      <vt:lpstr>Buckingham Palace</vt:lpstr>
      <vt:lpstr>Tower of London</vt:lpstr>
      <vt:lpstr>Tower Bridge</vt:lpstr>
      <vt:lpstr>The dialogue</vt:lpstr>
      <vt:lpstr>Слайд 22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Дисциплина: “Английский язык” Группа 08 – 12ТОА</dc:title>
  <dc:creator>COMP</dc:creator>
  <cp:lastModifiedBy>UserXP</cp:lastModifiedBy>
  <cp:revision>56</cp:revision>
  <dcterms:created xsi:type="dcterms:W3CDTF">2009-02-17T10:47:54Z</dcterms:created>
  <dcterms:modified xsi:type="dcterms:W3CDTF">2015-03-07T15:11:08Z</dcterms:modified>
</cp:coreProperties>
</file>