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66" r:id="rId3"/>
    <p:sldId id="267" r:id="rId4"/>
    <p:sldId id="268" r:id="rId5"/>
    <p:sldId id="269" r:id="rId6"/>
    <p:sldId id="270" r:id="rId7"/>
    <p:sldId id="279" r:id="rId8"/>
    <p:sldId id="271" r:id="rId9"/>
    <p:sldId id="278" r:id="rId10"/>
    <p:sldId id="257" r:id="rId11"/>
    <p:sldId id="256" r:id="rId12"/>
    <p:sldId id="258" r:id="rId13"/>
    <p:sldId id="276" r:id="rId14"/>
    <p:sldId id="259" r:id="rId15"/>
    <p:sldId id="260" r:id="rId16"/>
    <p:sldId id="280" r:id="rId17"/>
    <p:sldId id="261" r:id="rId18"/>
    <p:sldId id="262" r:id="rId19"/>
    <p:sldId id="263" r:id="rId20"/>
    <p:sldId id="264" r:id="rId21"/>
    <p:sldId id="281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73C0AE-5322-4F4B-BE53-1999AAD4BF6D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3705E72-EDD0-4383-BD19-70495C46A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374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AD64EA-2FCB-406E-A8B9-22D6A0BBB75D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457806-5FF4-46F4-AA87-6A4370041D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D14C2F-F851-49DC-AC82-B025145458C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5D54-4555-4609-B223-63BA13DAD925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D072-F304-4201-8125-0FAF28438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76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F95DD-4176-4523-8523-726C5FA170D6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76AFB-641C-4F1C-8DBB-34F07B9C6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65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5E6B3-B848-4658-AC0B-6DF5D1CFAF49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1A082-C46A-4D93-A966-7D5017FE7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53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D183E-FCD0-4FAA-94A0-CE0DAA302063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6D646-127E-4AFF-A4A2-C75D7B1B8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74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0126A-FE6A-4A1D-A189-5EC8B1252238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8D75C-D3BB-40F5-9965-03E244876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9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CC4A-BCDC-4797-A4D0-CF58D852A7FE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52E0F-5573-4BCA-AB57-038D11960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20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00A4-1515-450D-9443-0C990641C1D7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FD5A-1D00-4CFE-9E83-6BE293B98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392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3694F-3D31-48C5-A424-0BCCCE37127C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05D1D-FAD6-46CB-B0F3-AD1B56097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23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2C131-2690-401A-9E18-5639B7129658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0E068-D092-4EFB-BAC4-E123B0F8F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054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028C-920C-4F7E-B78A-1FE70AB7673B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46F0-ECF4-4123-9B6F-929C5D6AF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12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B90FA-34AD-48C2-949C-8568D12DE803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F3A2D-EA86-4B7F-9C18-195BD8C02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3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E2CC-82EA-466F-8BFC-2F3F01028E46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64A2-B607-4810-A2A0-6AF129711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4412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7317F-41E9-4058-B717-872BE43E1DA2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D558B-D109-4F41-827B-A358AE4D3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771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C63DD-6575-4606-8176-B0DE5E595CF8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E0207-67D1-49D6-8BF2-426159402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23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16BA5-898B-49CC-ACF7-3590F41B55EB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9056E-08C5-46F4-AF57-3FB1BD197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8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C6CDE-9F12-4EC5-949F-77F4922C72FB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F23B-CEE6-4E4E-B5FC-FAAA7D106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60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6AD27-B0CF-4D35-B77A-2D8F1D1F40D5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4632A-7ED1-47E8-B9F2-EF0F52839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92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0D795-EA17-45B7-A558-0C248A69D4DC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C44AA-8FCB-41B3-A95F-A93E1ADFB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40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18441-EDA3-46A9-8C4B-FFB245D1B958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C250-ACE5-43FE-A95F-2D142169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349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6287-57EC-407E-816D-FB03D8B02090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365C6-F4CF-4986-A169-F4E211805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9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D472-52CA-457A-99D8-09B02C267999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666CF-7A58-495D-88B9-A593F8F46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713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EE01A-9C1C-484C-A00F-0BF994EE415D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2E410-577A-488C-88FE-13B47B781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1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573753-3536-4C68-9127-9F02269CC794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B9FC34-E69F-4C5C-8E18-1DBAE32BA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7EDBA4-B835-4C1F-B988-C9668E13E918}" type="datetime1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D44087-38F6-4790-909D-3D32EC936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50825" y="260350"/>
            <a:ext cx="8642350" cy="1368425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ОЦЕНКА  ЭКОЛОГИЧЕСКОГО  СОСТОЯНИЯ  ОЗЕРА ОСТРОЧИННОЕ  ПО  СОСТАВУ  МАКРОФИТОВ  И МАКРОЗООБЕНТОСА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581128"/>
            <a:ext cx="8869364" cy="1667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Авторы: </a:t>
            </a:r>
            <a: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  <a:t>Вдовина Анна, Павлова Алина, Шульженко </a:t>
            </a: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Дарья</a:t>
            </a:r>
            <a:r>
              <a:rPr lang="ru-RU" sz="1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ученицы </a:t>
            </a:r>
            <a:r>
              <a:rPr lang="ru-RU" sz="1400" dirty="0">
                <a:latin typeface="Times New Roman" pitchFamily="18" charset="0"/>
                <a:ea typeface="+mj-ea"/>
                <a:cs typeface="Times New Roman" pitchFamily="18" charset="0"/>
              </a:rPr>
              <a:t>8 класса МОУ «Будогощская СОШ», </a:t>
            </a: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воспитанницы  объединения «Юные экологи» МОУДОД </a:t>
            </a:r>
            <a:r>
              <a:rPr lang="ru-RU" sz="1400" dirty="0">
                <a:latin typeface="Times New Roman" pitchFamily="18" charset="0"/>
                <a:ea typeface="+mj-ea"/>
                <a:cs typeface="Times New Roman" pitchFamily="18" charset="0"/>
              </a:rPr>
              <a:t>«Киришский ДДЮТ</a:t>
            </a: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7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Руководители: </a:t>
            </a:r>
            <a: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  <a:t>Большакова Елена </a:t>
            </a: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Ивановна; Павлова </a:t>
            </a:r>
            <a: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  <a:t>Татьяна </a:t>
            </a: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Александровна</a:t>
            </a:r>
            <a:endParaRPr lang="ru-RU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ea typeface="+mj-ea"/>
                <a:cs typeface="Times New Roman" pitchFamily="18" charset="0"/>
              </a:rPr>
              <a:t>Консультант: </a:t>
            </a:r>
            <a: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  <a:t>Иванова Татьяна Васильевна</a:t>
            </a:r>
          </a:p>
        </p:txBody>
      </p:sp>
      <p:pic>
        <p:nvPicPr>
          <p:cNvPr id="3076" name="Picture 6" descr="H:\ОСТРОЧИННОЕ ОЗЕРО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64" y="1640299"/>
            <a:ext cx="3784981" cy="283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H:\ОСТРОЧИННОЕ ОЗЕРО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40299"/>
            <a:ext cx="2910617" cy="283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74582" y="6334719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  <a:t>2012 год</a:t>
            </a:r>
            <a:endParaRPr lang="ru-RU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569325" cy="706437"/>
          </a:xfrm>
        </p:spPr>
        <p:txBody>
          <a:bodyPr/>
          <a:lstStyle/>
          <a:p>
            <a:pPr eaLnBrk="1" hangingPunct="1"/>
            <a:r>
              <a:rPr lang="ru-RU" sz="27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Гидрофиты-индикаторы сапробности в озере Острочинное </a:t>
            </a: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582437"/>
              </p:ext>
            </p:extLst>
          </p:nvPr>
        </p:nvGraphicFramePr>
        <p:xfrm>
          <a:off x="368425" y="1300163"/>
          <a:ext cx="8569324" cy="519200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03367"/>
                <a:gridCol w="648124"/>
                <a:gridCol w="432083"/>
                <a:gridCol w="720138"/>
                <a:gridCol w="1656318"/>
                <a:gridCol w="1584304"/>
                <a:gridCol w="1324990"/>
              </a:tblGrid>
              <a:tr h="332929">
                <a:tc rowSpan="2"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18034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900" b="0" i="1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1900" b="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900" b="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Обилие видов по </a:t>
                      </a:r>
                      <a:r>
                        <a:rPr lang="ru-RU" sz="19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Друде (</a:t>
                      </a:r>
                      <a:r>
                        <a:rPr lang="en-US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0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</a:t>
                      </a:r>
                      <a:endParaRPr lang="ru-RU" sz="1600" b="0" i="1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</a:t>
                      </a:r>
                      <a:endParaRPr lang="ru-RU" sz="1600" b="0" i="1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929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Сфагнум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1,0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929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Хвощ речной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859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Водокрас лягушачий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β-o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1,5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929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Рдест курчавый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β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900" b="0" i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929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Ряска малая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β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2,25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900" b="0" i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59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Элодея канадская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β</a:t>
                      </a:r>
                      <a:endParaRPr lang="ru-RU" sz="1800" b="0" i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1,85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900" b="0" i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340">
                <a:tc gridSpan="4"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Индекс </a:t>
                      </a:r>
                      <a:r>
                        <a:rPr lang="ru-RU" sz="1900" b="0" i="1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Пантле</a:t>
                      </a: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9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Букка</a:t>
                      </a:r>
                      <a:endParaRPr lang="ru-RU" sz="1900" b="0" i="1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-25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</a:t>
                      </a:r>
                      <a:r>
                        <a:rPr lang="en-US" sz="1800" baseline="-25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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800" baseline="-25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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</a:t>
                      </a:r>
                      <a:r>
                        <a:rPr lang="en-US" sz="1800" baseline="300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800" baseline="30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1</a:t>
                      </a:r>
                      <a:endParaRPr lang="ru-RU" sz="1800" b="0" i="1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1,69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1,74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1,0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558">
                <a:tc gridSpan="4"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Сапробность водоёма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Бета-мезосапробный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Бета-мезосапробный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Олиго-</a:t>
                      </a:r>
                    </a:p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сапробный </a:t>
                      </a:r>
                      <a:endParaRPr lang="ru-RU" sz="1600" b="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369" name="Прямоугольник 2"/>
          <p:cNvSpPr>
            <a:spLocks noChangeArrowheads="1"/>
          </p:cNvSpPr>
          <p:nvPr/>
        </p:nvSpPr>
        <p:spPr bwMode="auto">
          <a:xfrm>
            <a:off x="7589838" y="900113"/>
            <a:ext cx="1360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2</a:t>
            </a:r>
          </a:p>
        </p:txBody>
      </p:sp>
      <p:sp>
        <p:nvSpPr>
          <p:cNvPr id="1237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523038" y="645854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707C63-D9FC-4068-9000-0A3973379534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Сводные значения сапробности по моллюскам и гидрофитам на пробных площадках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endParaRPr lang="ru-RU" sz="2400" b="1" smtClean="0"/>
          </a:p>
        </p:txBody>
      </p:sp>
      <p:sp>
        <p:nvSpPr>
          <p:cNvPr id="1331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66D834F-514A-49AE-A6D1-D729AF3D33EE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9" name="Picture 17" descr="C:\Documents and Settings\Senyakin_A_S\Рабочий стол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82359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850" y="282575"/>
            <a:ext cx="8229600" cy="1143000"/>
          </a:xfrm>
        </p:spPr>
        <p:txBody>
          <a:bodyPr/>
          <a:lstStyle/>
          <a:p>
            <a:pPr indent="179388" eaLnBrk="1" hangingPunct="1">
              <a:lnSpc>
                <a:spcPct val="115000"/>
              </a:lnSpc>
              <a:spcAft>
                <a:spcPts val="600"/>
              </a:spcAft>
            </a:pPr>
            <a:r>
              <a:rPr lang="ru-RU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Индекс Гуднайта и Уотлея на пробных площадках в озере Острочинное</a:t>
            </a:r>
            <a:endParaRPr lang="ru-RU" sz="2800" b="1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243767"/>
              </p:ext>
            </p:extLst>
          </p:nvPr>
        </p:nvGraphicFramePr>
        <p:xfrm>
          <a:off x="539750" y="1844675"/>
          <a:ext cx="8229600" cy="42066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96344"/>
                <a:gridCol w="1728192"/>
                <a:gridCol w="1728192"/>
                <a:gridCol w="1676872"/>
              </a:tblGrid>
              <a:tr h="841375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Численность олигохет (М)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Общая численность бентосных организмов (В)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Индекс Гуднайта-Уотлея </a:t>
                      </a:r>
                      <a:endParaRPr lang="ru-RU" sz="2400" b="0" i="1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  <a:latin typeface="Times New Roman"/>
                          <a:ea typeface="BatangChe"/>
                        </a:rPr>
                        <a:t>а </a:t>
                      </a:r>
                      <a:r>
                        <a:rPr lang="ru-RU" sz="24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 М/В*100</a:t>
                      </a: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27,6%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46,1%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66" name="Прямоугольник 4"/>
          <p:cNvSpPr>
            <a:spLocks noChangeArrowheads="1"/>
          </p:cNvSpPr>
          <p:nvPr/>
        </p:nvSpPr>
        <p:spPr bwMode="auto">
          <a:xfrm>
            <a:off x="7451725" y="1271588"/>
            <a:ext cx="136048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3</a:t>
            </a:r>
            <a:endParaRPr lang="ru-RU" sz="1400" b="1">
              <a:ea typeface="Calibri" pitchFamily="34" charset="0"/>
            </a:endParaRPr>
          </a:p>
        </p:txBody>
      </p:sp>
      <p:sp>
        <p:nvSpPr>
          <p:cNvPr id="1436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88AAE5-CC21-4485-AAE2-2D0A4BCC42DE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Диаграмма 4. Соотношение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значений индекса Гуднайта  и Уотлея на пробных площадках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15364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875463" y="63817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75EEF5-5ACD-4FAA-B975-C8BDD7EABD3F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7" name="Picture 17" descr="C:\Documents and Settings\Senyakin_A_S\Рабочий стол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57496"/>
            <a:ext cx="7303839" cy="519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088" y="182563"/>
            <a:ext cx="8229600" cy="531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Индикаторные виды макрофитов в озере </a:t>
            </a:r>
            <a:r>
              <a:rPr lang="ru-RU" sz="27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Острочинное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686237"/>
              </p:ext>
            </p:extLst>
          </p:nvPr>
        </p:nvGraphicFramePr>
        <p:xfrm>
          <a:off x="179388" y="1092640"/>
          <a:ext cx="8785225" cy="5072664"/>
        </p:xfrm>
        <a:graphic>
          <a:graphicData uri="http://schemas.openxmlformats.org/drawingml/2006/table">
            <a:tbl>
              <a:tblPr/>
              <a:tblGrid>
                <a:gridCol w="1742107"/>
                <a:gridCol w="2574903"/>
                <a:gridCol w="1438917"/>
                <a:gridCol w="1514649"/>
                <a:gridCol w="1514649"/>
              </a:tblGrid>
              <a:tr h="287304">
                <a:tc rowSpan="2"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Индикаторная группа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Виды-индикаторы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Che" pitchFamily="49" charset="-127"/>
                          <a:cs typeface="Times New Roman" pitchFamily="18" charset="0"/>
                        </a:rPr>
                        <a:t>Обилие видов-индикаторов (в баллах по Друде)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BatangChe" pitchFamily="49" charset="-127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Площадка 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Площадка 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Площадка 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909">
                <a:tc rowSpan="4"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Эвтрофикация водоёма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Водокрас обыкновенный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Ряска малая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Рдест курчавый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 видов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rowSpan="7"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Органическое загрязнение водоёма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Элодея канадская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Хвощ речной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Ряска малая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Рдест курчавый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Камыш озерный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5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Рогоз широколистный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 видов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461">
                <a:tc rowSpan="4"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Загрязнение тяжёлыми металлами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Водокрас обыкновенный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Рогоз широколистный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Элодея канадская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 видов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189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Ацидофикация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Хвощ речной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04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Антропогенное воздействие на экосистему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Элодея канадская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254" marR="4425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93" name="Прямоугольник 2"/>
          <p:cNvSpPr>
            <a:spLocks noChangeArrowheads="1"/>
          </p:cNvSpPr>
          <p:nvPr/>
        </p:nvSpPr>
        <p:spPr bwMode="auto">
          <a:xfrm>
            <a:off x="7596188" y="620713"/>
            <a:ext cx="1243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4</a:t>
            </a:r>
            <a:endParaRPr lang="ru-RU" sz="1200" b="1">
              <a:solidFill>
                <a:srgbClr val="000000"/>
              </a:solidFill>
              <a:ea typeface="Calibri" pitchFamily="34" charset="0"/>
            </a:endParaRPr>
          </a:p>
        </p:txBody>
      </p:sp>
      <p:sp>
        <p:nvSpPr>
          <p:cNvPr id="16494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87546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4BA3A2D-F2BF-4EF9-97AF-248DE3A721C8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Антропогенная нагрузка на объект исследования</a:t>
            </a:r>
          </a:p>
        </p:txBody>
      </p:sp>
      <p:sp>
        <p:nvSpPr>
          <p:cNvPr id="17415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892925" y="63500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6E6EF2F-79A7-43F3-9A79-D77C04B8192B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Documents and Settings\Senyakin_A_S\Рабочий стол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11189"/>
            <a:ext cx="3846513" cy="291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Documents and Settings\Senyakin_A_S\Рабочий стол\Рисунок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306" y="3545279"/>
            <a:ext cx="3108325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Documents and Settings\Senyakin_A_S\Рабочий стол\Рисунок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01" y="910853"/>
            <a:ext cx="3402013" cy="255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C:\Documents and Settings\Senyakin_A_S\Рабочий стол\Рисунок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856" y="959272"/>
            <a:ext cx="327977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165100"/>
            <a:ext cx="8229600" cy="771525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Индикаторные группы беспозвоночных животных озера Острочинное</a:t>
            </a:r>
            <a:endParaRPr lang="ru-RU" sz="4000" b="1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488795"/>
              </p:ext>
            </p:extLst>
          </p:nvPr>
        </p:nvGraphicFramePr>
        <p:xfrm>
          <a:off x="223838" y="1001713"/>
          <a:ext cx="8640762" cy="547210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465016"/>
                <a:gridCol w="1728192"/>
                <a:gridCol w="1800200"/>
                <a:gridCol w="1647354"/>
              </a:tblGrid>
              <a:tr h="30483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Индикаторная группа</a:t>
                      </a:r>
                      <a:endParaRPr lang="ru-RU" sz="14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Количество организмов</a:t>
                      </a:r>
                      <a:endParaRPr lang="ru-RU" sz="14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1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2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 gridSpan="4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Обитатели чистых вод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Личинки поденок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Личинки ручейников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Двустворчатые моллюски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 особей в группе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 gridSpan="4"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Организмы </a:t>
                      </a: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средней степени чувствительности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Личинки стрекоз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Моллюски-катушки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Моллюски- лужанки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 особей в группе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 gridSpan="4"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Обитатели </a:t>
                      </a: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загрязненных водоемов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Малощетинковые кольчецы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Личинки комаров-звонцов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Пиявки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Прудовик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10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 особей в группе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03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14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803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endParaRPr lang="ru-RU" sz="14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049" marR="57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529" name="Rectangle 1"/>
          <p:cNvSpPr>
            <a:spLocks noChangeArrowheads="1"/>
          </p:cNvSpPr>
          <p:nvPr/>
        </p:nvSpPr>
        <p:spPr bwMode="auto">
          <a:xfrm>
            <a:off x="6329363" y="1641475"/>
            <a:ext cx="3683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180975" algn="ctr"/>
            <a:endParaRPr lang="ru-RU">
              <a:latin typeface="Arial" pitchFamily="34" charset="0"/>
            </a:endParaRPr>
          </a:p>
        </p:txBody>
      </p:sp>
      <p:sp>
        <p:nvSpPr>
          <p:cNvPr id="18530" name="Прямоугольник 2"/>
          <p:cNvSpPr>
            <a:spLocks noChangeArrowheads="1"/>
          </p:cNvSpPr>
          <p:nvPr/>
        </p:nvSpPr>
        <p:spPr bwMode="auto">
          <a:xfrm>
            <a:off x="7524750" y="601663"/>
            <a:ext cx="1358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5</a:t>
            </a:r>
            <a:endParaRPr lang="ru-RU" sz="1400" b="1">
              <a:solidFill>
                <a:srgbClr val="000000"/>
              </a:solidFill>
              <a:ea typeface="Calibri" pitchFamily="34" charset="0"/>
            </a:endParaRPr>
          </a:p>
        </p:txBody>
      </p:sp>
      <p:sp>
        <p:nvSpPr>
          <p:cNvPr id="18531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875463" y="6524625"/>
            <a:ext cx="2133600" cy="257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172700-71A7-4CAB-9056-0DBBFBD61B25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Диаграмма 5. Соотношение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численности индикаторных таксонов макрозообентоса на пробных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площадках</a:t>
            </a:r>
            <a:endParaRPr lang="ru-RU" b="1" dirty="0"/>
          </a:p>
        </p:txBody>
      </p:sp>
      <p:sp>
        <p:nvSpPr>
          <p:cNvPr id="19460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52B8041-F810-47CF-95B5-DAB181BC16C1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74" name="Picture 18" descr="C:\Documents and Settings\Senyakin_A_S\Рабочий стол\Рисунок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69571"/>
            <a:ext cx="8448675" cy="492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22337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класса качества воды по индикаторным таксонам макрозообентоса</a:t>
            </a:r>
            <a:endParaRPr lang="ru-RU" sz="4000" b="1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25425" y="1412875"/>
          <a:ext cx="8713787" cy="46228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672929"/>
                <a:gridCol w="576064"/>
                <a:gridCol w="504056"/>
                <a:gridCol w="432048"/>
                <a:gridCol w="576064"/>
                <a:gridCol w="1296144"/>
                <a:gridCol w="1296144"/>
                <a:gridCol w="1360338"/>
              </a:tblGrid>
              <a:tr h="60966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Перечень индикаторных таксонов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cs typeface="Times New Roman"/>
                        </a:rPr>
                        <a:t>Класс качества воды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BatangChe"/>
                          <a:cs typeface="Times New Roman"/>
                        </a:rPr>
                        <a:t>Наличие индикаторных таксонов 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0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1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2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Личинки ручейников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Личинки поденок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Плоские пиявки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Червеобразные пиявки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Горошинки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+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0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0590" algn="ctr"/>
                        </a:tabLst>
                      </a:pPr>
                      <a:r>
                        <a:rPr lang="ru-RU" sz="1800" b="0" i="1" dirty="0">
                          <a:effectLst/>
                          <a:latin typeface="Times New Roman"/>
                          <a:cs typeface="Times New Roman"/>
                        </a:rPr>
                        <a:t>Индивидуальная классовая значимость таксонов</a:t>
                      </a:r>
                      <a:endParaRPr lang="ru-RU" sz="14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Суммарная значимость таксонов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0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1</a:t>
                      </a: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2</a:t>
                      </a: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59">
                <a:tc gridSpan="5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класс качества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0590" algn="ctr"/>
                        </a:tabLs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3*6 = 18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2*6 = 12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2*6 = 12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59">
                <a:tc gridSpan="5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класс качества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0590" algn="ctr"/>
                        </a:tabLst>
                      </a:pPr>
                      <a:r>
                        <a:rPr lang="ru-RU" sz="2000" b="0">
                          <a:effectLst/>
                          <a:latin typeface="Times New Roman"/>
                          <a:cs typeface="Times New Roman"/>
                        </a:rPr>
                        <a:t>5*5 = 25</a:t>
                      </a:r>
                      <a:endParaRPr lang="ru-RU" sz="1600" b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4*5 = 20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0590" algn="ctr"/>
                        </a:tabLst>
                      </a:pPr>
                      <a:r>
                        <a:rPr lang="ru-RU" sz="2000" b="1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3*5 = </a:t>
                      </a:r>
                      <a:r>
                        <a:rPr lang="ru-RU" sz="2000" b="1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15</a:t>
                      </a:r>
                      <a:endParaRPr lang="ru-RU" sz="2000" b="1" u="none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59">
                <a:tc gridSpan="5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класс качества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0590" algn="ctr"/>
                        </a:tabLst>
                      </a:pPr>
                      <a:r>
                        <a:rPr lang="ru-RU" sz="2000" b="1" i="0" u="none" dirty="0">
                          <a:effectLst/>
                          <a:latin typeface="Times New Roman"/>
                          <a:cs typeface="Times New Roman"/>
                        </a:rPr>
                        <a:t>4*7 = </a:t>
                      </a:r>
                      <a:r>
                        <a:rPr lang="ru-RU" sz="2000" b="1" i="0" u="none" dirty="0" smtClean="0">
                          <a:effectLst/>
                          <a:latin typeface="Times New Roman"/>
                          <a:cs typeface="Times New Roman"/>
                        </a:rPr>
                        <a:t>28</a:t>
                      </a:r>
                      <a:endParaRPr lang="ru-RU" sz="1600" b="1" i="0" u="none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8034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0590" algn="ctr"/>
                        </a:tabLst>
                      </a:pPr>
                      <a:r>
                        <a:rPr lang="ru-RU" sz="2000" b="1" u="non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3*7 = </a:t>
                      </a:r>
                      <a:r>
                        <a:rPr lang="ru-RU" sz="2000" b="1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21</a:t>
                      </a:r>
                      <a:endParaRPr lang="ru-RU" sz="2000" b="1" u="none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cs typeface="Times New Roman"/>
                        </a:rPr>
                        <a:t>2*7 = 14</a:t>
                      </a:r>
                      <a:endParaRPr lang="ru-RU" sz="16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7357" marR="67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79" name="Прямоугольник 2"/>
          <p:cNvSpPr>
            <a:spLocks noChangeArrowheads="1"/>
          </p:cNvSpPr>
          <p:nvPr/>
        </p:nvSpPr>
        <p:spPr bwMode="auto">
          <a:xfrm>
            <a:off x="7581900" y="892175"/>
            <a:ext cx="1360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6</a:t>
            </a:r>
            <a:endParaRPr lang="ru-RU" sz="1400" b="1">
              <a:solidFill>
                <a:srgbClr val="000000"/>
              </a:solidFill>
              <a:ea typeface="Calibri" pitchFamily="34" charset="0"/>
            </a:endParaRPr>
          </a:p>
        </p:txBody>
      </p:sp>
      <p:sp>
        <p:nvSpPr>
          <p:cNvPr id="2058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823075" y="647223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32D8E7A-7DAC-45A7-B343-FE6DACB08CF0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38150" y="250825"/>
            <a:ext cx="8229600" cy="1017588"/>
          </a:xfrm>
        </p:spPr>
        <p:txBody>
          <a:bodyPr/>
          <a:lstStyle/>
          <a:p>
            <a:pPr eaLnBrk="1" hangingPunct="1"/>
            <a:r>
              <a:rPr lang="ru-RU" sz="27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Прибрежно-водные растения – индикаторы самоочищения воды в озере Острочинное</a:t>
            </a:r>
            <a:endParaRPr lang="ru-RU" b="1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79388" y="1844675"/>
          <a:ext cx="8785224" cy="420687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952412"/>
                <a:gridCol w="2160301"/>
                <a:gridCol w="1944271"/>
                <a:gridCol w="1728240"/>
              </a:tblGrid>
              <a:tr h="350573">
                <a:tc row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Виды растений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Обилие на пробных площадках (в баллах по Друде)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1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Белокрыльник болотный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Водокрас лягушачий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Камыш лесной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Камыш озёрный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Рдест курчавый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Рогоз широколистный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Тростник обыкновенный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Хвощ речной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Элодея канадская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 видов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71" name="Прямоугольник 2"/>
          <p:cNvSpPr>
            <a:spLocks noChangeArrowheads="1"/>
          </p:cNvSpPr>
          <p:nvPr/>
        </p:nvSpPr>
        <p:spPr bwMode="auto">
          <a:xfrm>
            <a:off x="7524328" y="1209676"/>
            <a:ext cx="1358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7</a:t>
            </a:r>
            <a:endParaRPr lang="ru-RU" sz="1400" b="1" dirty="0">
              <a:solidFill>
                <a:srgbClr val="000000"/>
              </a:solidFill>
              <a:ea typeface="Calibri" pitchFamily="34" charset="0"/>
            </a:endParaRPr>
          </a:p>
        </p:txBody>
      </p:sp>
      <p:sp>
        <p:nvSpPr>
          <p:cNvPr id="2157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40AF59-1606-4DA7-8FF1-32C097AEA0C9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569325" cy="5832475"/>
          </a:xfrm>
        </p:spPr>
        <p:txBody>
          <a:bodyPr rtlCol="0">
            <a:normAutofit fontScale="85000" lnSpcReduction="20000"/>
          </a:bodyPr>
          <a:lstStyle/>
          <a:p>
            <a:pPr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latin typeface="Times New Roman"/>
                <a:ea typeface="BatangChe"/>
              </a:rPr>
              <a:t>Озеро Острочинное и прилегающая к нему территория расположены на границе Комплексного памятника природы </a:t>
            </a:r>
            <a:r>
              <a:rPr lang="ru-RU" sz="3800" b="1" dirty="0">
                <a:latin typeface="Times New Roman"/>
                <a:ea typeface="BatangChe"/>
              </a:rPr>
              <a:t>«Сосновые леса на </a:t>
            </a:r>
            <a:r>
              <a:rPr lang="ru-RU" sz="3800" b="1" dirty="0" err="1">
                <a:latin typeface="Times New Roman"/>
                <a:ea typeface="BatangChe"/>
              </a:rPr>
              <a:t>камах</a:t>
            </a:r>
            <a:r>
              <a:rPr lang="ru-RU" sz="3800" b="1" dirty="0">
                <a:latin typeface="Times New Roman"/>
                <a:ea typeface="BatangChe"/>
              </a:rPr>
              <a:t> в окрестностях поселка Будогощь</a:t>
            </a:r>
            <a:r>
              <a:rPr lang="ru-RU" sz="3800" b="1" dirty="0" smtClean="0">
                <a:latin typeface="Times New Roman"/>
                <a:ea typeface="BatangChe"/>
              </a:rPr>
              <a:t>»</a:t>
            </a:r>
            <a:r>
              <a:rPr lang="ru-RU" b="1" dirty="0" smtClean="0">
                <a:latin typeface="Times New Roman"/>
                <a:ea typeface="BatangChe"/>
              </a:rPr>
              <a:t>.</a:t>
            </a:r>
          </a:p>
          <a:p>
            <a:pPr indent="0" algn="just" eaLnBrk="1" fontAlgn="auto" hangingPunct="1">
              <a:spcBef>
                <a:spcPts val="18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latin typeface="Times New Roman"/>
                <a:ea typeface="BatangChe"/>
              </a:rPr>
              <a:t>На берегу озера расположены школа, частные дома, коммунальная баня, и жители посёлка используют его для хозяйственных и бытовых </a:t>
            </a:r>
            <a:r>
              <a:rPr lang="ru-RU" dirty="0" smtClean="0">
                <a:latin typeface="Times New Roman"/>
                <a:ea typeface="BatangChe"/>
              </a:rPr>
              <a:t>нужд. </a:t>
            </a:r>
          </a:p>
          <a:p>
            <a:pPr indent="0" algn="just" eaLnBrk="1" fontAlgn="auto" hangingPunct="1">
              <a:spcBef>
                <a:spcPts val="18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dirty="0">
                <a:latin typeface="Times New Roman"/>
                <a:ea typeface="BatangChe"/>
              </a:rPr>
              <a:t>А</a:t>
            </a:r>
            <a:r>
              <a:rPr lang="ru-RU" sz="3800" b="1" dirty="0" smtClean="0">
                <a:latin typeface="Times New Roman"/>
                <a:ea typeface="BatangChe"/>
              </a:rPr>
              <a:t>ктуально</a:t>
            </a:r>
            <a:r>
              <a:rPr lang="ru-RU" i="1" dirty="0" smtClean="0">
                <a:latin typeface="Times New Roman"/>
                <a:ea typeface="BatangChe"/>
              </a:rPr>
              <a:t> </a:t>
            </a:r>
            <a:r>
              <a:rPr lang="ru-RU" dirty="0">
                <a:latin typeface="Times New Roman"/>
                <a:ea typeface="BatangChe"/>
              </a:rPr>
              <a:t>проведение оценки качества воды в озере, выявление проблем и предложение конкретных мер по улучшению его экологического состояния</a:t>
            </a:r>
            <a:r>
              <a:rPr lang="ru-RU" dirty="0" smtClean="0">
                <a:latin typeface="Times New Roman"/>
                <a:ea typeface="BatangChe"/>
              </a:rPr>
              <a:t>.</a:t>
            </a:r>
            <a:endParaRPr lang="ru-RU" dirty="0"/>
          </a:p>
          <a:p>
            <a:pPr indent="0" algn="just" eaLnBrk="1" fontAlgn="auto" hangingPunct="1">
              <a:spcBef>
                <a:spcPts val="18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sz="3800" b="1" dirty="0" smtClean="0">
                <a:latin typeface="Times New Roman"/>
                <a:ea typeface="BatangChe"/>
              </a:rPr>
              <a:t>Целью </a:t>
            </a:r>
            <a:r>
              <a:rPr lang="ru-RU" sz="3800" b="1" dirty="0">
                <a:latin typeface="Times New Roman"/>
                <a:ea typeface="BatangChe"/>
              </a:rPr>
              <a:t>работы</a:t>
            </a:r>
            <a:r>
              <a:rPr lang="ru-RU" sz="3800" dirty="0">
                <a:latin typeface="Times New Roman"/>
                <a:ea typeface="BatangChe"/>
              </a:rPr>
              <a:t> </a:t>
            </a:r>
            <a:r>
              <a:rPr lang="ru-RU" dirty="0">
                <a:latin typeface="Times New Roman"/>
                <a:ea typeface="BatangChe"/>
              </a:rPr>
              <a:t>является </a:t>
            </a:r>
            <a:r>
              <a:rPr lang="ru-RU" sz="3800" dirty="0">
                <a:latin typeface="Times New Roman"/>
                <a:ea typeface="BatangChe"/>
              </a:rPr>
              <a:t>исследование экологического состояния озера Острочинное методами биоиндикации</a:t>
            </a:r>
            <a:r>
              <a:rPr lang="ru-RU" sz="3800" dirty="0" smtClean="0">
                <a:latin typeface="Times New Roman"/>
                <a:ea typeface="BatangChe"/>
              </a:rPr>
              <a:t>.</a:t>
            </a:r>
            <a:endParaRPr lang="ru-RU" sz="3800" dirty="0"/>
          </a:p>
        </p:txBody>
      </p:sp>
      <p:sp>
        <p:nvSpPr>
          <p:cNvPr id="409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AF761CA-CE8D-4A1E-80E5-F24CDE01ED1E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113338"/>
          </a:xfrm>
        </p:spPr>
        <p:txBody>
          <a:bodyPr/>
          <a:lstStyle/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Озеро Острочинное является олиго-бета-мезосапробным водоемом.</a:t>
            </a:r>
            <a:endParaRPr lang="ru-RU" sz="21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Уровень эвтрофирования озера невысок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Растения-индикаторы указывают на возможное присутствие в воде тяжёлых металлов, наличие органического загрязнения в озере Острочинное. </a:t>
            </a:r>
            <a:endParaRPr lang="ru-RU" sz="21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ea typeface="BatangChe" pitchFamily="49" charset="-127"/>
              </a:rPr>
              <a:t>Состояние воды в озере оценено как промежуточное между удовлетворительным и загрязненным, что соответствует 3-4 классу качества воды. </a:t>
            </a:r>
            <a:endParaRPr lang="ru-RU" sz="21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Наиболее подвержены загрязнению участки озера вблизи площадок 1 и 2; на площадке 3 состояние озера наиболее благоприятное.</a:t>
            </a:r>
            <a:endParaRPr lang="ru-RU" sz="21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Способность озера к самоочищению довольно высока</a:t>
            </a:r>
            <a:r>
              <a:rPr lang="ru-RU" sz="2100" dirty="0" smtClean="0">
                <a:latin typeface="Times New Roman" pitchFamily="18" charset="0"/>
                <a:ea typeface="BatangChe" pitchFamily="49" charset="-127"/>
              </a:rPr>
              <a:t>, что частично компенсирует его загрязнение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 smtClean="0">
              <a:cs typeface="Times New Roman" pitchFamily="18" charset="0"/>
            </a:endParaRPr>
          </a:p>
          <a:p>
            <a:pPr algn="just" eaLnBrk="1" hangingPunct="1">
              <a:spcBef>
                <a:spcPts val="600"/>
              </a:spcBef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100" dirty="0" smtClean="0">
                <a:latin typeface="Times New Roman" pitchFamily="18" charset="0"/>
                <a:ea typeface="BatangChe" pitchFamily="49" charset="-127"/>
              </a:rPr>
              <a:t>Результаты, полученные с помощью разных методов биоиндикации, в основном, соответствуют друг другу, наиболее сходны результаты оценки сапробности по макрофитам и индикаторным видам моллюсков. </a:t>
            </a:r>
            <a:endParaRPr lang="ru-RU" sz="2100" dirty="0" smtClean="0">
              <a:cs typeface="Times New Roman" pitchFamily="18" charset="0"/>
            </a:endParaRPr>
          </a:p>
        </p:txBody>
      </p:sp>
      <p:sp>
        <p:nvSpPr>
          <p:cNvPr id="22532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B5F4AAE-D66B-411B-B92C-E6D0501E5AB2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3555" name="Picture 4" descr="H:\ОСТРОЧИННОЕ ОЗЕРО\Рисунок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341438"/>
            <a:ext cx="7437438" cy="5210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 работы</a:t>
            </a:r>
            <a:endParaRPr lang="ru-RU" sz="4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341438"/>
            <a:ext cx="8496300" cy="5183187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ru-RU" sz="4000" dirty="0">
                <a:latin typeface="Times New Roman"/>
                <a:ea typeface="BatangChe"/>
                <a:cs typeface="Times New Roman"/>
              </a:rPr>
              <a:t>Дана характеристика макрофитов и макрозообентоса. </a:t>
            </a:r>
            <a:endParaRPr lang="ru-RU" sz="3600" dirty="0"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ru-RU" sz="4000" dirty="0">
                <a:latin typeface="Times New Roman"/>
                <a:ea typeface="BatangChe"/>
                <a:cs typeface="Times New Roman"/>
              </a:rPr>
              <a:t>Выбраны биоиндикационные методики для проведения исследования.</a:t>
            </a:r>
            <a:endParaRPr lang="ru-RU" sz="3600" dirty="0"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ru-RU" sz="4000" dirty="0" smtClean="0">
                <a:latin typeface="Times New Roman"/>
                <a:ea typeface="BatangChe"/>
                <a:cs typeface="Times New Roman"/>
              </a:rPr>
              <a:t>Выполнено </a:t>
            </a:r>
            <a:r>
              <a:rPr lang="ru-RU" sz="4000" dirty="0">
                <a:latin typeface="Times New Roman"/>
                <a:ea typeface="BatangChe"/>
                <a:cs typeface="Times New Roman"/>
              </a:rPr>
              <a:t>описание объекта исследования; выделены </a:t>
            </a:r>
            <a:r>
              <a:rPr lang="ru-RU" sz="4000" dirty="0" smtClean="0">
                <a:latin typeface="Times New Roman"/>
                <a:ea typeface="BatangChe"/>
                <a:cs typeface="Times New Roman"/>
              </a:rPr>
              <a:t>индикаторные группы </a:t>
            </a:r>
            <a:r>
              <a:rPr lang="ru-RU" sz="4000" dirty="0">
                <a:latin typeface="Times New Roman"/>
                <a:ea typeface="BatangChe"/>
                <a:cs typeface="Times New Roman"/>
              </a:rPr>
              <a:t>и виды организмов.</a:t>
            </a:r>
            <a:endParaRPr lang="ru-RU" sz="3600" dirty="0"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ru-RU" sz="4000" dirty="0">
                <a:latin typeface="Times New Roman"/>
                <a:ea typeface="BatangChe"/>
                <a:cs typeface="Times New Roman"/>
              </a:rPr>
              <a:t>Проведена биоиндикация экологического состояния озера.</a:t>
            </a:r>
            <a:endParaRPr lang="ru-RU" sz="3600" dirty="0"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ru-RU" sz="4000" dirty="0">
                <a:latin typeface="Times New Roman"/>
                <a:ea typeface="BatangChe"/>
                <a:cs typeface="Times New Roman"/>
              </a:rPr>
              <a:t>Проведено сравнение результатов </a:t>
            </a:r>
            <a:r>
              <a:rPr lang="ru-RU" sz="4000" dirty="0" smtClean="0">
                <a:latin typeface="Times New Roman"/>
                <a:ea typeface="BatangChe"/>
                <a:cs typeface="Times New Roman"/>
              </a:rPr>
              <a:t>исследования, </a:t>
            </a:r>
            <a:r>
              <a:rPr lang="ru-RU" sz="4000" dirty="0">
                <a:latin typeface="Times New Roman"/>
                <a:ea typeface="BatangChe"/>
                <a:cs typeface="Times New Roman"/>
              </a:rPr>
              <a:t>полученных с помощью разных методик.</a:t>
            </a:r>
            <a:endParaRPr lang="ru-RU" sz="3600" dirty="0">
              <a:cs typeface="Times New Roman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ADD416-702F-458A-8B03-FAFEBD4FE43E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Метод исследования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176712"/>
          </a:xfrm>
        </p:spPr>
        <p:txBody>
          <a:bodyPr/>
          <a:lstStyle/>
          <a:p>
            <a:pPr indent="0" algn="just" eaLnBrk="1" hangingPunct="1">
              <a:spcBef>
                <a:spcPts val="18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ru-RU" smtClean="0">
                <a:latin typeface="Times New Roman" pitchFamily="18" charset="0"/>
              </a:rPr>
              <a:t>Основным</a:t>
            </a:r>
            <a:r>
              <a:rPr lang="ru-RU" i="1" smtClean="0">
                <a:latin typeface="Times New Roman" pitchFamily="18" charset="0"/>
              </a:rPr>
              <a:t> </a:t>
            </a:r>
            <a:r>
              <a:rPr lang="ru-RU" b="1" i="1" smtClean="0">
                <a:latin typeface="Times New Roman" pitchFamily="18" charset="0"/>
              </a:rPr>
              <a:t>методом</a:t>
            </a:r>
            <a:r>
              <a:rPr lang="ru-RU" i="1" smtClean="0">
                <a:latin typeface="Times New Roman" pitchFamily="18" charset="0"/>
              </a:rPr>
              <a:t> </a:t>
            </a:r>
            <a:r>
              <a:rPr lang="ru-RU" b="1" i="1" smtClean="0">
                <a:latin typeface="Times New Roman" pitchFamily="18" charset="0"/>
              </a:rPr>
              <a:t>исследования</a:t>
            </a:r>
            <a:r>
              <a:rPr lang="ru-RU" smtClean="0">
                <a:latin typeface="Times New Roman" pitchFamily="18" charset="0"/>
              </a:rPr>
              <a:t> является биоиндикация водоёма по видовому составу макрозообентоса и макрофитов.</a:t>
            </a:r>
          </a:p>
          <a:p>
            <a:pPr indent="0" algn="just" eaLnBrk="1" hangingPunct="1">
              <a:spcBef>
                <a:spcPts val="18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ru-RU" smtClean="0">
                <a:latin typeface="Times New Roman" pitchFamily="18" charset="0"/>
              </a:rPr>
              <a:t> Используемые методики заключается в определении экологического состояния объекта по индикаторным группам и организмам-индикаторам.</a:t>
            </a:r>
            <a:endParaRPr lang="ru-RU" smtClean="0"/>
          </a:p>
        </p:txBody>
      </p:sp>
      <p:sp>
        <p:nvSpPr>
          <p:cNvPr id="614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D1BF616-28EC-4479-9988-6967DF76E356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Схема объекта исследования – озера Острочинное</a:t>
            </a:r>
          </a:p>
        </p:txBody>
      </p:sp>
      <p:sp>
        <p:nvSpPr>
          <p:cNvPr id="717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448E755-9FB6-4B77-AC64-AED535E9F340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Senyakin_A_S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7594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95556" y="476672"/>
            <a:ext cx="8768932" cy="864096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Изучение макрозообентоса </a:t>
            </a:r>
            <a:b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озера Острочинное</a:t>
            </a:r>
          </a:p>
        </p:txBody>
      </p:sp>
      <p:pic>
        <p:nvPicPr>
          <p:cNvPr id="1026" name="Picture 2" descr="D:\Мои документы\работа\ИССЛЕДОВАТЕЛЬСКИЕ РАБОТЫ\БИОИНДИКАЦИЯ ВОДОЕМОВ\обработка фотографий\Рисунок3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6"/>
          <a:stretch/>
        </p:blipFill>
        <p:spPr bwMode="auto">
          <a:xfrm>
            <a:off x="195556" y="1988840"/>
            <a:ext cx="4149768" cy="3500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588125" y="63817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8EEED5F-FA3E-43D9-AC3B-166987895E91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Documents and Settings\Senyakin_A_S\Рабочий стол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622" y="2074768"/>
            <a:ext cx="4446104" cy="34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750" y="187325"/>
            <a:ext cx="8229600" cy="614363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виды макрофитов озера Острочинное</a:t>
            </a:r>
          </a:p>
        </p:txBody>
      </p:sp>
      <p:pic>
        <p:nvPicPr>
          <p:cNvPr id="9219" name="Объект 3" descr="D:\Мои документы\работа\ИССЛЕДОВАТЕЛЬСКИЕ РАБОТЫ\БИОИНДИКАЦИЯ ВОДОЕМОВ\обработка фотографий\Рисунок4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4838" y="828675"/>
            <a:ext cx="3408362" cy="2517775"/>
          </a:xfrm>
        </p:spPr>
      </p:pic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539750" y="3282950"/>
            <a:ext cx="33480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Элодея канадская</a:t>
            </a:r>
            <a:endParaRPr lang="ru-RU" b="1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221" name="Рисунок 5" descr="D:\Мои документы\работа\ИССЛЕДОВАТЕЛЬСКИЕ РАБОТЫ\БИОИНДИКАЦИЯ ВОДОЕМОВ\обработка фотографий\Рисунок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801688"/>
            <a:ext cx="324008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5278438" y="3306763"/>
            <a:ext cx="2114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Рдест курчавый </a:t>
            </a:r>
          </a:p>
        </p:txBody>
      </p:sp>
      <p:pic>
        <p:nvPicPr>
          <p:cNvPr id="9223" name="Рисунок 7" descr="D:\Мои документы\работа\ИССЛЕДОВАТЕЛЬСКИЕ РАБОТЫ\БИОИНДИКАЦИЯ ВОДОЕМОВ\обработка фотографий\Рисунок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3787775"/>
            <a:ext cx="263842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Прямоугольник 8"/>
          <p:cNvSpPr>
            <a:spLocks noChangeArrowheads="1"/>
          </p:cNvSpPr>
          <p:nvPr/>
        </p:nvSpPr>
        <p:spPr bwMode="auto">
          <a:xfrm>
            <a:off x="36513" y="6156325"/>
            <a:ext cx="263525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Водокрас лягушачий</a:t>
            </a:r>
          </a:p>
        </p:txBody>
      </p:sp>
      <p:pic>
        <p:nvPicPr>
          <p:cNvPr id="9225" name="Рисунок 9" descr="D:\Мои документы\работа\ИССЛЕДОВАТЕЛЬСКИЕ РАБОТЫ\БИОИНДИКАЦИЯ ВОДОЕМОВ\обработка фотографий\Рисунок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792538"/>
            <a:ext cx="2824162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Прямоугольник 10"/>
          <p:cNvSpPr>
            <a:spLocks noChangeArrowheads="1"/>
          </p:cNvSpPr>
          <p:nvPr/>
        </p:nvSpPr>
        <p:spPr bwMode="auto">
          <a:xfrm>
            <a:off x="3260725" y="6156325"/>
            <a:ext cx="1704975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Ряска малая </a:t>
            </a:r>
          </a:p>
        </p:txBody>
      </p:sp>
      <p:sp>
        <p:nvSpPr>
          <p:cNvPr id="9228" name="Прямоугольник 12"/>
          <p:cNvSpPr>
            <a:spLocks noChangeArrowheads="1"/>
          </p:cNvSpPr>
          <p:nvPr/>
        </p:nvSpPr>
        <p:spPr bwMode="auto">
          <a:xfrm>
            <a:off x="5651500" y="6157913"/>
            <a:ext cx="28638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Рогоз широколистный </a:t>
            </a:r>
          </a:p>
        </p:txBody>
      </p:sp>
      <p:sp>
        <p:nvSpPr>
          <p:cNvPr id="9229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67463"/>
            <a:ext cx="34766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41098E1-2925-4722-9ECB-B11C925CECE7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Senyakin_A_S\Рабочий стол\Рисунок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781425"/>
            <a:ext cx="338931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Видовое разнообразие и численность макрозообентоса Озера Острочинное</a:t>
            </a:r>
          </a:p>
        </p:txBody>
      </p:sp>
      <p:sp>
        <p:nvSpPr>
          <p:cNvPr id="1024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E60FD6-0DBA-4BE9-B7BB-242F713BA012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0" name="Picture 30" descr="C:\Documents and Settings\Senyakin_A_S\Рабочий стол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7" y="1779713"/>
            <a:ext cx="5211763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1" name="Picture 31" descr="C:\Documents and Settings\Senyakin_A_S\Рабочий стол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9713"/>
            <a:ext cx="3840163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95288" y="146050"/>
            <a:ext cx="8229600" cy="1143000"/>
          </a:xfrm>
        </p:spPr>
        <p:txBody>
          <a:bodyPr/>
          <a:lstStyle/>
          <a:p>
            <a:pPr eaLnBrk="1" hangingPunct="1"/>
            <a:r>
              <a:rPr lang="ru-RU" sz="27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сапробности озера Острочинное по индикаторным группам моллюсков</a:t>
            </a: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937716"/>
              </p:ext>
            </p:extLst>
          </p:nvPr>
        </p:nvGraphicFramePr>
        <p:xfrm>
          <a:off x="449263" y="1490663"/>
          <a:ext cx="8362950" cy="497060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304168"/>
                <a:gridCol w="1738469"/>
                <a:gridCol w="1440105"/>
                <a:gridCol w="1429257"/>
                <a:gridCol w="1450951"/>
              </a:tblGrid>
              <a:tr h="36016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cs typeface="Times New Roman"/>
                        </a:rPr>
                        <a:t>Сапробность вида</a:t>
                      </a:r>
                      <a:endParaRPr lang="ru-RU" sz="19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cs typeface="Times New Roman"/>
                        </a:rPr>
                        <a:t>Виды-индикаторы</a:t>
                      </a:r>
                      <a:endParaRPr lang="ru-RU" sz="1900" b="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выловленных </a:t>
                      </a:r>
                      <a:r>
                        <a:rPr lang="ru-RU" sz="19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особей </a:t>
                      </a:r>
                      <a:r>
                        <a:rPr lang="en-US" sz="1900" b="0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n)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6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1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2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Площадка 3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209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Олигосапробность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(s = 1)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Катушка обыкновенная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209">
                <a:tc rowSpan="3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Бета-мезосапробность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(s = 2)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Прудовик обыкновенный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Лужанка настоящая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Горошинка речная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9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458">
                <a:tc grid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Индекс </a:t>
                      </a:r>
                      <a:r>
                        <a:rPr lang="ru-RU" sz="1900" b="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Пантле</a:t>
                      </a: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900" b="0" i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Букка</a:t>
                      </a:r>
                      <a:endParaRPr lang="ru-RU" sz="1900" b="0" i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lvl="0" indent="18034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</a:t>
                      </a:r>
                      <a:r>
                        <a:rPr kumimoji="0" lang="ru-RU" sz="18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kumimoji="0" lang="en-US" sz="18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18034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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r>
                        <a:rPr kumimoji="0" lang="en-US" sz="18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/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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18034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u-RU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30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kumimoji="0" lang="ru-RU" sz="18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= 1</a:t>
                      </a:r>
                      <a:endParaRPr lang="ru-RU" sz="1800" b="0" i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1,66</a:t>
                      </a:r>
                      <a:endParaRPr lang="ru-RU" sz="19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1,75</a:t>
                      </a:r>
                      <a:endParaRPr lang="ru-RU" sz="19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9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310" name="Прямоугольник 2"/>
          <p:cNvSpPr>
            <a:spLocks noChangeArrowheads="1"/>
          </p:cNvSpPr>
          <p:nvPr/>
        </p:nvSpPr>
        <p:spPr bwMode="auto">
          <a:xfrm>
            <a:off x="7451725" y="1090613"/>
            <a:ext cx="1360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1</a:t>
            </a:r>
            <a:endParaRPr lang="ru-RU" sz="14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311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588224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AE7B24B-0CD9-416B-800A-B58A92420508}" type="slidenum">
              <a:rPr lang="ru-RU" sz="2000" b="1" smtClean="0"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1052</Words>
  <Application>Microsoft Office PowerPoint</Application>
  <PresentationFormat>Экран (4:3)</PresentationFormat>
  <Paragraphs>448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1_Тема Office</vt:lpstr>
      <vt:lpstr>ОЦЕНКА  ЭКОЛОГИЧЕСКОГО  СОСТОЯНИЯ  ОЗЕРА ОСТРОЧИННОЕ  ПО  СОСТАВУ  МАКРОФИТОВ  И МАКРОЗООБЕНТОСА</vt:lpstr>
      <vt:lpstr>Презентация PowerPoint</vt:lpstr>
      <vt:lpstr>Задачи работы</vt:lpstr>
      <vt:lpstr>Метод исследования</vt:lpstr>
      <vt:lpstr>Схема объекта исследования – озера Острочинное</vt:lpstr>
      <vt:lpstr>Изучение макрозообентоса  озера Острочинное</vt:lpstr>
      <vt:lpstr>Основные виды макрофитов озера Острочинное</vt:lpstr>
      <vt:lpstr>Видовое разнообразие и численность макрозообентоса Озера Острочинное</vt:lpstr>
      <vt:lpstr>Оценка сапробности озера Острочинное по индикаторным группам моллюсков</vt:lpstr>
      <vt:lpstr>Гидрофиты-индикаторы сапробности в озере Острочинное </vt:lpstr>
      <vt:lpstr>Сводные значения сапробности по моллюскам и гидрофитам на пробных площадках </vt:lpstr>
      <vt:lpstr>Индекс Гуднайта и Уотлея на пробных площадках в озере Острочинное</vt:lpstr>
      <vt:lpstr>Диаграмма 4. Соотношение значений индекса Гуднайта  и Уотлея на пробных площадках </vt:lpstr>
      <vt:lpstr>Индикаторные виды макрофитов в озере Острочинное</vt:lpstr>
      <vt:lpstr>Антропогенная нагрузка на объект исследования</vt:lpstr>
      <vt:lpstr>Индикаторные группы беспозвоночных животных озера Острочинное</vt:lpstr>
      <vt:lpstr>Диаграмма 5. Соотношение численности индикаторных таксонов макрозообентоса на пробных площадках</vt:lpstr>
      <vt:lpstr>Определение класса качества воды по индикаторным таксонам макрозообентоса</vt:lpstr>
      <vt:lpstr>Прибрежно-водные растения – индикаторы самоочищения воды в озере Острочинное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сапробности озера Острочинное по индикаторным группам моллюсков</dc:title>
  <dc:creator>Lena</dc:creator>
  <cp:lastModifiedBy>Senyakin_A_S</cp:lastModifiedBy>
  <cp:revision>56</cp:revision>
  <dcterms:created xsi:type="dcterms:W3CDTF">2012-09-08T15:10:44Z</dcterms:created>
  <dcterms:modified xsi:type="dcterms:W3CDTF">2015-03-07T09:05:48Z</dcterms:modified>
</cp:coreProperties>
</file>