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70" r:id="rId3"/>
    <p:sldId id="277" r:id="rId4"/>
    <p:sldId id="271" r:id="rId5"/>
    <p:sldId id="257" r:id="rId6"/>
    <p:sldId id="274" r:id="rId7"/>
    <p:sldId id="258" r:id="rId8"/>
    <p:sldId id="264" r:id="rId9"/>
    <p:sldId id="268" r:id="rId10"/>
    <p:sldId id="267" r:id="rId11"/>
    <p:sldId id="266" r:id="rId12"/>
    <p:sldId id="269" r:id="rId13"/>
    <p:sldId id="272" r:id="rId14"/>
    <p:sldId id="273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28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9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Группа 1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Полилиния 6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Полилиния 7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email">
                <a:alphaModFix amt="50000"/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1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50C787E5-823C-4F3C-A327-43F334C4FED8}" type="datetimeFigureOut">
              <a:rPr lang="ru-RU"/>
              <a:pPr>
                <a:defRPr/>
              </a:pPr>
              <a:t>07.03.2015</a:t>
            </a:fld>
            <a:endParaRPr lang="ru-RU"/>
          </a:p>
        </p:txBody>
      </p:sp>
      <p:sp>
        <p:nvSpPr>
          <p:cNvPr id="12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7905938F-889F-45D8-826A-A0CF75DC4F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DB2829-B41D-4A78-900B-8A5A52231278}" type="datetimeFigureOut">
              <a:rPr lang="ru-RU"/>
              <a:pPr>
                <a:defRPr/>
              </a:pPr>
              <a:t>07.03.2015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ADA40E-4491-4C28-8852-23A4E4B03E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AD51F1-6125-48BD-8C47-332EBEA1406B}" type="datetimeFigureOut">
              <a:rPr lang="ru-RU"/>
              <a:pPr>
                <a:defRPr/>
              </a:pPr>
              <a:t>07.03.2015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753627-B473-4F6E-A7CB-9B01557B7B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0BEA6-21EE-42DF-BCFC-070398693588}" type="datetimeFigureOut">
              <a:rPr lang="ru-RU"/>
              <a:pPr>
                <a:defRPr/>
              </a:pPr>
              <a:t>07.03.2015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BF033D-A868-4214-AB9F-816A9143CC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шивка 6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Нашивка 7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1A834A4-890A-4344-895C-B70F11408316}" type="datetimeFigureOut">
              <a:rPr lang="ru-RU"/>
              <a:pPr>
                <a:defRPr/>
              </a:pPr>
              <a:t>07.03.2015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570D673-3751-4EC2-B923-E51CD3FC86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18DC56-82AD-4AEF-ABE2-13BE8F77B40D}" type="datetimeFigureOut">
              <a:rPr lang="ru-RU"/>
              <a:pPr>
                <a:defRPr/>
              </a:pPr>
              <a:t>07.03.2015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A356B0-E3D3-4827-B203-5614541021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05B6BBE-9443-4166-9B05-2E428B6F1E58}" type="datetimeFigureOut">
              <a:rPr lang="ru-RU"/>
              <a:pPr>
                <a:defRPr/>
              </a:pPr>
              <a:t>07.03.2015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3488BF3-2F25-4D5E-8EFC-8D3B03E897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C2D183-622A-4946-BE68-6353619498E8}" type="datetimeFigureOut">
              <a:rPr lang="ru-RU"/>
              <a:pPr>
                <a:defRPr/>
              </a:pPr>
              <a:t>07.03.2015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90F3FC-8AD2-4C07-B068-139D347456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142A48-BB58-44CE-B165-CCB3E3C1D742}" type="datetimeFigureOut">
              <a:rPr lang="ru-RU"/>
              <a:pPr>
                <a:defRPr/>
              </a:pPr>
              <a:t>07.03.2015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7FB4CF-8A49-4A0E-BF85-D659949183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69EA564-7B47-431E-B4E5-A35107773A41}" type="datetimeFigureOut">
              <a:rPr lang="ru-RU"/>
              <a:pPr>
                <a:defRPr/>
              </a:pPr>
              <a:t>07.03.2015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7B62913-D904-45EB-89E3-2DF1BF53A2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7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Полилиния 8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email">
              <a:alphaModFix amt="50000"/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Нашивка 11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Нашивка 12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BF9DB41A-7B28-47E9-90DF-A4A396812832}" type="datetimeFigureOut">
              <a:rPr lang="ru-RU"/>
              <a:pPr>
                <a:defRPr/>
              </a:pPr>
              <a:t>07.03.2015</a:t>
            </a:fld>
            <a:endParaRPr lang="ru-RU"/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66DAE3BE-CA50-4593-96E4-9269475CA6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email">
              <a:alphaModFix amt="50000"/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26EBFBD8-7D50-413A-AE55-E9D6E0E31F1C}" type="datetimeFigureOut">
              <a:rPr lang="ru-RU"/>
              <a:pPr>
                <a:defRPr/>
              </a:pPr>
              <a:t>07.03.2015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CB288FFC-3F12-4F7B-86A9-3ECB7BBBAE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3" r:id="rId2"/>
    <p:sldLayoutId id="2147483745" r:id="rId3"/>
    <p:sldLayoutId id="2147483742" r:id="rId4"/>
    <p:sldLayoutId id="2147483746" r:id="rId5"/>
    <p:sldLayoutId id="2147483741" r:id="rId6"/>
    <p:sldLayoutId id="2147483740" r:id="rId7"/>
    <p:sldLayoutId id="2147483747" r:id="rId8"/>
    <p:sldLayoutId id="2147483748" r:id="rId9"/>
    <p:sldLayoutId id="2147483739" r:id="rId10"/>
    <p:sldLayoutId id="2147483738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fontAlgn="base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fontAlgn="base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1224135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1600" b="0" dirty="0" smtClean="0">
                <a:latin typeface="Bookman Old Style" pitchFamily="18" charset="0"/>
              </a:rPr>
              <a:t>Муниципальное Бюджетное Образовательное Учреждение </a:t>
            </a:r>
            <a:br>
              <a:rPr lang="ru-RU" sz="1600" b="0" dirty="0" smtClean="0">
                <a:latin typeface="Bookman Old Style" pitchFamily="18" charset="0"/>
              </a:rPr>
            </a:br>
            <a:r>
              <a:rPr lang="ru-RU" sz="1600" b="0" dirty="0" smtClean="0">
                <a:latin typeface="Bookman Old Style" pitchFamily="18" charset="0"/>
              </a:rPr>
              <a:t>Дополнительного образования детей </a:t>
            </a:r>
            <a:br>
              <a:rPr lang="ru-RU" sz="1600" b="0" dirty="0" smtClean="0">
                <a:latin typeface="Bookman Old Style" pitchFamily="18" charset="0"/>
              </a:rPr>
            </a:br>
            <a:r>
              <a:rPr lang="ru-RU" sz="1600" b="0" dirty="0" smtClean="0">
                <a:latin typeface="Bookman Old Style" pitchFamily="18" charset="0"/>
              </a:rPr>
              <a:t>Детский подростковый центр «РАДУГА» г. Улан-Удэ </a:t>
            </a:r>
            <a:br>
              <a:rPr lang="ru-RU" sz="1600" b="0" dirty="0" smtClean="0">
                <a:latin typeface="Bookman Old Style" pitchFamily="18" charset="0"/>
              </a:rPr>
            </a:br>
            <a:endParaRPr lang="ru-RU" sz="1600" b="0" dirty="0"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571612"/>
            <a:ext cx="8029604" cy="4572032"/>
          </a:xfrm>
        </p:spPr>
        <p:txBody>
          <a:bodyPr>
            <a:normAutofit/>
          </a:bodyPr>
          <a:lstStyle/>
          <a:p>
            <a:pPr marR="0" algn="ctr">
              <a:lnSpc>
                <a:spcPct val="90000"/>
              </a:lnSpc>
            </a:pPr>
            <a:r>
              <a:rPr lang="ru-RU" sz="4400" b="1" dirty="0" smtClean="0">
                <a:latin typeface="Bookman Old Style" pitchFamily="18" charset="0"/>
              </a:rPr>
              <a:t>«Мы за здоровый образ жизни»</a:t>
            </a:r>
          </a:p>
          <a:p>
            <a:pPr marR="0" algn="ctr">
              <a:lnSpc>
                <a:spcPct val="90000"/>
              </a:lnSpc>
            </a:pPr>
            <a:r>
              <a:rPr lang="ru-RU" sz="2400" dirty="0" smtClean="0">
                <a:latin typeface="Bookman Old Style" pitchFamily="18" charset="0"/>
              </a:rPr>
              <a:t>(профилактика </a:t>
            </a:r>
            <a:r>
              <a:rPr lang="ru-RU" sz="2400" dirty="0" err="1" smtClean="0">
                <a:latin typeface="Bookman Old Style" pitchFamily="18" charset="0"/>
              </a:rPr>
              <a:t>табакокурения</a:t>
            </a:r>
            <a:r>
              <a:rPr lang="ru-RU" sz="2400" dirty="0" smtClean="0">
                <a:latin typeface="Bookman Old Style" pitchFamily="18" charset="0"/>
              </a:rPr>
              <a:t>, </a:t>
            </a:r>
          </a:p>
          <a:p>
            <a:pPr marR="0" algn="ctr">
              <a:lnSpc>
                <a:spcPct val="90000"/>
              </a:lnSpc>
            </a:pPr>
            <a:r>
              <a:rPr lang="ru-RU" sz="2400" dirty="0" smtClean="0">
                <a:latin typeface="Bookman Old Style" pitchFamily="18" charset="0"/>
              </a:rPr>
              <a:t>алкоголизма и наркомании среди детей и подростков микрорайона Батарейка</a:t>
            </a:r>
            <a:r>
              <a:rPr lang="ru-RU" sz="1600" dirty="0" smtClean="0"/>
              <a:t>)</a:t>
            </a:r>
          </a:p>
          <a:p>
            <a:pPr marR="0" algn="ctr">
              <a:lnSpc>
                <a:spcPct val="90000"/>
              </a:lnSpc>
            </a:pPr>
            <a:endParaRPr lang="ru-RU" sz="1600" dirty="0" smtClean="0"/>
          </a:p>
          <a:p>
            <a:r>
              <a:rPr lang="ru-RU" sz="1600" dirty="0" smtClean="0">
                <a:latin typeface="Bookman Old Style" pitchFamily="18" charset="0"/>
              </a:rPr>
              <a:t>Руководитель </a:t>
            </a:r>
            <a:r>
              <a:rPr lang="ru-RU" sz="1600" dirty="0" smtClean="0">
                <a:latin typeface="Bookman Old Style" pitchFamily="18" charset="0"/>
              </a:rPr>
              <a:t>профилактической </a:t>
            </a:r>
            <a:r>
              <a:rPr lang="ru-RU" sz="1600" dirty="0" smtClean="0">
                <a:latin typeface="Bookman Old Style" pitchFamily="18" charset="0"/>
              </a:rPr>
              <a:t>работы:</a:t>
            </a:r>
          </a:p>
          <a:p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Черткова-Сыдеева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Дарима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Владимировна,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R="0">
              <a:lnSpc>
                <a:spcPct val="90000"/>
              </a:lnSpc>
            </a:pPr>
            <a:r>
              <a:rPr lang="ru-RU" sz="1600" dirty="0" smtClean="0">
                <a:latin typeface="Bookman Old Style" pitchFamily="18" charset="0"/>
              </a:rPr>
              <a:t>социальный </a:t>
            </a:r>
            <a:r>
              <a:rPr lang="ru-RU" sz="1600" dirty="0" smtClean="0">
                <a:latin typeface="Bookman Old Style" pitchFamily="18" charset="0"/>
              </a:rPr>
              <a:t>педагог</a:t>
            </a:r>
            <a:endParaRPr lang="ru-RU" sz="1600" dirty="0" smtClean="0"/>
          </a:p>
          <a:p>
            <a:pPr marR="0">
              <a:lnSpc>
                <a:spcPct val="90000"/>
              </a:lnSpc>
            </a:pPr>
            <a:endParaRPr lang="ru-RU" sz="1600" dirty="0" smtClean="0"/>
          </a:p>
          <a:p>
            <a:pPr marR="0" algn="ctr">
              <a:lnSpc>
                <a:spcPct val="90000"/>
              </a:lnSpc>
            </a:pPr>
            <a:endParaRPr lang="ru-RU" sz="1400" dirty="0" smtClean="0"/>
          </a:p>
          <a:p>
            <a:pPr marR="0">
              <a:lnSpc>
                <a:spcPct val="90000"/>
              </a:lnSpc>
            </a:pPr>
            <a:endParaRPr lang="ru-RU" sz="1400" dirty="0" smtClean="0"/>
          </a:p>
          <a:p>
            <a:pPr marR="0">
              <a:lnSpc>
                <a:spcPct val="90000"/>
              </a:lnSpc>
            </a:pPr>
            <a:endParaRPr lang="ru-RU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1800" dirty="0" smtClean="0">
                <a:latin typeface="Bookman Old Style" pitchFamily="18" charset="0"/>
              </a:rPr>
              <a:t>Классный час с детьми и подростками на тему: </a:t>
            </a:r>
            <a:r>
              <a:rPr lang="ru-RU" sz="2200" dirty="0" smtClean="0">
                <a:latin typeface="Bookman Old Style" pitchFamily="18" charset="0"/>
              </a:rPr>
              <a:t>«Нет вредным привычкам</a:t>
            </a:r>
            <a:r>
              <a:rPr lang="ru-RU" sz="2000" dirty="0" smtClean="0">
                <a:latin typeface="Bookman Old Style" pitchFamily="18" charset="0"/>
              </a:rPr>
              <a:t>» </a:t>
            </a:r>
            <a:r>
              <a:rPr lang="ru-RU" sz="2000" b="0" dirty="0" smtClean="0">
                <a:latin typeface="Bookman Old Style" pitchFamily="18" charset="0"/>
              </a:rPr>
              <a:t>цель: формирование умения делать выбор здорового образа жизни; развивать личностную и социальную компетентность, необходимую для здорового человека.</a:t>
            </a:r>
            <a:endParaRPr lang="ru-RU" sz="2000" b="0" dirty="0">
              <a:latin typeface="Bookman Old Style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55104"/>
          </a:xfrm>
        </p:spPr>
        <p:txBody>
          <a:bodyPr>
            <a:normAutofit/>
          </a:bodyPr>
          <a:lstStyle/>
          <a:p>
            <a:r>
              <a:rPr lang="ru-RU" sz="1400" dirty="0" smtClean="0">
                <a:latin typeface="Bookman Old Style" pitchFamily="18" charset="0"/>
              </a:rPr>
              <a:t>Беседа  педагога с медицинским образованием с детьми и подростками о вреде курения</a:t>
            </a:r>
            <a:endParaRPr lang="ru-RU" sz="1400" dirty="0">
              <a:latin typeface="Bookman Old Style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>
            <a:normAutofit/>
          </a:bodyPr>
          <a:lstStyle/>
          <a:p>
            <a:r>
              <a:rPr lang="ru-RU" sz="1400" dirty="0" smtClean="0">
                <a:latin typeface="Bookman Old Style" pitchFamily="18" charset="0"/>
              </a:rPr>
              <a:t>Театрализованная инсценировка</a:t>
            </a:r>
            <a:endParaRPr lang="ru-RU" sz="1400" dirty="0"/>
          </a:p>
        </p:txBody>
      </p:sp>
      <p:pic>
        <p:nvPicPr>
          <p:cNvPr id="7" name="Содержимое 6" descr="DSCF0431.JPG"/>
          <p:cNvPicPr>
            <a:picLocks noGrp="1" noChangeAspect="1"/>
          </p:cNvPicPr>
          <p:nvPr>
            <p:ph sz="quarter" idx="2"/>
          </p:nvPr>
        </p:nvPicPr>
        <p:blipFill>
          <a:blip r:embed="rId2" cstate="email">
            <a:lum bright="21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57200" y="1844825"/>
            <a:ext cx="4040188" cy="2708870"/>
          </a:xfrm>
          <a:ln>
            <a:solidFill>
              <a:schemeClr val="accent2">
                <a:lumMod val="50000"/>
              </a:schemeClr>
            </a:solidFill>
          </a:ln>
        </p:spPr>
      </p:pic>
      <p:pic>
        <p:nvPicPr>
          <p:cNvPr id="8" name="Содержимое 7" descr="DSCF0434.JPG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lum bright="18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645025" y="1844824"/>
            <a:ext cx="4041775" cy="2709317"/>
          </a:xfrm>
          <a:ln>
            <a:solidFill>
              <a:schemeClr val="accent2">
                <a:lumMod val="50000"/>
              </a:schemeClr>
            </a:solidFill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42775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>
                <a:latin typeface="Bookman Old Style" pitchFamily="18" charset="0"/>
              </a:rPr>
              <a:t>Мероприятие</a:t>
            </a:r>
            <a:r>
              <a:rPr lang="ru-RU" sz="2400" dirty="0" smtClean="0">
                <a:latin typeface="Bookman Old Style" pitchFamily="18" charset="0"/>
              </a:rPr>
              <a:t> </a:t>
            </a:r>
            <a:r>
              <a:rPr lang="ru-RU" sz="2200" dirty="0" smtClean="0">
                <a:latin typeface="Bookman Old Style" pitchFamily="18" charset="0"/>
              </a:rPr>
              <a:t>«Посвящение в кружковцы!»</a:t>
            </a:r>
            <a:r>
              <a:rPr lang="ru-RU" sz="2400" b="0" dirty="0" smtClean="0">
                <a:latin typeface="Bookman Old Style" pitchFamily="18" charset="0"/>
              </a:rPr>
              <a:t/>
            </a:r>
            <a:br>
              <a:rPr lang="ru-RU" sz="2400" b="0" dirty="0" smtClean="0">
                <a:latin typeface="Bookman Old Style" pitchFamily="18" charset="0"/>
              </a:rPr>
            </a:br>
            <a:r>
              <a:rPr lang="ru-RU" sz="2000" b="0" u="sng" dirty="0" smtClean="0">
                <a:latin typeface="Bookman Old Style" pitchFamily="18" charset="0"/>
              </a:rPr>
              <a:t>цель: </a:t>
            </a:r>
            <a:r>
              <a:rPr lang="ru-RU" sz="2000" b="0" dirty="0" smtClean="0">
                <a:latin typeface="Bookman Old Style" pitchFamily="18" charset="0"/>
              </a:rPr>
              <a:t>формирование позиции противостояния опасным для здоровья и жизни зависимостям от курения, алкоголизма и наркотикам; пропаганда здорового образа жизни </a:t>
            </a:r>
            <a:br>
              <a:rPr lang="ru-RU" sz="2000" b="0" dirty="0" smtClean="0">
                <a:latin typeface="Bookman Old Style" pitchFamily="18" charset="0"/>
              </a:rPr>
            </a:br>
            <a:endParaRPr lang="ru-RU" sz="2400" b="0" dirty="0">
              <a:latin typeface="Bookman Old Style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7200" y="5229200"/>
            <a:ext cx="4040188" cy="288032"/>
          </a:xfrm>
        </p:spPr>
        <p:txBody>
          <a:bodyPr>
            <a:noAutofit/>
          </a:bodyPr>
          <a:lstStyle/>
          <a:p>
            <a:r>
              <a:rPr lang="ru-RU" sz="1600" dirty="0" smtClean="0">
                <a:latin typeface="Bookman Old Style" pitchFamily="18" charset="0"/>
              </a:rPr>
              <a:t>Дети  с социальных семей</a:t>
            </a:r>
            <a:endParaRPr lang="ru-RU" sz="1600" dirty="0">
              <a:latin typeface="Bookman Old Style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>
          <a:xfrm>
            <a:off x="4645026" y="5229200"/>
            <a:ext cx="4041775" cy="288032"/>
          </a:xfrm>
        </p:spPr>
        <p:txBody>
          <a:bodyPr>
            <a:noAutofit/>
          </a:bodyPr>
          <a:lstStyle/>
          <a:p>
            <a:r>
              <a:rPr lang="ru-RU" sz="1600" dirty="0" smtClean="0">
                <a:latin typeface="Bookman Old Style" pitchFamily="18" charset="0"/>
              </a:rPr>
              <a:t>«В здоровом теле- здоровый дух»</a:t>
            </a:r>
            <a:endParaRPr lang="ru-RU" sz="1600" dirty="0">
              <a:latin typeface="Bookman Old Style" pitchFamily="18" charset="0"/>
            </a:endParaRPr>
          </a:p>
        </p:txBody>
      </p:sp>
      <p:pic>
        <p:nvPicPr>
          <p:cNvPr id="9" name="Содержимое 8" descr="IMG_20141016_152510.jpg"/>
          <p:cNvPicPr>
            <a:picLocks noGrp="1" noChangeAspect="1"/>
          </p:cNvPicPr>
          <p:nvPr>
            <p:ph sz="quarter" idx="2"/>
          </p:nvPr>
        </p:nvPicPr>
        <p:blipFill>
          <a:blip r:embed="rId2" cstate="email">
            <a:lum bright="24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67544" y="1988840"/>
            <a:ext cx="3989917" cy="2992438"/>
          </a:xfrm>
          <a:ln>
            <a:solidFill>
              <a:schemeClr val="accent2">
                <a:lumMod val="50000"/>
              </a:schemeClr>
            </a:solidFill>
          </a:ln>
        </p:spPr>
      </p:pic>
      <p:pic>
        <p:nvPicPr>
          <p:cNvPr id="10" name="Содержимое 9" descr="IMG_20141016_153019.jpg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lum bright="17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697412" y="1989138"/>
            <a:ext cx="3937000" cy="2952750"/>
          </a:xfrm>
          <a:ln>
            <a:solidFill>
              <a:schemeClr val="accent2">
                <a:lumMod val="50000"/>
              </a:schemeClr>
            </a:solidFill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441438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>
                <a:latin typeface="Bookman Old Style" pitchFamily="18" charset="0"/>
              </a:rPr>
              <a:t>Интерактивная игра: «Умей сказать – нет!» </a:t>
            </a:r>
            <a:br>
              <a:rPr lang="ru-RU" sz="1800" dirty="0" smtClean="0">
                <a:latin typeface="Bookman Old Style" pitchFamily="18" charset="0"/>
              </a:rPr>
            </a:br>
            <a:r>
              <a:rPr lang="ru-RU" sz="1800" dirty="0" smtClean="0">
                <a:latin typeface="Bookman Old Style" pitchFamily="18" charset="0"/>
              </a:rPr>
              <a:t/>
            </a:r>
            <a:br>
              <a:rPr lang="ru-RU" sz="1800" dirty="0" smtClean="0">
                <a:latin typeface="Bookman Old Style" pitchFamily="18" charset="0"/>
              </a:rPr>
            </a:br>
            <a:r>
              <a:rPr lang="ru-RU" sz="1800" b="0" dirty="0" smtClean="0">
                <a:latin typeface="Bookman Old Style" pitchFamily="18" charset="0"/>
              </a:rPr>
              <a:t>Цель: профилактика </a:t>
            </a:r>
            <a:r>
              <a:rPr lang="ru-RU" sz="1800" b="0" dirty="0" err="1" smtClean="0">
                <a:latin typeface="Bookman Old Style" pitchFamily="18" charset="0"/>
              </a:rPr>
              <a:t>табакокурения</a:t>
            </a:r>
            <a:r>
              <a:rPr lang="ru-RU" sz="1800" b="0" dirty="0" smtClean="0">
                <a:latin typeface="Bookman Old Style" pitchFamily="18" charset="0"/>
              </a:rPr>
              <a:t>, алкоголизма, наркомании; формирование ответственного поведения детей и подростков</a:t>
            </a:r>
            <a:endParaRPr lang="ru-RU" sz="1800" b="0" dirty="0">
              <a:latin typeface="Bookman Old Style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600" dirty="0" smtClean="0">
                <a:latin typeface="Bookman Old Style" pitchFamily="18" charset="0"/>
              </a:rPr>
              <a:t>Эксперимент с химическим раствором проводит педагог с медицинским образованием</a:t>
            </a:r>
            <a:endParaRPr lang="ru-RU" sz="1600" dirty="0">
              <a:latin typeface="Bookman Old Style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sz="1600" dirty="0" smtClean="0">
                <a:latin typeface="Bookman Old Style" pitchFamily="18" charset="0"/>
              </a:rPr>
              <a:t>«Новое поколение против наркотиков»</a:t>
            </a:r>
            <a:endParaRPr lang="ru-RU" sz="1600" dirty="0">
              <a:latin typeface="Bookman Old Style" pitchFamily="18" charset="0"/>
            </a:endParaRPr>
          </a:p>
        </p:txBody>
      </p:sp>
      <p:pic>
        <p:nvPicPr>
          <p:cNvPr id="1026" name="Picture 2" descr="I:\DCIM\144_FUJI\DSCF4149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86694" y="2357430"/>
            <a:ext cx="3981199" cy="2428892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</p:pic>
      <p:pic>
        <p:nvPicPr>
          <p:cNvPr id="1027" name="Picture 3" descr="I:\DCIM\144_FUJI\DSCF4152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675313" y="2357430"/>
            <a:ext cx="3981199" cy="2428892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>
                <a:latin typeface="Bookman Old Style" pitchFamily="18" charset="0"/>
              </a:rPr>
              <a:t>Городские мероприятия по пропаганде</a:t>
            </a:r>
            <a:br>
              <a:rPr lang="ru-RU" sz="2000" dirty="0" smtClean="0">
                <a:latin typeface="Bookman Old Style" pitchFamily="18" charset="0"/>
              </a:rPr>
            </a:br>
            <a:r>
              <a:rPr lang="ru-RU" sz="2000" dirty="0" smtClean="0">
                <a:latin typeface="Bookman Old Style" pitchFamily="18" charset="0"/>
              </a:rPr>
              <a:t> здорового образа жизни</a:t>
            </a:r>
            <a:endParaRPr lang="ru-RU" sz="2000" dirty="0">
              <a:latin typeface="Bookman Old Style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800" dirty="0" smtClean="0">
                <a:latin typeface="Bookman Old Style" pitchFamily="18" charset="0"/>
              </a:rPr>
              <a:t>Конкурс среди центров города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sz="1800" dirty="0" smtClean="0">
                <a:latin typeface="Bookman Old Style" pitchFamily="18" charset="0"/>
              </a:rPr>
              <a:t>3 место – команда «Стиляги» </a:t>
            </a:r>
          </a:p>
          <a:p>
            <a:endParaRPr lang="ru-RU" sz="1800" dirty="0"/>
          </a:p>
        </p:txBody>
      </p:sp>
      <p:pic>
        <p:nvPicPr>
          <p:cNvPr id="7" name="Picture 2" descr="E:\фотки за ноябрь\14 ноября Мы за здоровый образ жизни\20141114_171325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email">
            <a:lum bright="7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57301" y="1900512"/>
            <a:ext cx="4039985" cy="3029989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</p:pic>
      <p:pic>
        <p:nvPicPr>
          <p:cNvPr id="8" name="Picture 4" descr="E:\фотки за ноябрь\14 ноября Мы за здоровый образ жизни\20141114_171716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>
            <a:lum bright="5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188325" y="1445390"/>
            <a:ext cx="2955175" cy="3940233"/>
          </a:xfrm>
          <a:prstGeom prst="rect">
            <a:avLst/>
          </a:prstGeom>
          <a:noFill/>
          <a:ln>
            <a:solidFill>
              <a:schemeClr val="bg2">
                <a:lumMod val="10000"/>
              </a:schemeClr>
            </a:solidFill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4143380"/>
            <a:ext cx="4040188" cy="2028820"/>
          </a:xfrm>
        </p:spPr>
        <p:txBody>
          <a:bodyPr/>
          <a:lstStyle/>
          <a:p>
            <a:r>
              <a:rPr lang="ru-RU" sz="1800" dirty="0" smtClean="0">
                <a:latin typeface="Bookman Old Style" pitchFamily="18" charset="0"/>
              </a:rPr>
              <a:t>Конкурс среди педагогов детских подростковых центров и учреждений по пропаганде здорового образа жизни</a:t>
            </a:r>
          </a:p>
          <a:p>
            <a:endParaRPr lang="ru-RU" sz="1800" dirty="0">
              <a:latin typeface="Bookman Old Style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4643446"/>
            <a:ext cx="4041775" cy="1528754"/>
          </a:xfrm>
        </p:spPr>
        <p:txBody>
          <a:bodyPr/>
          <a:lstStyle/>
          <a:p>
            <a:r>
              <a:rPr lang="ru-RU" sz="1800" dirty="0" smtClean="0">
                <a:latin typeface="Bookman Old Style" pitchFamily="18" charset="0"/>
              </a:rPr>
              <a:t>2 место- команда «Здоровое сердце» ДПЦ «Радуга»!</a:t>
            </a:r>
            <a:endParaRPr lang="ru-RU" sz="1800" smtClean="0">
              <a:latin typeface="Bookman Old Style" pitchFamily="18" charset="0"/>
            </a:endParaRPr>
          </a:p>
          <a:p>
            <a:endParaRPr lang="ru-RU" sz="1800" dirty="0">
              <a:latin typeface="Bookman Old Style" pitchFamily="18" charset="0"/>
            </a:endParaRPr>
          </a:p>
        </p:txBody>
      </p:sp>
      <p:pic>
        <p:nvPicPr>
          <p:cNvPr id="7" name="Picture 7" descr="E:\фотки за ноябрь\22 ноября среди педагогв\20141122_121655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email">
            <a:lum bright="2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28596" y="571480"/>
            <a:ext cx="4040188" cy="3029161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</p:pic>
      <p:pic>
        <p:nvPicPr>
          <p:cNvPr id="8" name="Picture 5" descr="E:\фотки за ноябрь\22 ноября среди педагогв\20141122_122422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>
            <a:lum bright="4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643438" y="1357298"/>
            <a:ext cx="4041775" cy="3032357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85720" y="0"/>
            <a:ext cx="8643998" cy="2214554"/>
          </a:xfrm>
        </p:spPr>
        <p:txBody>
          <a:bodyPr>
            <a:normAutofit/>
          </a:bodyPr>
          <a:lstStyle/>
          <a:p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Общие сведения руководителя профилактической работы: </a:t>
            </a:r>
            <a:r>
              <a:rPr lang="ru-RU" sz="1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/>
            </a:r>
            <a:br>
              <a:rPr lang="ru-RU" sz="1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1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Образование: высшее, БГУ, 2004 г., Дошкольная педагогика и психология преподаватель дошкольной педагогики и психологии</a:t>
            </a:r>
            <a:br>
              <a:rPr lang="ru-RU" sz="1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1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Педагогический стаж работы: 19 лет</a:t>
            </a:r>
            <a:br>
              <a:rPr lang="ru-RU" sz="1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1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Стаж работы в должности социального педагога: 2 года.</a:t>
            </a:r>
            <a:br>
              <a:rPr lang="ru-RU" sz="1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1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Категория:1 квалификационная категория  по должности педагог-организатор</a:t>
            </a:r>
            <a:r>
              <a:rPr lang="ru-RU" sz="1800" b="0" dirty="0" smtClean="0"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.  </a:t>
            </a:r>
            <a:endParaRPr lang="ru-RU" sz="1800" b="0" dirty="0">
              <a:effectLst>
                <a:outerShdw blurRad="38100" dist="38100" dir="2700000" algn="tl" rotWithShape="0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7" name="Содержимое 6" descr="img006"/>
          <p:cNvPicPr>
            <a:picLocks noGrp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57224" y="2143116"/>
            <a:ext cx="3571900" cy="4525962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 descr="J:\Документы\грамоты ДВ\img00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786314" y="2071679"/>
            <a:ext cx="3714776" cy="47863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OEM\Desktop\грамоты ДВ\img00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20871250">
            <a:off x="440671" y="2049374"/>
            <a:ext cx="3168432" cy="4525962"/>
          </a:xfrm>
          <a:prstGeom prst="rect">
            <a:avLst/>
          </a:prstGeom>
          <a:noFill/>
        </p:spPr>
      </p:pic>
      <p:pic>
        <p:nvPicPr>
          <p:cNvPr id="3074" name="Picture 2" descr="H:\грамоты ДВ 2015 г\для сайта грамоты ДВ\2.jpe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779781" y="236055"/>
            <a:ext cx="3239284" cy="4525962"/>
          </a:xfrm>
          <a:prstGeom prst="rect">
            <a:avLst/>
          </a:prstGeom>
          <a:noFill/>
        </p:spPr>
      </p:pic>
      <p:pic>
        <p:nvPicPr>
          <p:cNvPr id="3076" name="Picture 4" descr="C:\Users\OEM\Desktop\грамоты ДВ\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827079">
            <a:off x="5394452" y="1891516"/>
            <a:ext cx="3080759" cy="45005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435620"/>
          </a:xfrm>
        </p:spPr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lang="ru-RU" sz="2000" dirty="0" smtClean="0">
                <a:latin typeface="Bookman Old Style" pitchFamily="18" charset="0"/>
              </a:rPr>
              <a:t>   </a:t>
            </a:r>
            <a:r>
              <a:rPr lang="ru-RU" sz="1800" dirty="0" smtClean="0">
                <a:latin typeface="Bookman Old Style" pitchFamily="18" charset="0"/>
              </a:rPr>
              <a:t>Для реализации профилактической работы разработана модифицированная программа социально-педагогической деятельности. Продолжительность данной профилактической работы </a:t>
            </a:r>
            <a:r>
              <a:rPr lang="ru-RU" sz="1800" smtClean="0">
                <a:latin typeface="Bookman Old Style" pitchFamily="18" charset="0"/>
              </a:rPr>
              <a:t>составляет 2 </a:t>
            </a:r>
            <a:r>
              <a:rPr lang="ru-RU" sz="1800" dirty="0" smtClean="0">
                <a:latin typeface="Bookman Old Style" pitchFamily="18" charset="0"/>
              </a:rPr>
              <a:t>месяца (октябрь- ноябрь). Целью социально-педагогической программы является  создание условий для социального становления личности ребенка,  вовлечение детей и подростков, оказавшихся в трудной жизненной ситуации, социальных детей, подростков состоящих на учете в Отделе по делам несовершеннолетних при МВД РБ, подростков состоящих на учете в СОШ № 1 и СОШ № 9 в культурно-массовые и спортивные мероприятия, организация и проведение летнего отдыха, пропаганда здорового образа жизни.</a:t>
            </a:r>
            <a:br>
              <a:rPr lang="ru-RU" sz="1800" dirty="0" smtClean="0">
                <a:latin typeface="Bookman Old Style" pitchFamily="18" charset="0"/>
              </a:rPr>
            </a:br>
            <a:endParaRPr lang="ru-RU" sz="1800" dirty="0"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F:\Новая папка\IMG_20141004_15463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lum bright="23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712788" y="2195513"/>
            <a:ext cx="3527425" cy="3097212"/>
          </a:xfrm>
          <a:ln>
            <a:solidFill>
              <a:schemeClr val="bg2">
                <a:lumMod val="10000"/>
              </a:schemeClr>
            </a:solidFill>
          </a:ln>
        </p:spPr>
      </p:pic>
      <p:sp>
        <p:nvSpPr>
          <p:cNvPr id="14338" name="Объект 1"/>
          <p:cNvSpPr>
            <a:spLocks noGrp="1"/>
          </p:cNvSpPr>
          <p:nvPr>
            <p:ph sz="half" idx="2"/>
          </p:nvPr>
        </p:nvSpPr>
        <p:spPr>
          <a:xfrm>
            <a:off x="4356100" y="1481138"/>
            <a:ext cx="4330700" cy="4525962"/>
          </a:xfrm>
        </p:spPr>
        <p:txBody>
          <a:bodyPr/>
          <a:lstStyle/>
          <a:p>
            <a:pPr marL="109538" indent="0">
              <a:buFont typeface="Wingdings 3" pitchFamily="18" charset="2"/>
              <a:buNone/>
            </a:pPr>
            <a:r>
              <a:rPr lang="ru-RU" sz="2000" u="sng" dirty="0" smtClean="0">
                <a:latin typeface="Bookman Old Style" pitchFamily="18" charset="0"/>
              </a:rPr>
              <a:t>Цели:</a:t>
            </a:r>
          </a:p>
          <a:p>
            <a:pPr marL="109538" indent="0">
              <a:buFontTx/>
              <a:buChar char="-"/>
            </a:pPr>
            <a:r>
              <a:rPr lang="ru-RU" sz="2000" dirty="0" smtClean="0">
                <a:latin typeface="Bookman Old Style" pitchFamily="18" charset="0"/>
              </a:rPr>
              <a:t>пропаганда здорового образа жизни:</a:t>
            </a:r>
          </a:p>
          <a:p>
            <a:pPr marL="109538" indent="0">
              <a:buFontTx/>
              <a:buChar char="-"/>
            </a:pPr>
            <a:r>
              <a:rPr lang="ru-RU" sz="2000" dirty="0" smtClean="0">
                <a:latin typeface="Bookman Old Style" pitchFamily="18" charset="0"/>
              </a:rPr>
              <a:t>-формирование ответственного поведения;</a:t>
            </a:r>
          </a:p>
          <a:p>
            <a:pPr marL="109538" indent="0">
              <a:buFontTx/>
              <a:buChar char="-"/>
            </a:pPr>
            <a:r>
              <a:rPr lang="ru-RU" sz="2000" dirty="0" smtClean="0">
                <a:latin typeface="Bookman Old Style" pitchFamily="18" charset="0"/>
              </a:rPr>
              <a:t>-профилактика социально опасных явлений общества:</a:t>
            </a:r>
          </a:p>
          <a:p>
            <a:pPr marL="109538" indent="0">
              <a:buFont typeface="Wingdings 3" pitchFamily="18" charset="2"/>
              <a:buNone/>
            </a:pPr>
            <a:r>
              <a:rPr lang="ru-RU" sz="2000" dirty="0" smtClean="0">
                <a:latin typeface="Bookman Old Style" pitchFamily="18" charset="0"/>
              </a:rPr>
              <a:t>-развитие личности, самоуважения, </a:t>
            </a:r>
            <a:r>
              <a:rPr lang="ru-RU" sz="2000" dirty="0" err="1" smtClean="0">
                <a:latin typeface="Bookman Old Style" pitchFamily="18" charset="0"/>
              </a:rPr>
              <a:t>самоценности</a:t>
            </a:r>
            <a:r>
              <a:rPr lang="ru-RU" sz="2000" dirty="0" smtClean="0">
                <a:latin typeface="Bookman Old Style" pitchFamily="18" charset="0"/>
              </a:rPr>
              <a:t>:</a:t>
            </a:r>
          </a:p>
          <a:p>
            <a:pPr marL="109538" indent="0">
              <a:buFont typeface="Wingdings 3" pitchFamily="18" charset="2"/>
              <a:buNone/>
            </a:pPr>
            <a:r>
              <a:rPr lang="ru-RU" sz="2000" dirty="0" smtClean="0">
                <a:latin typeface="Bookman Old Style" pitchFamily="18" charset="0"/>
              </a:rPr>
              <a:t>-расширение кругозора, экологическое и физическое воспитание детей и подростков.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2200" dirty="0" smtClean="0">
                <a:latin typeface="Bookman Old Style" pitchFamily="18" charset="0"/>
              </a:rPr>
              <a:t>Выезд на Верхнюю Березовку </a:t>
            </a:r>
            <a:r>
              <a:rPr lang="ru-RU" sz="1800" dirty="0" smtClean="0">
                <a:latin typeface="Bookman Old Style" pitchFamily="18" charset="0"/>
              </a:rPr>
              <a:t> </a:t>
            </a:r>
            <a:r>
              <a:rPr lang="ru-RU" sz="2000" dirty="0" smtClean="0">
                <a:latin typeface="Bookman Old Style" pitchFamily="18" charset="0"/>
              </a:rPr>
              <a:t/>
            </a:r>
            <a:br>
              <a:rPr lang="ru-RU" sz="2000" dirty="0" smtClean="0">
                <a:latin typeface="Bookman Old Style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85786" y="274638"/>
            <a:ext cx="7901014" cy="368280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Bookman Old Style" pitchFamily="18" charset="0"/>
              </a:rPr>
              <a:t>И</a:t>
            </a:r>
            <a:r>
              <a:rPr lang="ru-RU" sz="1800" dirty="0" smtClean="0">
                <a:latin typeface="Bookman Old Style" pitchFamily="18" charset="0"/>
              </a:rPr>
              <a:t>нсценировка для детей </a:t>
            </a:r>
            <a:r>
              <a:rPr lang="ru-RU" sz="1800" dirty="0" err="1" smtClean="0">
                <a:latin typeface="Bookman Old Style" pitchFamily="18" charset="0"/>
              </a:rPr>
              <a:t>мл.шк.в</a:t>
            </a:r>
            <a:r>
              <a:rPr lang="ru-RU" sz="1800" dirty="0" smtClean="0">
                <a:latin typeface="Bookman Old Style" pitchFamily="18" charset="0"/>
              </a:rPr>
              <a:t>.: «Злой волшебник ТАБАК»;</a:t>
            </a:r>
            <a:br>
              <a:rPr lang="ru-RU" sz="1800" dirty="0" smtClean="0">
                <a:latin typeface="Bookman Old Style" pitchFamily="18" charset="0"/>
              </a:rPr>
            </a:br>
            <a:r>
              <a:rPr lang="ru-RU" sz="1800" dirty="0" smtClean="0">
                <a:latin typeface="Bookman Old Style" pitchFamily="18" charset="0"/>
              </a:rPr>
              <a:t>беседы с подростками о вреде курения и алкоголизма»</a:t>
            </a:r>
            <a:endParaRPr lang="ru-RU" sz="2000" dirty="0">
              <a:latin typeface="Bookman Old Style" pitchFamily="18" charset="0"/>
            </a:endParaRPr>
          </a:p>
        </p:txBody>
      </p:sp>
      <p:pic>
        <p:nvPicPr>
          <p:cNvPr id="1027" name="Picture 3" descr="E:\Социальная работа2014-2015\презентаци по месчнику профилактики\коллаж по профилактике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914400" y="928688"/>
            <a:ext cx="7429500" cy="55721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Содержимое 3" descr="IMG_20141012_122517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539552" y="2420888"/>
            <a:ext cx="3683000" cy="2735262"/>
          </a:xfrm>
          <a:ln>
            <a:solidFill>
              <a:schemeClr val="accent2"/>
            </a:solidFill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46250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dirty="0" smtClean="0">
                <a:latin typeface="Bookman Old Style" pitchFamily="18" charset="0"/>
              </a:rPr>
              <a:t>Выезд на </a:t>
            </a:r>
            <a:r>
              <a:rPr lang="ru-RU" sz="2000" dirty="0" err="1" smtClean="0">
                <a:latin typeface="Bookman Old Style" pitchFamily="18" charset="0"/>
              </a:rPr>
              <a:t>роллердром</a:t>
            </a:r>
            <a:r>
              <a:rPr lang="ru-RU" sz="2000" dirty="0" smtClean="0">
                <a:latin typeface="Bookman Old Style" pitchFamily="18" charset="0"/>
              </a:rPr>
              <a:t> «Два кита», </a:t>
            </a:r>
            <a:br>
              <a:rPr lang="ru-RU" sz="2000" dirty="0" smtClean="0">
                <a:latin typeface="Bookman Old Style" pitchFamily="18" charset="0"/>
              </a:rPr>
            </a:br>
            <a:r>
              <a:rPr lang="ru-RU" sz="2000" dirty="0" smtClean="0">
                <a:latin typeface="Bookman Old Style" pitchFamily="18" charset="0"/>
              </a:rPr>
              <a:t>пикник на берегу р.Уда</a:t>
            </a:r>
            <a:r>
              <a:rPr lang="ru-RU" sz="1600" dirty="0" smtClean="0">
                <a:latin typeface="Bookman Old Style" pitchFamily="18" charset="0"/>
              </a:rPr>
              <a:t/>
            </a:r>
            <a:br>
              <a:rPr lang="ru-RU" sz="1600" dirty="0" smtClean="0">
                <a:latin typeface="Bookman Old Style" pitchFamily="18" charset="0"/>
              </a:rPr>
            </a:br>
            <a:r>
              <a:rPr lang="ru-RU" sz="1600" b="0" u="sng" dirty="0" smtClean="0">
                <a:effectLst/>
                <a:latin typeface="Bookman Old Style" pitchFamily="18" charset="0"/>
              </a:rPr>
              <a:t>цель:</a:t>
            </a:r>
            <a:r>
              <a:rPr lang="ru-RU" sz="1600" b="0" dirty="0" smtClean="0">
                <a:effectLst/>
                <a:latin typeface="Bookman Old Style" pitchFamily="18" charset="0"/>
              </a:rPr>
              <a:t> формирование у детей и подростков установки по сохранению, укреплению своего здоровья, самореализации в социально- позитивных сферах жизнедеятельности (культуре, спорте, искусстве, общественной жизни и т.д.)</a:t>
            </a:r>
            <a:endParaRPr lang="ru-RU" sz="1600" b="0" dirty="0">
              <a:effectLst/>
              <a:latin typeface="Bookman Old Style" pitchFamily="18" charset="0"/>
            </a:endParaRPr>
          </a:p>
        </p:txBody>
      </p:sp>
      <p:pic>
        <p:nvPicPr>
          <p:cNvPr id="15363" name="Picture 2" descr="F:\Новая папка\IMG_20141012_12275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4788024" y="3429000"/>
            <a:ext cx="3744912" cy="2736850"/>
          </a:xfrm>
          <a:ln>
            <a:solidFill>
              <a:srgbClr val="FF0000"/>
            </a:solidFill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C:\Users\Радука\Desktop\Новая папка\IMG_20141012_15195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lum bright="25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755576" y="1844824"/>
            <a:ext cx="2015505" cy="2729334"/>
          </a:xfrm>
          <a:ln>
            <a:solidFill>
              <a:schemeClr val="tx2">
                <a:lumMod val="75000"/>
              </a:schemeClr>
            </a:solidFill>
          </a:ln>
        </p:spPr>
      </p:pic>
      <p:pic>
        <p:nvPicPr>
          <p:cNvPr id="5" name="Picture 3" descr="F:\Новая папка\IMG_20141012_14205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lum bright="15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3779912" y="1196752"/>
            <a:ext cx="4906888" cy="4057687"/>
          </a:xfrm>
          <a:ln>
            <a:solidFill>
              <a:schemeClr val="tx2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600" dirty="0" smtClean="0">
                <a:effectLst/>
                <a:latin typeface="Bookman Old Style" pitchFamily="18" charset="0"/>
              </a:rPr>
              <a:t>Театрализованная инсценировка</a:t>
            </a:r>
            <a:r>
              <a:rPr lang="ru-RU" sz="2000" dirty="0" smtClean="0">
                <a:effectLst/>
                <a:latin typeface="Bookman Old Style" pitchFamily="18" charset="0"/>
              </a:rPr>
              <a:t>«Нет безвредного табака!»</a:t>
            </a:r>
            <a:r>
              <a:rPr lang="ru-RU" sz="1800" dirty="0" smtClean="0">
                <a:effectLst/>
                <a:latin typeface="Bookman Old Style" pitchFamily="18" charset="0"/>
              </a:rPr>
              <a:t> </a:t>
            </a:r>
            <a:r>
              <a:rPr lang="ru-RU" sz="1800" b="0" u="sng" dirty="0" smtClean="0">
                <a:effectLst/>
                <a:latin typeface="Bookman Old Style" pitchFamily="18" charset="0"/>
              </a:rPr>
              <a:t>цель:</a:t>
            </a:r>
            <a:r>
              <a:rPr lang="ru-RU" sz="1800" b="0" dirty="0" smtClean="0">
                <a:effectLst/>
                <a:latin typeface="Bookman Old Style" pitchFamily="18" charset="0"/>
              </a:rPr>
              <a:t> показать на примерах из истории, как издавна люди пытались люди противодействовать курению.</a:t>
            </a:r>
            <a:endParaRPr lang="ru-RU" sz="1800" b="0" dirty="0">
              <a:effectLst/>
              <a:latin typeface="Bookman Old Style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600" dirty="0" smtClean="0">
                <a:latin typeface="Bookman Old Style" pitchFamily="18" charset="0"/>
              </a:rPr>
              <a:t>Информационно-познавательная беседа «Коварная сигарета»</a:t>
            </a:r>
            <a:endParaRPr lang="ru-RU" sz="1600" dirty="0">
              <a:latin typeface="Bookman Old Style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>
            <a:normAutofit/>
          </a:bodyPr>
          <a:lstStyle/>
          <a:p>
            <a:r>
              <a:rPr lang="ru-RU" sz="1600" dirty="0" smtClean="0">
                <a:latin typeface="Bookman Old Style" pitchFamily="18" charset="0"/>
              </a:rPr>
              <a:t> </a:t>
            </a:r>
          </a:p>
          <a:p>
            <a:r>
              <a:rPr lang="ru-RU" sz="1600" dirty="0" smtClean="0">
                <a:latin typeface="Bookman Old Style" pitchFamily="18" charset="0"/>
              </a:rPr>
              <a:t>Театрализованная инсценировка</a:t>
            </a:r>
            <a:endParaRPr lang="ru-RU" sz="1600" dirty="0" smtClean="0"/>
          </a:p>
          <a:p>
            <a:endParaRPr lang="ru-RU" dirty="0"/>
          </a:p>
        </p:txBody>
      </p:sp>
      <p:pic>
        <p:nvPicPr>
          <p:cNvPr id="1027" name="Picture 3" descr="C:\Users\Радука\Documents\фото клуба\клуб\КВН 04.04.13\DSCF5671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email">
            <a:lum bright="22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645025" y="2278757"/>
            <a:ext cx="4041775" cy="2273498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</p:pic>
      <p:pic>
        <p:nvPicPr>
          <p:cNvPr id="1028" name="Picture 4" descr="C:\Users\Радука\Documents\фото клуба\клуб\КВН 04.04.13\DSCF5681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email">
            <a:lum bright="16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57200" y="2279203"/>
            <a:ext cx="4040188" cy="2272606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429</TotalTime>
  <Words>282</Words>
  <Application>Microsoft Office PowerPoint</Application>
  <PresentationFormat>Экран (4:3)</PresentationFormat>
  <Paragraphs>39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Открытая</vt:lpstr>
      <vt:lpstr>Муниципальное Бюджетное Образовательное Учреждение  Дополнительного образования детей  Детский подростковый центр «РАДУГА» г. Улан-Удэ  </vt:lpstr>
      <vt:lpstr>Общие сведения руководителя профилактической работы:  Образование: высшее, БГУ, 2004 г., Дошкольная педагогика и психология преподаватель дошкольной педагогики и психологии Педагогический стаж работы: 19 лет Стаж работы в должности социального педагога: 2 года. Категория:1 квалификационная категория  по должности педагог-организатор.  </vt:lpstr>
      <vt:lpstr>Слайд 3</vt:lpstr>
      <vt:lpstr>Слайд 4</vt:lpstr>
      <vt:lpstr> Выезд на Верхнюю Березовку    </vt:lpstr>
      <vt:lpstr>Инсценировка для детей мл.шк.в.: «Злой волшебник ТАБАК»; беседы с подростками о вреде курения и алкоголизма»</vt:lpstr>
      <vt:lpstr>Выезд на роллердром «Два кита»,  пикник на берегу р.Уда цель: формирование у детей и подростков установки по сохранению, укреплению своего здоровья, самореализации в социально- позитивных сферах жизнедеятельности (культуре, спорте, искусстве, общественной жизни и т.д.)</vt:lpstr>
      <vt:lpstr>Слайд 8</vt:lpstr>
      <vt:lpstr>Театрализованная инсценировка«Нет безвредного табака!» цель: показать на примерах из истории, как издавна люди пытались люди противодействовать курению.</vt:lpstr>
      <vt:lpstr>Классный час с детьми и подростками на тему: «Нет вредным привычкам» цель: формирование умения делать выбор здорового образа жизни; развивать личностную и социальную компетентность, необходимую для здорового человека.</vt:lpstr>
      <vt:lpstr>Мероприятие «Посвящение в кружковцы!» цель: формирование позиции противостояния опасным для здоровья и жизни зависимостям от курения, алкоголизма и наркотикам; пропаганда здорового образа жизни  </vt:lpstr>
      <vt:lpstr>Интерактивная игра: «Умей сказать – нет!»   Цель: профилактика табакокурения, алкоголизма, наркомании; формирование ответственного поведения детей и подростков</vt:lpstr>
      <vt:lpstr>Городские мероприятия по пропаганде  здорового образа жизни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МБОУ ДОД ДПЦ «РАДУГА» г. У-У.  ОТЧЕТ ПО ПРОФИЛАКТИЧЕСКОЙ РАБОТЕ</dc:title>
  <dc:creator>Радуга</dc:creator>
  <cp:lastModifiedBy>OEM</cp:lastModifiedBy>
  <cp:revision>53</cp:revision>
  <dcterms:created xsi:type="dcterms:W3CDTF">2014-10-13T00:56:48Z</dcterms:created>
  <dcterms:modified xsi:type="dcterms:W3CDTF">2015-03-07T11:06:19Z</dcterms:modified>
</cp:coreProperties>
</file>