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62" r:id="rId17"/>
    <p:sldId id="263" r:id="rId18"/>
    <p:sldId id="26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32" autoAdjust="0"/>
    <p:restoredTop sz="94660"/>
  </p:normalViewPr>
  <p:slideViewPr>
    <p:cSldViewPr>
      <p:cViewPr varScale="1">
        <p:scale>
          <a:sx n="104" d="100"/>
          <a:sy n="104" d="100"/>
        </p:scale>
        <p:origin x="-18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54D599-9202-491F-A883-39C1915EA9FD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DD4567-258D-4DFF-BCE2-A27133763D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54D599-9202-491F-A883-39C1915EA9FD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DD4567-258D-4DFF-BCE2-A27133763D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54D599-9202-491F-A883-39C1915EA9FD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DD4567-258D-4DFF-BCE2-A27133763D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54D599-9202-491F-A883-39C1915EA9FD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DD4567-258D-4DFF-BCE2-A27133763D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54D599-9202-491F-A883-39C1915EA9FD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DD4567-258D-4DFF-BCE2-A27133763D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54D599-9202-491F-A883-39C1915EA9FD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DD4567-258D-4DFF-BCE2-A27133763D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54D599-9202-491F-A883-39C1915EA9FD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DD4567-258D-4DFF-BCE2-A27133763D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54D599-9202-491F-A883-39C1915EA9FD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DD4567-258D-4DFF-BCE2-A27133763D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54D599-9202-491F-A883-39C1915EA9FD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DD4567-258D-4DFF-BCE2-A27133763D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54D599-9202-491F-A883-39C1915EA9FD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DD4567-258D-4DFF-BCE2-A27133763D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54D599-9202-491F-A883-39C1915EA9FD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DD4567-258D-4DFF-BCE2-A27133763D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154D599-9202-491F-A883-39C1915EA9FD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5DD4567-258D-4DFF-BCE2-A27133763D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620688"/>
            <a:ext cx="7406640" cy="4208488"/>
          </a:xfrm>
        </p:spPr>
        <p:txBody>
          <a:bodyPr>
            <a:prstTxWarp prst="textPlain">
              <a:avLst>
                <a:gd name="adj" fmla="val 50599"/>
              </a:avLst>
            </a:prstTxWarp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itchFamily="34" charset="0"/>
              </a:rPr>
              <a:t>Логопедическая игра «ЗООПАРК» по автоматизации звука «Р»</a:t>
            </a:r>
            <a:endParaRPr lang="ru-RU" b="1" spc="50">
              <a:ln w="11430"/>
              <a:solidFill>
                <a:schemeClr val="bg2">
                  <a:lumMod val="2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Scrip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29322" y="4929198"/>
            <a:ext cx="2952974" cy="176457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Выполнила:</a:t>
            </a:r>
          </a:p>
          <a:p>
            <a:r>
              <a:rPr lang="ru-RU" dirty="0" smtClean="0"/>
              <a:t>Учитель – логопед МБДОУ </a:t>
            </a:r>
            <a:r>
              <a:rPr lang="ru-RU" dirty="0" err="1" smtClean="0"/>
              <a:t>д</a:t>
            </a:r>
            <a:r>
              <a:rPr lang="ru-RU" dirty="0" smtClean="0"/>
              <a:t>/с № 8</a:t>
            </a:r>
          </a:p>
          <a:p>
            <a:r>
              <a:rPr lang="ru-RU" dirty="0" err="1" smtClean="0"/>
              <a:t>Швечикова</a:t>
            </a:r>
            <a:r>
              <a:rPr lang="ru-RU" smtClean="0"/>
              <a:t> А.П.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91627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3059830" y="566737"/>
            <a:ext cx="3024337" cy="3078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92313" y="3573016"/>
            <a:ext cx="6036071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520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3491880" y="116633"/>
            <a:ext cx="2808312" cy="3312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861048"/>
            <a:ext cx="6035675" cy="280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38601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3563888" y="0"/>
            <a:ext cx="3744416" cy="3501008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40739" y="3789040"/>
            <a:ext cx="6035675" cy="280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73757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3347864" y="-675453"/>
            <a:ext cx="3024335" cy="4608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077072"/>
            <a:ext cx="5468937" cy="260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1" y="4095078"/>
            <a:ext cx="5468937" cy="260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51928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3419874" y="-315417"/>
            <a:ext cx="3096345" cy="39604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005064"/>
            <a:ext cx="5468937" cy="260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90131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2987829" y="-243405"/>
            <a:ext cx="3744414" cy="4464494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077072"/>
            <a:ext cx="5475287" cy="260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54697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11208885"/>
              </p:ext>
            </p:extLst>
          </p:nvPr>
        </p:nvGraphicFramePr>
        <p:xfrm>
          <a:off x="1435093" y="2060852"/>
          <a:ext cx="7499365" cy="1512160"/>
        </p:xfrm>
        <a:graphic>
          <a:graphicData uri="http://schemas.openxmlformats.org/drawingml/2006/table">
            <a:tbl>
              <a:tblPr/>
              <a:tblGrid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</a:tblGrid>
              <a:tr h="18902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</a:tr>
              <a:tr h="18902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02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02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02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02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02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20">
                <a:tc gridSpan="7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79912" y="332656"/>
            <a:ext cx="2016223" cy="1728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3609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23175030"/>
              </p:ext>
            </p:extLst>
          </p:nvPr>
        </p:nvGraphicFramePr>
        <p:xfrm>
          <a:off x="1435093" y="2348876"/>
          <a:ext cx="7499365" cy="1512176"/>
        </p:xfrm>
        <a:graphic>
          <a:graphicData uri="http://schemas.openxmlformats.org/drawingml/2006/table">
            <a:tbl>
              <a:tblPr/>
              <a:tblGrid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</a:tblGrid>
              <a:tr h="189022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</a:tr>
              <a:tr h="189022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022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022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022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022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022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22">
                <a:tc gridSpan="7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3563888" y="116632"/>
            <a:ext cx="260350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29872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95600185"/>
              </p:ext>
            </p:extLst>
          </p:nvPr>
        </p:nvGraphicFramePr>
        <p:xfrm>
          <a:off x="1435093" y="2060844"/>
          <a:ext cx="7499365" cy="1800208"/>
        </p:xfrm>
        <a:graphic>
          <a:graphicData uri="http://schemas.openxmlformats.org/drawingml/2006/table">
            <a:tbl>
              <a:tblPr/>
              <a:tblGrid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  <a:gridCol w="241915"/>
              </a:tblGrid>
              <a:tr h="225026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</a:tr>
              <a:tr h="225026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026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026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026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026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026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026">
                <a:tc gridSpan="7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48" marR="6048" marT="604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48" marR="6048" marT="6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 flipH="1">
            <a:off x="3959188" y="-206660"/>
            <a:ext cx="1656185" cy="2590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77824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332656"/>
            <a:ext cx="7406640" cy="2088232"/>
          </a:xfrm>
        </p:spPr>
        <p:txBody>
          <a:bodyPr>
            <a:normAutofit/>
          </a:bodyPr>
          <a:lstStyle/>
          <a:p>
            <a:r>
              <a:rPr lang="ru-RU" b="1" smtClean="0">
                <a:latin typeface="Segoe Print" pitchFamily="2" charset="0"/>
              </a:rPr>
              <a:t>Цель игры: </a:t>
            </a:r>
            <a:br>
              <a:rPr lang="ru-RU" b="1" smtClean="0">
                <a:latin typeface="Segoe Print" pitchFamily="2" charset="0"/>
              </a:rPr>
            </a:br>
            <a:r>
              <a:rPr lang="ru-RU" b="1" smtClean="0">
                <a:latin typeface="Segoe Print" pitchFamily="2" charset="0"/>
              </a:rPr>
              <a:t>«Автоматизация звука «Р»</a:t>
            </a:r>
            <a:endParaRPr lang="ru-RU" b="1">
              <a:latin typeface="Segoe Print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3573016"/>
            <a:ext cx="7406640" cy="2376264"/>
          </a:xfrm>
        </p:spPr>
        <p:txBody>
          <a:bodyPr>
            <a:noAutofit/>
          </a:bodyPr>
          <a:lstStyle/>
          <a:p>
            <a:pPr marL="598932" indent="-571500">
              <a:buFont typeface="Wingdings" pitchFamily="2" charset="2"/>
              <a:buChar char="ü"/>
            </a:pPr>
            <a:r>
              <a:rPr lang="ru-RU" sz="4000">
                <a:latin typeface="Segoe Print" pitchFamily="2" charset="0"/>
              </a:rPr>
              <a:t>в</a:t>
            </a:r>
            <a:r>
              <a:rPr lang="ru-RU" sz="4000" smtClean="0">
                <a:latin typeface="Segoe Print" pitchFamily="2" charset="0"/>
              </a:rPr>
              <a:t> начале слова</a:t>
            </a:r>
          </a:p>
          <a:p>
            <a:pPr marL="598932" indent="-571500">
              <a:buFont typeface="Wingdings" pitchFamily="2" charset="2"/>
              <a:buChar char="ü"/>
            </a:pPr>
            <a:r>
              <a:rPr lang="ru-RU" sz="4000">
                <a:latin typeface="Segoe Print" pitchFamily="2" charset="0"/>
              </a:rPr>
              <a:t>в</a:t>
            </a:r>
            <a:r>
              <a:rPr lang="ru-RU" sz="4000" smtClean="0">
                <a:latin typeface="Segoe Print" pitchFamily="2" charset="0"/>
              </a:rPr>
              <a:t> середине слова</a:t>
            </a:r>
          </a:p>
          <a:p>
            <a:pPr marL="598932" indent="-571500">
              <a:buFont typeface="Wingdings" pitchFamily="2" charset="2"/>
              <a:buChar char="ü"/>
            </a:pPr>
            <a:r>
              <a:rPr lang="ru-RU" sz="4000">
                <a:latin typeface="Segoe Print" pitchFamily="2" charset="0"/>
              </a:rPr>
              <a:t>в</a:t>
            </a:r>
            <a:r>
              <a:rPr lang="ru-RU" sz="4000" smtClean="0">
                <a:latin typeface="Segoe Print" pitchFamily="2" charset="0"/>
              </a:rPr>
              <a:t> конце слова</a:t>
            </a:r>
            <a:endParaRPr lang="ru-RU" sz="4000"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3883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836854"/>
          </a:xfrm>
        </p:spPr>
        <p:txBody>
          <a:bodyPr>
            <a:noAutofit/>
          </a:bodyPr>
          <a:lstStyle/>
          <a:p>
            <a:pPr algn="ctr"/>
            <a:r>
              <a:rPr lang="ru-RU" sz="6000" b="1" smtClean="0">
                <a:latin typeface="Segoe Print" pitchFamily="2" charset="0"/>
              </a:rPr>
              <a:t>Описание игры</a:t>
            </a:r>
            <a:endParaRPr lang="ru-RU" sz="6000" b="1">
              <a:latin typeface="Segoe Print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3811184"/>
          </a:xfrm>
        </p:spPr>
        <p:txBody>
          <a:bodyPr/>
          <a:lstStyle/>
          <a:p>
            <a:pPr marL="484632" indent="-457200" algn="just">
              <a:buFont typeface="Arial" pitchFamily="34" charset="0"/>
              <a:buChar char="•"/>
            </a:pPr>
            <a:r>
              <a:rPr lang="ru-RU" b="1" dirty="0" smtClean="0">
                <a:latin typeface="Segoe Print" pitchFamily="2" charset="0"/>
              </a:rPr>
              <a:t>1 этап</a:t>
            </a:r>
            <a:r>
              <a:rPr lang="ru-RU" b="1" dirty="0" smtClean="0">
                <a:latin typeface="Segoe Print" pitchFamily="2" charset="0"/>
              </a:rPr>
              <a:t>: </a:t>
            </a:r>
            <a:r>
              <a:rPr lang="ru-RU" dirty="0" smtClean="0">
                <a:latin typeface="Segoe Print" pitchFamily="2" charset="0"/>
              </a:rPr>
              <a:t>ребенку загадывается загадка</a:t>
            </a:r>
          </a:p>
          <a:p>
            <a:pPr marL="484632" indent="-457200" algn="just">
              <a:buFont typeface="Arial" pitchFamily="34" charset="0"/>
              <a:buChar char="•"/>
            </a:pPr>
            <a:r>
              <a:rPr lang="ru-RU" b="1" dirty="0" smtClean="0">
                <a:latin typeface="Segoe Print" pitchFamily="2" charset="0"/>
              </a:rPr>
              <a:t>3 </a:t>
            </a:r>
            <a:r>
              <a:rPr lang="ru-RU" b="1" dirty="0" smtClean="0">
                <a:latin typeface="Segoe Print" pitchFamily="2" charset="0"/>
              </a:rPr>
              <a:t>этап</a:t>
            </a:r>
            <a:r>
              <a:rPr lang="ru-RU" b="1" dirty="0" smtClean="0">
                <a:latin typeface="Segoe Print" pitchFamily="2" charset="0"/>
              </a:rPr>
              <a:t>: </a:t>
            </a:r>
            <a:r>
              <a:rPr lang="ru-RU" dirty="0" smtClean="0">
                <a:latin typeface="Segoe Print" pitchFamily="2" charset="0"/>
              </a:rPr>
              <a:t>произнести слово со звуком «</a:t>
            </a:r>
            <a:r>
              <a:rPr lang="ru-RU" dirty="0" err="1" smtClean="0">
                <a:latin typeface="Segoe Print" pitchFamily="2" charset="0"/>
              </a:rPr>
              <a:t>р</a:t>
            </a:r>
            <a:r>
              <a:rPr lang="ru-RU" dirty="0" smtClean="0">
                <a:latin typeface="Segoe Print" pitchFamily="2" charset="0"/>
              </a:rPr>
              <a:t>» в начале, середине и конце столько раз, сколько точек нарисовано на каждой клетке.</a:t>
            </a:r>
          </a:p>
          <a:p>
            <a:pPr marL="484632" indent="-457200" algn="just">
              <a:buFont typeface="Arial" pitchFamily="34" charset="0"/>
              <a:buChar char="•"/>
            </a:pPr>
            <a:r>
              <a:rPr lang="ru-RU" b="1" dirty="0" smtClean="0">
                <a:latin typeface="Segoe Print" pitchFamily="2" charset="0"/>
              </a:rPr>
              <a:t>2 </a:t>
            </a:r>
            <a:r>
              <a:rPr lang="ru-RU" b="1" dirty="0" smtClean="0">
                <a:latin typeface="Segoe Print" pitchFamily="2" charset="0"/>
              </a:rPr>
              <a:t>этап</a:t>
            </a:r>
            <a:r>
              <a:rPr lang="ru-RU" b="1" dirty="0" smtClean="0">
                <a:latin typeface="Segoe Print" pitchFamily="2" charset="0"/>
              </a:rPr>
              <a:t>: </a:t>
            </a:r>
            <a:r>
              <a:rPr lang="ru-RU" dirty="0" smtClean="0">
                <a:latin typeface="Segoe Print" pitchFamily="2" charset="0"/>
              </a:rPr>
              <a:t>собрать (</a:t>
            </a:r>
            <a:r>
              <a:rPr lang="ru-RU" dirty="0" err="1" smtClean="0">
                <a:latin typeface="Segoe Print" pitchFamily="2" charset="0"/>
              </a:rPr>
              <a:t>пазлы</a:t>
            </a:r>
            <a:r>
              <a:rPr lang="ru-RU" dirty="0" smtClean="0">
                <a:latin typeface="Segoe Print" pitchFamily="2" charset="0"/>
              </a:rPr>
              <a:t>) </a:t>
            </a:r>
            <a:r>
              <a:rPr lang="ru-RU" dirty="0" smtClean="0">
                <a:latin typeface="Segoe Print" pitchFamily="2" charset="0"/>
              </a:rPr>
              <a:t>данное животное из 3-х частей</a:t>
            </a:r>
          </a:p>
          <a:p>
            <a:pPr marL="484632" indent="-457200">
              <a:buFont typeface="Arial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8291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3645024"/>
            <a:ext cx="7498080" cy="30243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>
                <a:effectLst/>
              </a:rPr>
              <a:t>Что за кошка: мышей в доме не ловит,</a:t>
            </a:r>
            <a:br>
              <a:rPr lang="ru-RU" sz="4000" b="1">
                <a:effectLst/>
              </a:rPr>
            </a:br>
            <a:r>
              <a:rPr lang="ru-RU" sz="4000" b="1">
                <a:effectLst/>
              </a:rPr>
              <a:t>А в лесу на деревьях живет?</a:t>
            </a:r>
            <a:r>
              <a:rPr lang="ru-RU" b="1">
                <a:effectLst/>
              </a:rPr>
              <a:t/>
            </a:r>
            <a:br>
              <a:rPr lang="ru-RU" b="1">
                <a:effectLst/>
              </a:rPr>
            </a:br>
            <a:r>
              <a:rPr lang="ru-RU">
                <a:effectLst/>
              </a:rPr>
              <a:t/>
            </a:r>
            <a:br>
              <a:rPr lang="ru-RU">
                <a:effectLst/>
              </a:rPr>
            </a:br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5776" y="270754"/>
            <a:ext cx="4973960" cy="3590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61113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293096"/>
            <a:ext cx="7498080" cy="24482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>
                <a:effectLst/>
              </a:rPr>
              <a:t>Кто в зоопарке выше всех</a:t>
            </a:r>
            <a:br>
              <a:rPr lang="ru-RU" sz="3600" b="1">
                <a:effectLst/>
              </a:rPr>
            </a:br>
            <a:r>
              <a:rPr lang="ru-RU" sz="3600" b="1">
                <a:effectLst/>
              </a:rPr>
              <a:t>Узнать его нам просто,</a:t>
            </a:r>
            <a:br>
              <a:rPr lang="ru-RU" sz="3600" b="1">
                <a:effectLst/>
              </a:rPr>
            </a:br>
            <a:r>
              <a:rPr lang="ru-RU" sz="3600" b="1">
                <a:effectLst/>
              </a:rPr>
              <a:t>Узнать его легко:</a:t>
            </a:r>
            <a:br>
              <a:rPr lang="ru-RU" sz="3600" b="1">
                <a:effectLst/>
              </a:rPr>
            </a:br>
            <a:r>
              <a:rPr lang="ru-RU" sz="3600" b="1">
                <a:effectLst/>
              </a:rPr>
              <a:t>Высокого он роста</a:t>
            </a:r>
            <a:br>
              <a:rPr lang="ru-RU" sz="3600" b="1">
                <a:effectLst/>
              </a:rPr>
            </a:br>
            <a:r>
              <a:rPr lang="ru-RU" sz="3600" b="1">
                <a:effectLst/>
              </a:rPr>
              <a:t>И видит далеко.</a:t>
            </a:r>
            <a:r>
              <a:rPr lang="ru-RU">
                <a:effectLst/>
              </a:rPr>
              <a:t/>
            </a:r>
            <a:br>
              <a:rPr lang="ru-RU">
                <a:effectLst/>
              </a:rPr>
            </a:br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2771800" y="188640"/>
            <a:ext cx="4536504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06373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077072"/>
            <a:ext cx="7498080" cy="26642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>
                <a:effectLst/>
              </a:rPr>
              <a:t>Как большая кошка он </a:t>
            </a:r>
            <a:br>
              <a:rPr lang="ru-RU" sz="4000" b="1">
                <a:effectLst/>
              </a:rPr>
            </a:br>
            <a:r>
              <a:rPr lang="ru-RU" sz="4000" b="1">
                <a:effectLst/>
              </a:rPr>
              <a:t>Грациозен и умён. </a:t>
            </a:r>
            <a:br>
              <a:rPr lang="ru-RU" sz="4000" b="1">
                <a:effectLst/>
              </a:rPr>
            </a:br>
            <a:r>
              <a:rPr lang="ru-RU" sz="4000" b="1">
                <a:effectLst/>
              </a:rPr>
              <a:t>Но не любит разных игр </a:t>
            </a:r>
            <a:br>
              <a:rPr lang="ru-RU" sz="4000" b="1">
                <a:effectLst/>
              </a:rPr>
            </a:br>
            <a:r>
              <a:rPr lang="ru-RU" sz="4000" b="1">
                <a:effectLst/>
              </a:rPr>
              <a:t>Полосатый, грозный...</a:t>
            </a:r>
            <a:r>
              <a:rPr lang="ru-RU">
                <a:effectLst/>
              </a:rPr>
              <a:t/>
            </a:r>
            <a:br>
              <a:rPr lang="ru-RU">
                <a:effectLst/>
              </a:rPr>
            </a:br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 flipH="1">
            <a:off x="3527884" y="-1071500"/>
            <a:ext cx="3096343" cy="5904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01305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60648"/>
            <a:ext cx="2592289" cy="27266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403648" y="3284984"/>
            <a:ext cx="7200800" cy="2877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>
                <a:solidFill>
                  <a:srgbClr val="4F271C">
                    <a:satMod val="130000"/>
                  </a:srgbClr>
                </a:solidFill>
                <a:ea typeface="+mj-ea"/>
                <a:cs typeface="+mj-cs"/>
              </a:rPr>
              <a:t>Что за кошка: мышей в доме не ловит,</a:t>
            </a:r>
            <a:br>
              <a:rPr lang="ru-RU" sz="4000" b="1">
                <a:solidFill>
                  <a:srgbClr val="4F271C">
                    <a:satMod val="130000"/>
                  </a:srgbClr>
                </a:solidFill>
                <a:ea typeface="+mj-ea"/>
                <a:cs typeface="+mj-cs"/>
              </a:rPr>
            </a:br>
            <a:r>
              <a:rPr lang="ru-RU" sz="4000" b="1">
                <a:solidFill>
                  <a:srgbClr val="4F271C">
                    <a:satMod val="130000"/>
                  </a:srgbClr>
                </a:solidFill>
                <a:ea typeface="+mj-ea"/>
                <a:cs typeface="+mj-cs"/>
              </a:rPr>
              <a:t>А в лесу на деревьях живет?</a:t>
            </a:r>
            <a:r>
              <a:rPr lang="ru-RU" sz="4300" b="1">
                <a:solidFill>
                  <a:srgbClr val="4F271C">
                    <a:satMod val="130000"/>
                  </a:srgbClr>
                </a:solidFill>
                <a:ea typeface="+mj-ea"/>
                <a:cs typeface="+mj-cs"/>
              </a:rPr>
              <a:t/>
            </a:r>
            <a:br>
              <a:rPr lang="ru-RU" sz="4300" b="1">
                <a:solidFill>
                  <a:srgbClr val="4F271C">
                    <a:satMod val="130000"/>
                  </a:srgbClr>
                </a:solidFill>
                <a:ea typeface="+mj-ea"/>
                <a:cs typeface="+mj-cs"/>
              </a:rPr>
            </a:br>
            <a:r>
              <a:rPr lang="ru-RU" sz="4300">
                <a:solidFill>
                  <a:srgbClr val="4F271C">
                    <a:satMod val="130000"/>
                  </a:srgbClr>
                </a:solidFill>
                <a:ea typeface="+mj-ea"/>
                <a:cs typeface="+mj-cs"/>
              </a:rPr>
              <a:t/>
            </a:r>
            <a:br>
              <a:rPr lang="ru-RU" sz="4300">
                <a:solidFill>
                  <a:srgbClr val="4F271C">
                    <a:satMod val="130000"/>
                  </a:srgbClr>
                </a:solidFill>
                <a:ea typeface="+mj-ea"/>
                <a:cs typeface="+mj-cs"/>
              </a:rPr>
            </a:b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6870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06307" y="620688"/>
            <a:ext cx="2261837" cy="223224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038677" y="3645024"/>
            <a:ext cx="7992888" cy="2877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b="1">
                <a:solidFill>
                  <a:srgbClr val="4F271C">
                    <a:satMod val="130000"/>
                  </a:srgbClr>
                </a:solidFill>
              </a:rPr>
              <a:t>Что за кошка: мышей в доме не ловит,</a:t>
            </a:r>
            <a:br>
              <a:rPr lang="ru-RU" sz="4000" b="1">
                <a:solidFill>
                  <a:srgbClr val="4F271C">
                    <a:satMod val="130000"/>
                  </a:srgbClr>
                </a:solidFill>
              </a:rPr>
            </a:br>
            <a:r>
              <a:rPr lang="ru-RU" sz="4000" b="1">
                <a:solidFill>
                  <a:srgbClr val="4F271C">
                    <a:satMod val="130000"/>
                  </a:srgbClr>
                </a:solidFill>
              </a:rPr>
              <a:t>А в лесу на деревьях живет?</a:t>
            </a:r>
            <a:r>
              <a:rPr lang="ru-RU" sz="4300" b="1">
                <a:solidFill>
                  <a:srgbClr val="4F271C">
                    <a:satMod val="130000"/>
                  </a:srgbClr>
                </a:solidFill>
              </a:rPr>
              <a:t/>
            </a:r>
            <a:br>
              <a:rPr lang="ru-RU" sz="4300" b="1">
                <a:solidFill>
                  <a:srgbClr val="4F271C">
                    <a:satMod val="130000"/>
                  </a:srgbClr>
                </a:solidFill>
              </a:rPr>
            </a:br>
            <a:r>
              <a:rPr lang="ru-RU" sz="4300">
                <a:solidFill>
                  <a:srgbClr val="4F271C">
                    <a:satMod val="130000"/>
                  </a:srgbClr>
                </a:solidFill>
              </a:rPr>
              <a:t/>
            </a:r>
            <a:br>
              <a:rPr lang="ru-RU" sz="4300">
                <a:solidFill>
                  <a:srgbClr val="4F271C">
                    <a:satMod val="130000"/>
                  </a:srgbClr>
                </a:solidFill>
              </a:rPr>
            </a:br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5032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12896" y="4437112"/>
            <a:ext cx="7723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>
                <a:solidFill>
                  <a:srgbClr val="4F271C">
                    <a:satMod val="130000"/>
                  </a:srgbClr>
                </a:solidFill>
              </a:rPr>
              <a:t>Что за кошка: мышей в доме не ловит,</a:t>
            </a:r>
            <a:br>
              <a:rPr lang="ru-RU" sz="4000" b="1">
                <a:solidFill>
                  <a:srgbClr val="4F271C">
                    <a:satMod val="130000"/>
                  </a:srgbClr>
                </a:solidFill>
              </a:rPr>
            </a:br>
            <a:r>
              <a:rPr lang="ru-RU" sz="4000" b="1">
                <a:solidFill>
                  <a:srgbClr val="4F271C">
                    <a:satMod val="130000"/>
                  </a:srgbClr>
                </a:solidFill>
              </a:rPr>
              <a:t>А в лесу на деревьях живет?</a:t>
            </a:r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620688"/>
            <a:ext cx="3240360" cy="2520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304534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</TotalTime>
  <Words>130</Words>
  <Application>Microsoft Office PowerPoint</Application>
  <PresentationFormat>Экран (4:3)</PresentationFormat>
  <Paragraphs>625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Логопедическая игра «ЗООПАРК» по автоматизации звука «Р»</vt:lpstr>
      <vt:lpstr>Цель игры:  «Автоматизация звука «Р»</vt:lpstr>
      <vt:lpstr>Описание игры</vt:lpstr>
      <vt:lpstr>Что за кошка: мышей в доме не ловит, А в лесу на деревьях живет?  </vt:lpstr>
      <vt:lpstr>Кто в зоопарке выше всех Узнать его нам просто, Узнать его легко: Высокого он роста И видит далеко. </vt:lpstr>
      <vt:lpstr>Как большая кошка он  Грациозен и умён.  Но не любит разных игр  Полосатый, грозный...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Агапов Эдуард Евгеньевич</dc:creator>
  <cp:lastModifiedBy>Admin</cp:lastModifiedBy>
  <cp:revision>29</cp:revision>
  <dcterms:created xsi:type="dcterms:W3CDTF">2015-01-26T06:35:23Z</dcterms:created>
  <dcterms:modified xsi:type="dcterms:W3CDTF">2007-01-01T03:44:19Z</dcterms:modified>
</cp:coreProperties>
</file>