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87331F-9486-4CB9-B21C-1ABA2E568038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DAD5B4-10E7-41E6-A79C-86AC926DED00}">
      <dgm:prSet phldrT="[Текст]"/>
      <dgm:spPr/>
      <dgm:t>
        <a:bodyPr/>
        <a:lstStyle/>
        <a:p>
          <a:r>
            <a:rPr lang="ru-RU" dirty="0" smtClean="0"/>
            <a:t>Степень сравнения</a:t>
          </a:r>
          <a:endParaRPr lang="ru-RU" dirty="0"/>
        </a:p>
      </dgm:t>
    </dgm:pt>
    <dgm:pt modelId="{4F9C6B85-428C-4F9A-9174-BA055FBD3D6A}" type="parTrans" cxnId="{BBF3590B-D6EA-45DE-825B-E6B8C08E0FBE}">
      <dgm:prSet/>
      <dgm:spPr/>
      <dgm:t>
        <a:bodyPr/>
        <a:lstStyle/>
        <a:p>
          <a:endParaRPr lang="ru-RU"/>
        </a:p>
      </dgm:t>
    </dgm:pt>
    <dgm:pt modelId="{C59290D3-DE88-477B-AF19-1438AFEE5C36}" type="sibTrans" cxnId="{BBF3590B-D6EA-45DE-825B-E6B8C08E0FBE}">
      <dgm:prSet/>
      <dgm:spPr/>
      <dgm:t>
        <a:bodyPr/>
        <a:lstStyle/>
        <a:p>
          <a:endParaRPr lang="ru-RU"/>
        </a:p>
      </dgm:t>
    </dgm:pt>
    <dgm:pt modelId="{6DC2FD4E-9572-4FA5-841D-30DDAA29F8D1}">
      <dgm:prSet phldrT="[Текст]"/>
      <dgm:spPr/>
      <dgm:t>
        <a:bodyPr/>
        <a:lstStyle/>
        <a:p>
          <a:r>
            <a:rPr lang="ru-RU" dirty="0" smtClean="0"/>
            <a:t>Положительная</a:t>
          </a:r>
        </a:p>
        <a:p>
          <a:r>
            <a:rPr lang="en-US" dirty="0" smtClean="0"/>
            <a:t>Difficult</a:t>
          </a:r>
          <a:endParaRPr lang="ru-RU" dirty="0" smtClean="0"/>
        </a:p>
        <a:p>
          <a:r>
            <a:rPr lang="en-US" dirty="0" smtClean="0"/>
            <a:t> beautiful </a:t>
          </a:r>
          <a:endParaRPr lang="ru-RU" dirty="0"/>
        </a:p>
      </dgm:t>
    </dgm:pt>
    <dgm:pt modelId="{A9B9F0B4-B6B3-4F0C-B1D4-05DED5F5FAB9}" type="parTrans" cxnId="{AADF5594-137F-4784-A6CA-83014A3C597B}">
      <dgm:prSet/>
      <dgm:spPr/>
      <dgm:t>
        <a:bodyPr/>
        <a:lstStyle/>
        <a:p>
          <a:endParaRPr lang="ru-RU"/>
        </a:p>
      </dgm:t>
    </dgm:pt>
    <dgm:pt modelId="{3F368444-E237-4F31-9270-E18F0335E4A5}" type="sibTrans" cxnId="{AADF5594-137F-4784-A6CA-83014A3C597B}">
      <dgm:prSet/>
      <dgm:spPr/>
      <dgm:t>
        <a:bodyPr/>
        <a:lstStyle/>
        <a:p>
          <a:endParaRPr lang="ru-RU"/>
        </a:p>
      </dgm:t>
    </dgm:pt>
    <dgm:pt modelId="{8821B6DC-0383-4609-8D60-EFD26BBFD7E9}">
      <dgm:prSet phldrT="[Текст]"/>
      <dgm:spPr/>
      <dgm:t>
        <a:bodyPr/>
        <a:lstStyle/>
        <a:p>
          <a:endParaRPr lang="ru-RU" dirty="0"/>
        </a:p>
      </dgm:t>
    </dgm:pt>
    <dgm:pt modelId="{EE375707-778D-44D5-9189-6F9967FC3B8D}" type="parTrans" cxnId="{B5DF1841-B8D1-41B8-B549-38AEC8020806}">
      <dgm:prSet/>
      <dgm:spPr/>
      <dgm:t>
        <a:bodyPr/>
        <a:lstStyle/>
        <a:p>
          <a:endParaRPr lang="ru-RU"/>
        </a:p>
      </dgm:t>
    </dgm:pt>
    <dgm:pt modelId="{F3334558-B33F-4A3D-8585-23029C82EE1A}" type="sibTrans" cxnId="{B5DF1841-B8D1-41B8-B549-38AEC8020806}">
      <dgm:prSet/>
      <dgm:spPr/>
      <dgm:t>
        <a:bodyPr/>
        <a:lstStyle/>
        <a:p>
          <a:endParaRPr lang="ru-RU"/>
        </a:p>
      </dgm:t>
    </dgm:pt>
    <dgm:pt modelId="{F1F20024-0C82-43DA-A882-D9B6501B3F59}">
      <dgm:prSet phldrT="[Текст]"/>
      <dgm:spPr/>
      <dgm:t>
        <a:bodyPr/>
        <a:lstStyle/>
        <a:p>
          <a:endParaRPr lang="ru-RU" dirty="0"/>
        </a:p>
      </dgm:t>
    </dgm:pt>
    <dgm:pt modelId="{5105B5C0-BDB3-4179-92A3-0729681F5131}" type="parTrans" cxnId="{A87A1719-808E-4885-AC65-041F25F8F56D}">
      <dgm:prSet/>
      <dgm:spPr/>
      <dgm:t>
        <a:bodyPr/>
        <a:lstStyle/>
        <a:p>
          <a:endParaRPr lang="ru-RU"/>
        </a:p>
      </dgm:t>
    </dgm:pt>
    <dgm:pt modelId="{70EF92D8-2530-4545-B961-CBC284860295}" type="sibTrans" cxnId="{A87A1719-808E-4885-AC65-041F25F8F56D}">
      <dgm:prSet/>
      <dgm:spPr/>
      <dgm:t>
        <a:bodyPr/>
        <a:lstStyle/>
        <a:p>
          <a:endParaRPr lang="ru-RU"/>
        </a:p>
      </dgm:t>
    </dgm:pt>
    <dgm:pt modelId="{AF0887DC-03D0-4052-A3C3-978208FF10FF}">
      <dgm:prSet/>
      <dgm:spPr/>
      <dgm:t>
        <a:bodyPr/>
        <a:lstStyle/>
        <a:p>
          <a:r>
            <a:rPr lang="ru-RU" dirty="0" smtClean="0"/>
            <a:t>Сравнительная</a:t>
          </a:r>
        </a:p>
        <a:p>
          <a:r>
            <a:rPr lang="en-US" b="1" dirty="0" smtClean="0"/>
            <a:t>more</a:t>
          </a:r>
          <a:r>
            <a:rPr lang="en-US" dirty="0" smtClean="0"/>
            <a:t> difficult </a:t>
          </a:r>
          <a:endParaRPr lang="ru-RU" dirty="0" smtClean="0"/>
        </a:p>
        <a:p>
          <a:r>
            <a:rPr lang="en-US" b="1" dirty="0" smtClean="0"/>
            <a:t>more</a:t>
          </a:r>
          <a:r>
            <a:rPr lang="en-US" dirty="0" smtClean="0"/>
            <a:t> beautiful </a:t>
          </a:r>
          <a:endParaRPr lang="ru-RU" dirty="0"/>
        </a:p>
      </dgm:t>
    </dgm:pt>
    <dgm:pt modelId="{B3BD2802-1A44-429F-9BC0-A9EFA22B9AFF}" type="parTrans" cxnId="{FD8DECC8-BBB0-4249-BA0B-C7233987CE7F}">
      <dgm:prSet/>
      <dgm:spPr/>
      <dgm:t>
        <a:bodyPr/>
        <a:lstStyle/>
        <a:p>
          <a:endParaRPr lang="ru-RU"/>
        </a:p>
      </dgm:t>
    </dgm:pt>
    <dgm:pt modelId="{A26A22EC-80FF-49B2-B577-CC28F5E309C2}" type="sibTrans" cxnId="{FD8DECC8-BBB0-4249-BA0B-C7233987CE7F}">
      <dgm:prSet/>
      <dgm:spPr/>
      <dgm:t>
        <a:bodyPr/>
        <a:lstStyle/>
        <a:p>
          <a:endParaRPr lang="ru-RU"/>
        </a:p>
      </dgm:t>
    </dgm:pt>
    <dgm:pt modelId="{2B242039-9A9A-4AC6-8D9D-9608A540126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700" dirty="0" smtClean="0"/>
            <a:t>Превосходная</a:t>
          </a:r>
        </a:p>
        <a:p>
          <a:pPr marL="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400" b="1" dirty="0" smtClean="0"/>
            <a:t>the most</a:t>
          </a:r>
          <a:r>
            <a:rPr lang="en-US" sz="2400" dirty="0" smtClean="0"/>
            <a:t> difficult </a:t>
          </a:r>
          <a:endParaRPr lang="ru-RU" sz="2400" dirty="0" smtClean="0"/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dirty="0" smtClean="0"/>
            <a:t>the most</a:t>
          </a:r>
          <a:r>
            <a:rPr lang="en-US" sz="2400" dirty="0" smtClean="0"/>
            <a:t> beautiful</a:t>
          </a:r>
          <a:endParaRPr lang="ru-RU" sz="2400" dirty="0"/>
        </a:p>
      </dgm:t>
    </dgm:pt>
    <dgm:pt modelId="{71548C9E-0D1B-47BE-9C65-5BD1DA7EEB1E}" type="parTrans" cxnId="{922FE2B7-6DDF-4211-B28E-ABBCE6483E19}">
      <dgm:prSet/>
      <dgm:spPr/>
      <dgm:t>
        <a:bodyPr/>
        <a:lstStyle/>
        <a:p>
          <a:endParaRPr lang="ru-RU"/>
        </a:p>
      </dgm:t>
    </dgm:pt>
    <dgm:pt modelId="{09205052-5CEF-4290-A97A-8783AF4E7777}" type="sibTrans" cxnId="{922FE2B7-6DDF-4211-B28E-ABBCE6483E19}">
      <dgm:prSet/>
      <dgm:spPr/>
      <dgm:t>
        <a:bodyPr/>
        <a:lstStyle/>
        <a:p>
          <a:endParaRPr lang="ru-RU"/>
        </a:p>
      </dgm:t>
    </dgm:pt>
    <dgm:pt modelId="{5A86900D-4771-4E5A-9108-9A75870C9A87}">
      <dgm:prSet/>
      <dgm:spPr/>
      <dgm:t>
        <a:bodyPr/>
        <a:lstStyle/>
        <a:p>
          <a:endParaRPr lang="ru-RU" dirty="0"/>
        </a:p>
      </dgm:t>
    </dgm:pt>
    <dgm:pt modelId="{89E25037-23AC-4416-8CDD-581745196EAE}" type="parTrans" cxnId="{52AFA648-F36C-493F-A5AA-60B4ACE748D5}">
      <dgm:prSet/>
      <dgm:spPr/>
      <dgm:t>
        <a:bodyPr/>
        <a:lstStyle/>
        <a:p>
          <a:endParaRPr lang="ru-RU"/>
        </a:p>
      </dgm:t>
    </dgm:pt>
    <dgm:pt modelId="{4208E0FE-B738-45FE-A4EE-93FAF99269C5}" type="sibTrans" cxnId="{52AFA648-F36C-493F-A5AA-60B4ACE748D5}">
      <dgm:prSet/>
      <dgm:spPr/>
      <dgm:t>
        <a:bodyPr/>
        <a:lstStyle/>
        <a:p>
          <a:endParaRPr lang="ru-RU"/>
        </a:p>
      </dgm:t>
    </dgm:pt>
    <dgm:pt modelId="{E9016EB0-1222-40D6-A830-EF9EBFBC13B7}">
      <dgm:prSet/>
      <dgm:spPr/>
      <dgm:t>
        <a:bodyPr/>
        <a:lstStyle/>
        <a:p>
          <a:endParaRPr lang="ru-RU"/>
        </a:p>
      </dgm:t>
    </dgm:pt>
    <dgm:pt modelId="{53AC8929-FAC5-4BF8-908F-F8E7D4117E89}" type="parTrans" cxnId="{0CD5405E-FB50-46AF-A8A9-95FBD00E4A59}">
      <dgm:prSet/>
      <dgm:spPr/>
      <dgm:t>
        <a:bodyPr/>
        <a:lstStyle/>
        <a:p>
          <a:endParaRPr lang="ru-RU"/>
        </a:p>
      </dgm:t>
    </dgm:pt>
    <dgm:pt modelId="{4CCC750C-E2C0-4247-8B8A-CEDD919F09A4}" type="sibTrans" cxnId="{0CD5405E-FB50-46AF-A8A9-95FBD00E4A59}">
      <dgm:prSet/>
      <dgm:spPr/>
      <dgm:t>
        <a:bodyPr/>
        <a:lstStyle/>
        <a:p>
          <a:endParaRPr lang="ru-RU"/>
        </a:p>
      </dgm:t>
    </dgm:pt>
    <dgm:pt modelId="{B53814AC-DB48-4CF7-89F0-F36107663467}" type="pres">
      <dgm:prSet presAssocID="{8E87331F-9486-4CB9-B21C-1ABA2E56803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B8E62-21B9-460B-A1FF-CA9543A1F72E}" type="pres">
      <dgm:prSet presAssocID="{31DAD5B4-10E7-41E6-A79C-86AC926DED00}" presName="roof" presStyleLbl="dkBgShp" presStyleIdx="0" presStyleCnt="2"/>
      <dgm:spPr/>
      <dgm:t>
        <a:bodyPr/>
        <a:lstStyle/>
        <a:p>
          <a:endParaRPr lang="ru-RU"/>
        </a:p>
      </dgm:t>
    </dgm:pt>
    <dgm:pt modelId="{87576892-682E-4496-A90E-38C1C64AAC4E}" type="pres">
      <dgm:prSet presAssocID="{31DAD5B4-10E7-41E6-A79C-86AC926DED00}" presName="pillars" presStyleCnt="0"/>
      <dgm:spPr/>
    </dgm:pt>
    <dgm:pt modelId="{3763FB7C-C267-4CAF-8572-AE04BF2DB15B}" type="pres">
      <dgm:prSet presAssocID="{31DAD5B4-10E7-41E6-A79C-86AC926DED0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BD1E0-09B9-4B22-80BA-152989BE6DAA}" type="pres">
      <dgm:prSet presAssocID="{AF0887DC-03D0-4052-A3C3-978208FF10F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64416-5D32-4F92-B886-25C8916AB828}" type="pres">
      <dgm:prSet presAssocID="{2B242039-9A9A-4AC6-8D9D-9608A540126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33F6CF-60A8-4553-A3DE-93486CB06875}" type="pres">
      <dgm:prSet presAssocID="{31DAD5B4-10E7-41E6-A79C-86AC926DED00}" presName="base" presStyleLbl="dkBgShp" presStyleIdx="1" presStyleCnt="2"/>
      <dgm:spPr/>
    </dgm:pt>
  </dgm:ptLst>
  <dgm:cxnLst>
    <dgm:cxn modelId="{A87A1719-808E-4885-AC65-041F25F8F56D}" srcId="{5A86900D-4771-4E5A-9108-9A75870C9A87}" destId="{F1F20024-0C82-43DA-A882-D9B6501B3F59}" srcOrd="2" destOrd="0" parTransId="{5105B5C0-BDB3-4179-92A3-0729681F5131}" sibTransId="{70EF92D8-2530-4545-B961-CBC284860295}"/>
    <dgm:cxn modelId="{A865547C-8130-4E58-B174-91C98EBEB52D}" type="presOf" srcId="{31DAD5B4-10E7-41E6-A79C-86AC926DED00}" destId="{2CAB8E62-21B9-460B-A1FF-CA9543A1F72E}" srcOrd="0" destOrd="0" presId="urn:microsoft.com/office/officeart/2005/8/layout/hList3"/>
    <dgm:cxn modelId="{EED984C6-FA33-4806-94BC-A5336A19B367}" type="presOf" srcId="{6DC2FD4E-9572-4FA5-841D-30DDAA29F8D1}" destId="{3763FB7C-C267-4CAF-8572-AE04BF2DB15B}" srcOrd="0" destOrd="0" presId="urn:microsoft.com/office/officeart/2005/8/layout/hList3"/>
    <dgm:cxn modelId="{922FE2B7-6DDF-4211-B28E-ABBCE6483E19}" srcId="{31DAD5B4-10E7-41E6-A79C-86AC926DED00}" destId="{2B242039-9A9A-4AC6-8D9D-9608A5401260}" srcOrd="2" destOrd="0" parTransId="{71548C9E-0D1B-47BE-9C65-5BD1DA7EEB1E}" sibTransId="{09205052-5CEF-4290-A97A-8783AF4E7777}"/>
    <dgm:cxn modelId="{DD917E9A-4B1A-4272-901D-B7D381C15D67}" type="presOf" srcId="{AF0887DC-03D0-4052-A3C3-978208FF10FF}" destId="{D39BD1E0-09B9-4B22-80BA-152989BE6DAA}" srcOrd="0" destOrd="0" presId="urn:microsoft.com/office/officeart/2005/8/layout/hList3"/>
    <dgm:cxn modelId="{AADF5594-137F-4784-A6CA-83014A3C597B}" srcId="{31DAD5B4-10E7-41E6-A79C-86AC926DED00}" destId="{6DC2FD4E-9572-4FA5-841D-30DDAA29F8D1}" srcOrd="0" destOrd="0" parTransId="{A9B9F0B4-B6B3-4F0C-B1D4-05DED5F5FAB9}" sibTransId="{3F368444-E237-4F31-9270-E18F0335E4A5}"/>
    <dgm:cxn modelId="{6ACAD09B-FC30-49E1-A304-AB1E63C3ED15}" type="presOf" srcId="{2B242039-9A9A-4AC6-8D9D-9608A5401260}" destId="{90E64416-5D32-4F92-B886-25C8916AB828}" srcOrd="0" destOrd="0" presId="urn:microsoft.com/office/officeart/2005/8/layout/hList3"/>
    <dgm:cxn modelId="{52AFA648-F36C-493F-A5AA-60B4ACE748D5}" srcId="{8E87331F-9486-4CB9-B21C-1ABA2E568038}" destId="{5A86900D-4771-4E5A-9108-9A75870C9A87}" srcOrd="1" destOrd="0" parTransId="{89E25037-23AC-4416-8CDD-581745196EAE}" sibTransId="{4208E0FE-B738-45FE-A4EE-93FAF99269C5}"/>
    <dgm:cxn modelId="{DC242B52-B872-4DD9-B9C3-9EC562BD7D80}" type="presOf" srcId="{8E87331F-9486-4CB9-B21C-1ABA2E568038}" destId="{B53814AC-DB48-4CF7-89F0-F36107663467}" srcOrd="0" destOrd="0" presId="urn:microsoft.com/office/officeart/2005/8/layout/hList3"/>
    <dgm:cxn modelId="{FD8DECC8-BBB0-4249-BA0B-C7233987CE7F}" srcId="{31DAD5B4-10E7-41E6-A79C-86AC926DED00}" destId="{AF0887DC-03D0-4052-A3C3-978208FF10FF}" srcOrd="1" destOrd="0" parTransId="{B3BD2802-1A44-429F-9BC0-A9EFA22B9AFF}" sibTransId="{A26A22EC-80FF-49B2-B577-CC28F5E309C2}"/>
    <dgm:cxn modelId="{BBF3590B-D6EA-45DE-825B-E6B8C08E0FBE}" srcId="{8E87331F-9486-4CB9-B21C-1ABA2E568038}" destId="{31DAD5B4-10E7-41E6-A79C-86AC926DED00}" srcOrd="0" destOrd="0" parTransId="{4F9C6B85-428C-4F9A-9174-BA055FBD3D6A}" sibTransId="{C59290D3-DE88-477B-AF19-1438AFEE5C36}"/>
    <dgm:cxn modelId="{B5DF1841-B8D1-41B8-B549-38AEC8020806}" srcId="{5A86900D-4771-4E5A-9108-9A75870C9A87}" destId="{8821B6DC-0383-4609-8D60-EFD26BBFD7E9}" srcOrd="1" destOrd="0" parTransId="{EE375707-778D-44D5-9189-6F9967FC3B8D}" sibTransId="{F3334558-B33F-4A3D-8585-23029C82EE1A}"/>
    <dgm:cxn modelId="{0CD5405E-FB50-46AF-A8A9-95FBD00E4A59}" srcId="{5A86900D-4771-4E5A-9108-9A75870C9A87}" destId="{E9016EB0-1222-40D6-A830-EF9EBFBC13B7}" srcOrd="0" destOrd="0" parTransId="{53AC8929-FAC5-4BF8-908F-F8E7D4117E89}" sibTransId="{4CCC750C-E2C0-4247-8B8A-CEDD919F09A4}"/>
    <dgm:cxn modelId="{2AD60290-48FB-440B-9194-BA19AB8BAFC9}" type="presParOf" srcId="{B53814AC-DB48-4CF7-89F0-F36107663467}" destId="{2CAB8E62-21B9-460B-A1FF-CA9543A1F72E}" srcOrd="0" destOrd="0" presId="urn:microsoft.com/office/officeart/2005/8/layout/hList3"/>
    <dgm:cxn modelId="{710CEC76-BB19-4445-AADA-1AC5A823A57E}" type="presParOf" srcId="{B53814AC-DB48-4CF7-89F0-F36107663467}" destId="{87576892-682E-4496-A90E-38C1C64AAC4E}" srcOrd="1" destOrd="0" presId="urn:microsoft.com/office/officeart/2005/8/layout/hList3"/>
    <dgm:cxn modelId="{9155DC41-AE92-466C-8B2D-B4831386CAC4}" type="presParOf" srcId="{87576892-682E-4496-A90E-38C1C64AAC4E}" destId="{3763FB7C-C267-4CAF-8572-AE04BF2DB15B}" srcOrd="0" destOrd="0" presId="urn:microsoft.com/office/officeart/2005/8/layout/hList3"/>
    <dgm:cxn modelId="{DFBB9081-5270-4238-BAE5-9556AD63645C}" type="presParOf" srcId="{87576892-682E-4496-A90E-38C1C64AAC4E}" destId="{D39BD1E0-09B9-4B22-80BA-152989BE6DAA}" srcOrd="1" destOrd="0" presId="urn:microsoft.com/office/officeart/2005/8/layout/hList3"/>
    <dgm:cxn modelId="{19024122-F224-49A3-920C-30C69837663B}" type="presParOf" srcId="{87576892-682E-4496-A90E-38C1C64AAC4E}" destId="{90E64416-5D32-4F92-B886-25C8916AB828}" srcOrd="2" destOrd="0" presId="urn:microsoft.com/office/officeart/2005/8/layout/hList3"/>
    <dgm:cxn modelId="{0C9B6A60-C173-4EF5-B8D8-B9AA5CA06C60}" type="presParOf" srcId="{B53814AC-DB48-4CF7-89F0-F36107663467}" destId="{DC33F6CF-60A8-4553-A3DE-93486CB0687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B8E62-21B9-460B-A1FF-CA9543A1F72E}">
      <dsp:nvSpPr>
        <dsp:cNvPr id="0" name=""/>
        <dsp:cNvSpPr/>
      </dsp:nvSpPr>
      <dsp:spPr>
        <a:xfrm>
          <a:off x="0" y="0"/>
          <a:ext cx="8229600" cy="131683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kern="1200" dirty="0" smtClean="0"/>
            <a:t>Степень сравнения</a:t>
          </a:r>
          <a:endParaRPr lang="ru-RU" sz="6100" kern="1200" dirty="0"/>
        </a:p>
      </dsp:txBody>
      <dsp:txXfrm>
        <a:off x="0" y="0"/>
        <a:ext cx="8229600" cy="1316831"/>
      </dsp:txXfrm>
    </dsp:sp>
    <dsp:sp modelId="{3763FB7C-C267-4CAF-8572-AE04BF2DB15B}">
      <dsp:nvSpPr>
        <dsp:cNvPr id="0" name=""/>
        <dsp:cNvSpPr/>
      </dsp:nvSpPr>
      <dsp:spPr>
        <a:xfrm>
          <a:off x="4018" y="1316831"/>
          <a:ext cx="2740521" cy="27653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Положительная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Difficult</a:t>
          </a:r>
          <a:endParaRPr lang="ru-RU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 beautiful </a:t>
          </a:r>
          <a:endParaRPr lang="ru-RU" sz="2700" kern="1200" dirty="0"/>
        </a:p>
      </dsp:txBody>
      <dsp:txXfrm>
        <a:off x="4018" y="1316831"/>
        <a:ext cx="2740521" cy="2765345"/>
      </dsp:txXfrm>
    </dsp:sp>
    <dsp:sp modelId="{D39BD1E0-09B9-4B22-80BA-152989BE6DAA}">
      <dsp:nvSpPr>
        <dsp:cNvPr id="0" name=""/>
        <dsp:cNvSpPr/>
      </dsp:nvSpPr>
      <dsp:spPr>
        <a:xfrm>
          <a:off x="2744539" y="1316831"/>
          <a:ext cx="2740521" cy="27653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Сравнительная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more</a:t>
          </a:r>
          <a:r>
            <a:rPr lang="en-US" sz="2700" kern="1200" dirty="0" smtClean="0"/>
            <a:t> difficult </a:t>
          </a:r>
          <a:endParaRPr lang="ru-RU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more</a:t>
          </a:r>
          <a:r>
            <a:rPr lang="en-US" sz="2700" kern="1200" dirty="0" smtClean="0"/>
            <a:t> beautiful </a:t>
          </a:r>
          <a:endParaRPr lang="ru-RU" sz="2700" kern="1200" dirty="0"/>
        </a:p>
      </dsp:txBody>
      <dsp:txXfrm>
        <a:off x="2744539" y="1316831"/>
        <a:ext cx="2740521" cy="2765345"/>
      </dsp:txXfrm>
    </dsp:sp>
    <dsp:sp modelId="{90E64416-5D32-4F92-B886-25C8916AB828}">
      <dsp:nvSpPr>
        <dsp:cNvPr id="0" name=""/>
        <dsp:cNvSpPr/>
      </dsp:nvSpPr>
      <dsp:spPr>
        <a:xfrm>
          <a:off x="5485060" y="1316831"/>
          <a:ext cx="2740521" cy="27653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700" kern="1200" dirty="0" smtClean="0"/>
            <a:t>Превосходная</a:t>
          </a:r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 smtClean="0"/>
            <a:t>the most</a:t>
          </a:r>
          <a:r>
            <a:rPr lang="en-US" sz="2400" kern="1200" dirty="0" smtClean="0"/>
            <a:t> difficult </a:t>
          </a:r>
          <a:endParaRPr lang="ru-RU" sz="24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the most</a:t>
          </a:r>
          <a:r>
            <a:rPr lang="en-US" sz="2400" kern="1200" dirty="0" smtClean="0"/>
            <a:t> beautiful</a:t>
          </a:r>
          <a:endParaRPr lang="ru-RU" sz="2400" kern="1200" dirty="0"/>
        </a:p>
      </dsp:txBody>
      <dsp:txXfrm>
        <a:off x="5485060" y="1316831"/>
        <a:ext cx="2740521" cy="2765345"/>
      </dsp:txXfrm>
    </dsp:sp>
    <dsp:sp modelId="{DC33F6CF-60A8-4553-A3DE-93486CB06875}">
      <dsp:nvSpPr>
        <dsp:cNvPr id="0" name=""/>
        <dsp:cNvSpPr/>
      </dsp:nvSpPr>
      <dsp:spPr>
        <a:xfrm>
          <a:off x="0" y="4082176"/>
          <a:ext cx="8229600" cy="3072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225FB2-8C12-4587-AAB3-ED3E4EEDE9C7}" type="datetimeFigureOut">
              <a:rPr lang="ru-RU" smtClean="0"/>
              <a:pPr/>
              <a:t>27.10.2014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46CCA9-CD1E-4FB3-A518-9C561881398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2996952"/>
            <a:ext cx="6336703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Adjective</a:t>
            </a:r>
            <a:endParaRPr lang="ru-RU" sz="7200" b="1" i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Ряд прилагательных не отличаются по форме от наречий. Для отличия их от наречий нужно помнить, что </a:t>
            </a:r>
            <a:r>
              <a:rPr lang="ru-RU" cap="small" dirty="0" smtClean="0"/>
              <a:t>прилагательные </a:t>
            </a:r>
            <a:r>
              <a:rPr lang="ru-RU" dirty="0" smtClean="0"/>
              <a:t>определяют </a:t>
            </a:r>
            <a:r>
              <a:rPr lang="ru-RU" u="sng" dirty="0" smtClean="0"/>
              <a:t>существительные</a:t>
            </a:r>
            <a:r>
              <a:rPr lang="ru-RU" dirty="0" smtClean="0"/>
              <a:t>, а </a:t>
            </a:r>
            <a:r>
              <a:rPr lang="ru-RU" cap="small" dirty="0" smtClean="0"/>
              <a:t>наречия</a:t>
            </a:r>
            <a:r>
              <a:rPr lang="ru-RU" dirty="0" smtClean="0"/>
              <a:t> - </a:t>
            </a:r>
            <a:r>
              <a:rPr lang="ru-RU" u="sng" dirty="0" smtClean="0"/>
              <a:t>глагол</a:t>
            </a:r>
            <a:r>
              <a:rPr lang="ru-RU" dirty="0" smtClean="0"/>
              <a:t>, прилагательное или другое наречие, напр.: наречия - </a:t>
            </a:r>
            <a:r>
              <a:rPr lang="en-US" b="1" dirty="0" smtClean="0"/>
              <a:t>well</a:t>
            </a:r>
            <a:r>
              <a:rPr lang="ru-RU" dirty="0" smtClean="0"/>
              <a:t>  </a:t>
            </a:r>
            <a:r>
              <a:rPr lang="ru-RU" i="1" dirty="0" smtClean="0"/>
              <a:t>хорошо</a:t>
            </a:r>
            <a:r>
              <a:rPr lang="ru-RU" dirty="0" smtClean="0"/>
              <a:t>; </a:t>
            </a:r>
            <a:r>
              <a:rPr lang="en-US" b="1" dirty="0" smtClean="0"/>
              <a:t>late</a:t>
            </a:r>
            <a:r>
              <a:rPr lang="ru-RU" dirty="0" smtClean="0"/>
              <a:t>  </a:t>
            </a:r>
            <a:r>
              <a:rPr lang="ru-RU" i="1" dirty="0" smtClean="0"/>
              <a:t>поздно</a:t>
            </a:r>
            <a:r>
              <a:rPr lang="ru-RU" dirty="0" smtClean="0"/>
              <a:t>; </a:t>
            </a:r>
            <a:r>
              <a:rPr lang="en-US" b="1" dirty="0" smtClean="0"/>
              <a:t>little</a:t>
            </a:r>
            <a:r>
              <a:rPr lang="ru-RU" dirty="0" smtClean="0"/>
              <a:t>  </a:t>
            </a:r>
            <a:r>
              <a:rPr lang="ru-RU" i="1" dirty="0" smtClean="0"/>
              <a:t>мало</a:t>
            </a:r>
            <a:r>
              <a:rPr lang="ru-RU" dirty="0" smtClean="0"/>
              <a:t>; прилагательные-</a:t>
            </a:r>
            <a:r>
              <a:rPr lang="en-US" b="1" dirty="0" smtClean="0"/>
              <a:t>well</a:t>
            </a:r>
            <a:r>
              <a:rPr lang="ru-RU" dirty="0" smtClean="0"/>
              <a:t> </a:t>
            </a:r>
            <a:r>
              <a:rPr lang="ru-RU" i="1" dirty="0" smtClean="0"/>
              <a:t>хороший (о здоровье)</a:t>
            </a:r>
            <a:r>
              <a:rPr lang="ru-RU" dirty="0" smtClean="0"/>
              <a:t>; </a:t>
            </a:r>
            <a:r>
              <a:rPr lang="en-US" b="1" dirty="0" smtClean="0"/>
              <a:t>late</a:t>
            </a:r>
            <a:r>
              <a:rPr lang="ru-RU" dirty="0" smtClean="0"/>
              <a:t>  </a:t>
            </a:r>
            <a:r>
              <a:rPr lang="ru-RU" i="1" dirty="0" smtClean="0"/>
              <a:t>поздний</a:t>
            </a:r>
            <a:r>
              <a:rPr lang="ru-RU" dirty="0" smtClean="0"/>
              <a:t>; </a:t>
            </a:r>
            <a:r>
              <a:rPr lang="en-US" b="1" dirty="0" smtClean="0"/>
              <a:t>little</a:t>
            </a:r>
            <a:r>
              <a:rPr lang="ru-RU" dirty="0" smtClean="0"/>
              <a:t>  </a:t>
            </a:r>
            <a:r>
              <a:rPr lang="ru-RU" i="1" dirty="0" smtClean="0"/>
              <a:t>маленький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DEGREES OF COMPARISON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 английском языке, как и в русском, прилагательные (качественные) образуют две степени сравнения: </a:t>
            </a:r>
            <a:r>
              <a:rPr lang="ru-RU" cap="small" dirty="0" smtClean="0"/>
              <a:t>сравнительную</a:t>
            </a:r>
            <a:r>
              <a:rPr lang="ru-RU" dirty="0" smtClean="0"/>
              <a:t> и </a:t>
            </a:r>
            <a:r>
              <a:rPr lang="ru-RU" cap="small" dirty="0" smtClean="0"/>
              <a:t>превосходную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cap="small" dirty="0" smtClean="0"/>
              <a:t>Положительной</a:t>
            </a:r>
            <a:r>
              <a:rPr lang="ru-RU" dirty="0" smtClean="0"/>
              <a:t> степенью прилагательных называется их основная форма, не выражающая степени сравнения.</a:t>
            </a:r>
          </a:p>
          <a:p>
            <a:pPr algn="just"/>
            <a:r>
              <a:rPr lang="ru-RU" dirty="0" smtClean="0"/>
              <a:t>Также, как и в русском языке прилагательные образуют степени сравнения либо </a:t>
            </a:r>
            <a:r>
              <a:rPr lang="ru-RU" cap="small" dirty="0" smtClean="0"/>
              <a:t>аналитически</a:t>
            </a:r>
            <a:r>
              <a:rPr lang="ru-RU" dirty="0" smtClean="0"/>
              <a:t> – с помощью </a:t>
            </a:r>
            <a:r>
              <a:rPr lang="ru-RU" u="sng" dirty="0" smtClean="0"/>
              <a:t>дополнительных слов</a:t>
            </a:r>
            <a:r>
              <a:rPr lang="ru-RU" dirty="0" smtClean="0"/>
              <a:t> </a:t>
            </a:r>
            <a:r>
              <a:rPr lang="en-US" b="1" dirty="0" smtClean="0"/>
              <a:t>more</a:t>
            </a:r>
            <a:r>
              <a:rPr lang="en-US" dirty="0" smtClean="0"/>
              <a:t> </a:t>
            </a:r>
            <a:r>
              <a:rPr lang="ru-RU" dirty="0" smtClean="0"/>
              <a:t>– </a:t>
            </a:r>
            <a:r>
              <a:rPr lang="ru-RU" i="1" dirty="0" smtClean="0"/>
              <a:t>более</a:t>
            </a:r>
            <a:r>
              <a:rPr lang="ru-RU" dirty="0" smtClean="0"/>
              <a:t> и</a:t>
            </a:r>
            <a:r>
              <a:rPr lang="en-US" dirty="0" smtClean="0"/>
              <a:t> </a:t>
            </a:r>
            <a:r>
              <a:rPr lang="en-US" b="1" dirty="0" smtClean="0"/>
              <a:t>most</a:t>
            </a:r>
            <a:r>
              <a:rPr lang="ru-RU" dirty="0" smtClean="0"/>
              <a:t> –</a:t>
            </a:r>
            <a:r>
              <a:rPr lang="ru-RU" i="1" dirty="0" smtClean="0"/>
              <a:t>наиболее, самый</a:t>
            </a:r>
            <a:r>
              <a:rPr lang="ru-RU" dirty="0" smtClean="0"/>
              <a:t> (сложные формы); либо </a:t>
            </a:r>
            <a:r>
              <a:rPr lang="ru-RU" cap="small" dirty="0" smtClean="0"/>
              <a:t>синтетически</a:t>
            </a:r>
            <a:r>
              <a:rPr lang="ru-RU" dirty="0" smtClean="0"/>
              <a:t> – посредством изменения самого прилагательного с помощью </a:t>
            </a:r>
            <a:r>
              <a:rPr lang="ru-RU" u="sng" dirty="0" smtClean="0"/>
              <a:t>суффиксов</a:t>
            </a:r>
            <a:r>
              <a:rPr lang="ru-RU" dirty="0" smtClean="0"/>
              <a:t> </a:t>
            </a:r>
            <a:r>
              <a:rPr lang="ru-RU" b="1" dirty="0" smtClean="0"/>
              <a:t>–</a:t>
            </a:r>
            <a:r>
              <a:rPr lang="en-US" b="1" dirty="0" err="1" smtClean="0"/>
              <a:t>er</a:t>
            </a:r>
            <a:r>
              <a:rPr lang="en-US" dirty="0" smtClean="0"/>
              <a:t> </a:t>
            </a:r>
            <a:r>
              <a:rPr lang="ru-RU" dirty="0" smtClean="0"/>
              <a:t>и </a:t>
            </a:r>
            <a:r>
              <a:rPr lang="ru-RU" b="1" dirty="0" smtClean="0"/>
              <a:t>–</a:t>
            </a:r>
            <a:r>
              <a:rPr lang="en-US" b="1" dirty="0" err="1" smtClean="0"/>
              <a:t>est</a:t>
            </a:r>
            <a:r>
              <a:rPr lang="ru-RU" dirty="0" smtClean="0"/>
              <a:t> простые формы.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en-US" b="1" dirty="0" smtClean="0"/>
              <a:t>Monosyllabic Adjectives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456384"/>
          </a:xfrm>
        </p:spPr>
        <p:txBody>
          <a:bodyPr/>
          <a:lstStyle/>
          <a:p>
            <a:pPr algn="just"/>
            <a:r>
              <a:rPr lang="ru-RU" sz="2800" dirty="0" smtClean="0"/>
              <a:t>Подавляющее большинство односложных прилагательных образуют степени сравнения с помощью простых (синтетических) форм:</a:t>
            </a:r>
          </a:p>
          <a:p>
            <a:pPr algn="just"/>
            <a:r>
              <a:rPr lang="ru-RU" sz="2800" b="1" i="1" dirty="0" smtClean="0"/>
              <a:t>Сравнительная</a:t>
            </a:r>
            <a:r>
              <a:rPr lang="ru-RU" sz="2800" dirty="0" smtClean="0"/>
              <a:t> степень образуется при помощи суффикса </a:t>
            </a:r>
            <a:r>
              <a:rPr lang="ru-RU" sz="2800" b="1" dirty="0" smtClean="0"/>
              <a:t>–</a:t>
            </a:r>
            <a:r>
              <a:rPr lang="en-US" sz="2800" b="1" dirty="0" err="1" smtClean="0"/>
              <a:t>er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 algn="just"/>
            <a:r>
              <a:rPr lang="ru-RU" sz="2800" b="1" i="1" dirty="0" smtClean="0"/>
              <a:t>Превосходная</a:t>
            </a:r>
            <a:r>
              <a:rPr lang="ru-RU" sz="2800" dirty="0" smtClean="0"/>
              <a:t> степень образуется при помощи суффикса  </a:t>
            </a:r>
            <a:r>
              <a:rPr lang="ru-RU" sz="2800" b="1" dirty="0" smtClean="0"/>
              <a:t>-</a:t>
            </a:r>
            <a:r>
              <a:rPr lang="en-US" sz="2800" b="1" dirty="0" smtClean="0"/>
              <a:t>est</a:t>
            </a:r>
            <a:r>
              <a:rPr lang="en-US" sz="2800" dirty="0" smtClean="0"/>
              <a:t>.</a:t>
            </a:r>
            <a:endParaRPr lang="ru-RU" dirty="0"/>
          </a:p>
        </p:txBody>
      </p:sp>
      <p:pic>
        <p:nvPicPr>
          <p:cNvPr id="9218" name="Picture 2" descr="http://dancelist.net/uplaylists/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653136"/>
            <a:ext cx="2483768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6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6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58924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 этом соблюдаются </a:t>
            </a:r>
            <a:r>
              <a:rPr lang="ru-RU" sz="2000" b="1" u="sng" dirty="0" smtClean="0"/>
              <a:t>следующие правила</a:t>
            </a:r>
            <a:r>
              <a:rPr lang="ru-RU" sz="2000" dirty="0" smtClean="0"/>
              <a:t>:</a:t>
            </a:r>
          </a:p>
          <a:p>
            <a:pPr algn="just">
              <a:buNone/>
            </a:pPr>
            <a:r>
              <a:rPr lang="ru-RU" sz="2000" b="1" dirty="0" smtClean="0"/>
              <a:t>1</a:t>
            </a:r>
            <a:r>
              <a:rPr lang="ru-RU" sz="2000" dirty="0" smtClean="0"/>
              <a:t>   В односложных прилагательных, оканчивающихся на одну согласную с предшествующим кратким гласным звуком, конечная согласная буква</a:t>
            </a:r>
            <a:r>
              <a:rPr lang="en-US" sz="2000" dirty="0" smtClean="0"/>
              <a:t> </a:t>
            </a:r>
            <a:r>
              <a:rPr lang="ru-RU" sz="2000" u="sng" dirty="0" smtClean="0"/>
              <a:t>удваивается</a:t>
            </a:r>
            <a:r>
              <a:rPr lang="ru-RU" sz="2000" dirty="0" smtClean="0"/>
              <a:t> (чтобы сохранить закрытость слога):</a:t>
            </a:r>
          </a:p>
          <a:p>
            <a:pPr algn="just"/>
            <a:r>
              <a:rPr lang="en-US" sz="2000" dirty="0" smtClean="0"/>
              <a:t>big  </a:t>
            </a:r>
            <a:r>
              <a:rPr lang="ru-RU" sz="2000" i="1" dirty="0" smtClean="0"/>
              <a:t>большой</a:t>
            </a:r>
            <a:r>
              <a:rPr lang="en-US" sz="2000" i="1" dirty="0" smtClean="0"/>
              <a:t> </a:t>
            </a:r>
            <a:r>
              <a:rPr lang="en-US" sz="2000" dirty="0" smtClean="0"/>
              <a:t>- big</a:t>
            </a:r>
            <a:r>
              <a:rPr lang="en-US" sz="2000" b="1" dirty="0" smtClean="0"/>
              <a:t>ger</a:t>
            </a:r>
            <a:r>
              <a:rPr lang="en-US" sz="2000" dirty="0" smtClean="0"/>
              <a:t>- the big</a:t>
            </a:r>
            <a:r>
              <a:rPr lang="en-US" sz="2000" b="1" dirty="0" smtClean="0"/>
              <a:t>gest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pPr algn="just"/>
            <a:r>
              <a:rPr lang="en-US" sz="2000" dirty="0" smtClean="0"/>
              <a:t>thin</a:t>
            </a:r>
            <a:r>
              <a:rPr lang="en-US" sz="2000" i="1" dirty="0" smtClean="0"/>
              <a:t> </a:t>
            </a:r>
            <a:r>
              <a:rPr lang="ru-RU" sz="2000" i="1" dirty="0" smtClean="0"/>
              <a:t>тонкий</a:t>
            </a:r>
            <a:r>
              <a:rPr lang="en-US" sz="2000" dirty="0" smtClean="0"/>
              <a:t> - thin</a:t>
            </a:r>
            <a:r>
              <a:rPr lang="en-US" sz="2000" b="1" dirty="0" smtClean="0"/>
              <a:t>ner</a:t>
            </a:r>
            <a:r>
              <a:rPr lang="en-US" sz="2000" dirty="0" smtClean="0"/>
              <a:t>- the thin</a:t>
            </a:r>
            <a:r>
              <a:rPr lang="en-US" sz="2000" b="1" dirty="0" smtClean="0"/>
              <a:t>nest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2</a:t>
            </a:r>
            <a:r>
              <a:rPr lang="ru-RU" sz="2000" dirty="0" smtClean="0"/>
              <a:t>   Если прилагательное оканчивается на </a:t>
            </a:r>
            <a:r>
              <a:rPr lang="en-US" sz="2000" b="1" dirty="0" smtClean="0"/>
              <a:t>y</a:t>
            </a:r>
            <a:r>
              <a:rPr lang="ru-RU" sz="2000" dirty="0" smtClean="0"/>
              <a:t> с предшествующей согласной, то </a:t>
            </a:r>
            <a:r>
              <a:rPr lang="en-US" sz="2000" b="1" dirty="0" smtClean="0"/>
              <a:t>y</a:t>
            </a:r>
            <a:r>
              <a:rPr lang="en-US" sz="2000" dirty="0" smtClean="0"/>
              <a:t> </a:t>
            </a:r>
            <a:r>
              <a:rPr lang="ru-RU" sz="2000" u="sng" dirty="0" smtClean="0"/>
              <a:t>меняется на</a:t>
            </a:r>
            <a:r>
              <a:rPr lang="ru-RU" sz="2000" dirty="0" smtClean="0"/>
              <a:t> </a:t>
            </a:r>
            <a:r>
              <a:rPr lang="en-US" sz="2000" b="1" dirty="0" smtClean="0"/>
              <a:t>i</a:t>
            </a:r>
            <a:r>
              <a:rPr lang="ru-RU" sz="2000" dirty="0" smtClean="0"/>
              <a:t> :</a:t>
            </a:r>
          </a:p>
          <a:p>
            <a:pPr algn="just"/>
            <a:r>
              <a:rPr lang="en-US" sz="2000" dirty="0" smtClean="0"/>
              <a:t>bus</a:t>
            </a:r>
            <a:r>
              <a:rPr lang="en-US" sz="2000" b="1" dirty="0" smtClean="0"/>
              <a:t>y</a:t>
            </a:r>
            <a:r>
              <a:rPr lang="en-US" sz="2000" dirty="0" smtClean="0"/>
              <a:t>  </a:t>
            </a:r>
            <a:r>
              <a:rPr lang="ru-RU" sz="2000" i="1" dirty="0" smtClean="0"/>
              <a:t>занятый</a:t>
            </a:r>
            <a:r>
              <a:rPr lang="en-US" sz="2000" dirty="0" smtClean="0"/>
              <a:t> - bus</a:t>
            </a:r>
            <a:r>
              <a:rPr lang="en-US" sz="2000" b="1" dirty="0" smtClean="0"/>
              <a:t>ier</a:t>
            </a:r>
            <a:r>
              <a:rPr lang="en-US" sz="2000" dirty="0" smtClean="0"/>
              <a:t> - the bus</a:t>
            </a:r>
            <a:r>
              <a:rPr lang="en-US" sz="2000" b="1" dirty="0" smtClean="0"/>
              <a:t>iest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pPr algn="just"/>
            <a:r>
              <a:rPr lang="en-US" sz="2000" dirty="0" smtClean="0"/>
              <a:t>happ</a:t>
            </a:r>
            <a:r>
              <a:rPr lang="en-US" sz="2000" b="1" dirty="0" smtClean="0"/>
              <a:t>y</a:t>
            </a:r>
            <a:r>
              <a:rPr lang="en-US" sz="2000" dirty="0" smtClean="0"/>
              <a:t> </a:t>
            </a:r>
            <a:r>
              <a:rPr lang="ru-RU" sz="2000" i="1" dirty="0" smtClean="0"/>
              <a:t>счастливый</a:t>
            </a:r>
            <a:r>
              <a:rPr lang="en-US" sz="2000" dirty="0" smtClean="0"/>
              <a:t> - happ</a:t>
            </a:r>
            <a:r>
              <a:rPr lang="en-US" sz="2000" b="1" dirty="0" smtClean="0"/>
              <a:t>ier</a:t>
            </a:r>
            <a:r>
              <a:rPr lang="en-US" sz="2000" dirty="0" smtClean="0"/>
              <a:t>- the happ</a:t>
            </a:r>
            <a:r>
              <a:rPr lang="en-US" sz="2000" b="1" dirty="0" smtClean="0"/>
              <a:t>iest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Примечание:</a:t>
            </a:r>
            <a:r>
              <a:rPr lang="ru-RU" sz="2000" dirty="0" smtClean="0"/>
              <a:t> Но если перед </a:t>
            </a:r>
            <a:r>
              <a:rPr lang="en-US" sz="2000" b="1" dirty="0" smtClean="0"/>
              <a:t>y</a:t>
            </a:r>
            <a:r>
              <a:rPr lang="ru-RU" sz="2000" dirty="0" smtClean="0"/>
              <a:t> стоит гласная, то </a:t>
            </a:r>
            <a:r>
              <a:rPr lang="en-US" sz="2000" b="1" dirty="0" smtClean="0"/>
              <a:t>y</a:t>
            </a:r>
            <a:r>
              <a:rPr lang="ru-RU" sz="2000" dirty="0" smtClean="0"/>
              <a:t> остается без изменения:</a:t>
            </a:r>
          </a:p>
          <a:p>
            <a:pPr algn="just"/>
            <a:r>
              <a:rPr lang="en-GB" sz="2000" dirty="0" smtClean="0"/>
              <a:t>gre</a:t>
            </a:r>
            <a:r>
              <a:rPr lang="en-GB" sz="2000" b="1" dirty="0" smtClean="0"/>
              <a:t>y</a:t>
            </a:r>
            <a:r>
              <a:rPr lang="en-US" sz="2000" dirty="0" smtClean="0"/>
              <a:t> </a:t>
            </a:r>
            <a:r>
              <a:rPr lang="ru-RU" sz="2000" i="1" dirty="0" smtClean="0"/>
              <a:t>серый</a:t>
            </a:r>
            <a:r>
              <a:rPr lang="en-US" sz="2000" dirty="0" smtClean="0"/>
              <a:t> - </a:t>
            </a:r>
            <a:r>
              <a:rPr lang="en-GB" sz="2000" dirty="0" smtClean="0"/>
              <a:t>gre</a:t>
            </a:r>
            <a:r>
              <a:rPr lang="en-GB" sz="2000" b="1" dirty="0" smtClean="0"/>
              <a:t>yer</a:t>
            </a:r>
            <a:r>
              <a:rPr lang="en-US" sz="2000" dirty="0" smtClean="0"/>
              <a:t> - the </a:t>
            </a:r>
            <a:r>
              <a:rPr lang="en-GB" sz="2000" dirty="0" smtClean="0"/>
              <a:t>gre</a:t>
            </a:r>
            <a:r>
              <a:rPr lang="en-GB" sz="2000" b="1" dirty="0" smtClean="0"/>
              <a:t>yest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pPr algn="just"/>
            <a:r>
              <a:rPr lang="en-US" sz="2000" dirty="0" smtClean="0"/>
              <a:t> </a:t>
            </a:r>
            <a:r>
              <a:rPr lang="ru-RU" sz="2000" b="1" dirty="0" smtClean="0"/>
              <a:t>3 </a:t>
            </a:r>
            <a:r>
              <a:rPr lang="ru-RU" sz="2000" dirty="0" smtClean="0"/>
              <a:t>  Конечная гласная </a:t>
            </a:r>
            <a:r>
              <a:rPr lang="en-US" sz="2000" b="1" dirty="0" smtClean="0"/>
              <a:t>e</a:t>
            </a:r>
            <a:r>
              <a:rPr lang="ru-RU" sz="2000" dirty="0" smtClean="0"/>
              <a:t> (</a:t>
            </a:r>
            <a:r>
              <a:rPr lang="ru-RU" sz="2000" u="sng" dirty="0" smtClean="0"/>
              <a:t>немое </a:t>
            </a:r>
            <a:r>
              <a:rPr lang="en-US" sz="2000" b="1" u="sng" dirty="0" smtClean="0"/>
              <a:t>e</a:t>
            </a:r>
            <a:r>
              <a:rPr lang="ru-RU" sz="2000" dirty="0" smtClean="0"/>
              <a:t>) перед суффиксами </a:t>
            </a:r>
            <a:r>
              <a:rPr lang="ru-RU" sz="2000" b="1" dirty="0" smtClean="0"/>
              <a:t>-</a:t>
            </a:r>
            <a:r>
              <a:rPr lang="en-US" sz="2000" b="1" dirty="0" err="1" smtClean="0"/>
              <a:t>er</a:t>
            </a:r>
            <a:r>
              <a:rPr lang="ru-RU" sz="2000" b="1" dirty="0" smtClean="0"/>
              <a:t>, -</a:t>
            </a:r>
            <a:r>
              <a:rPr lang="en-US" sz="2000" b="1" dirty="0" err="1" smtClean="0"/>
              <a:t>est</a:t>
            </a:r>
            <a:r>
              <a:rPr lang="en-US" sz="2000" b="1" dirty="0" smtClean="0"/>
              <a:t> </a:t>
            </a:r>
            <a:r>
              <a:rPr lang="ru-RU" sz="2000" dirty="0" smtClean="0"/>
              <a:t>опускается:</a:t>
            </a:r>
          </a:p>
          <a:p>
            <a:pPr algn="just"/>
            <a:r>
              <a:rPr lang="en-US" sz="2000" dirty="0" smtClean="0"/>
              <a:t>whit</a:t>
            </a:r>
            <a:r>
              <a:rPr lang="en-US" sz="2000" b="1" dirty="0" smtClean="0"/>
              <a:t>e</a:t>
            </a:r>
            <a:r>
              <a:rPr lang="en-US" sz="2000" dirty="0" smtClean="0"/>
              <a:t> </a:t>
            </a:r>
            <a:r>
              <a:rPr lang="ru-RU" sz="2000" i="1" dirty="0" smtClean="0"/>
              <a:t>белый</a:t>
            </a:r>
            <a:r>
              <a:rPr lang="en-US" sz="2000" dirty="0" smtClean="0"/>
              <a:t> - whit</a:t>
            </a:r>
            <a:r>
              <a:rPr lang="en-US" sz="2000" b="1" dirty="0" smtClean="0"/>
              <a:t>er</a:t>
            </a:r>
            <a:r>
              <a:rPr lang="en-US" sz="2000" dirty="0" smtClean="0"/>
              <a:t> –the  whit</a:t>
            </a:r>
            <a:r>
              <a:rPr lang="en-US" sz="2000" b="1" dirty="0" smtClean="0"/>
              <a:t>est</a:t>
            </a:r>
            <a:endParaRPr lang="ru-RU" sz="2000" dirty="0"/>
          </a:p>
        </p:txBody>
      </p:sp>
    </p:spTree>
  </p:cSld>
  <p:clrMapOvr>
    <a:masterClrMapping/>
  </p:clrMapOvr>
  <p:transition>
    <p:newsflash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/>
              <a:t>Перед прилагательными в </a:t>
            </a:r>
            <a:r>
              <a:rPr lang="ru-RU" sz="2800" u="sng" dirty="0" smtClean="0"/>
              <a:t>превосходной</a:t>
            </a:r>
            <a:r>
              <a:rPr lang="ru-RU" sz="2800" dirty="0" smtClean="0"/>
              <a:t> степени ставится </a:t>
            </a:r>
            <a:r>
              <a:rPr lang="ru-RU" sz="2800" u="sng" dirty="0" smtClean="0"/>
              <a:t>определенный артикль</a:t>
            </a:r>
            <a:r>
              <a:rPr lang="ru-RU" sz="2800" dirty="0" smtClean="0"/>
              <a:t> </a:t>
            </a:r>
            <a:r>
              <a:rPr lang="en-US" sz="2800" b="1" dirty="0" smtClean="0"/>
              <a:t>the</a:t>
            </a:r>
            <a:r>
              <a:rPr lang="ru-RU" sz="2800" dirty="0" smtClean="0"/>
              <a:t>, так как оно обычно является определением к стоящему за ним существительному ( придает ему качества исключительности). Артикль сохраняется и в тех случаях, когда существительное не упомянуто, а лишь подразумевается:</a:t>
            </a:r>
          </a:p>
          <a:p>
            <a:pPr algn="just"/>
            <a:r>
              <a:rPr lang="en-US" sz="2800" dirty="0" smtClean="0"/>
              <a:t>This is </a:t>
            </a:r>
            <a:r>
              <a:rPr lang="en-US" sz="2800" b="1" dirty="0" smtClean="0"/>
              <a:t>the shortest </a:t>
            </a:r>
            <a:r>
              <a:rPr lang="en-US" sz="2800" dirty="0" smtClean="0"/>
              <a:t>way to the station.</a:t>
            </a:r>
            <a:endParaRPr lang="ru-RU" sz="2800" dirty="0" smtClean="0"/>
          </a:p>
          <a:p>
            <a:pPr algn="just">
              <a:buNone/>
            </a:pPr>
            <a:r>
              <a:rPr lang="ru-RU" sz="2800" i="1" dirty="0" smtClean="0"/>
              <a:t>Это </a:t>
            </a:r>
            <a:r>
              <a:rPr lang="ru-RU" sz="2800" b="1" i="1" dirty="0" smtClean="0"/>
              <a:t>самая короткая</a:t>
            </a:r>
            <a:r>
              <a:rPr lang="ru-RU" sz="2800" i="1" dirty="0" smtClean="0"/>
              <a:t> дорога к вокзалу.</a:t>
            </a:r>
            <a:endParaRPr lang="ru-RU" sz="2800" dirty="0" smtClean="0"/>
          </a:p>
          <a:p>
            <a:pPr algn="just"/>
            <a:r>
              <a:rPr lang="en-US" sz="2800" dirty="0" smtClean="0"/>
              <a:t>There are 20 boys in our class. Victor is </a:t>
            </a:r>
            <a:r>
              <a:rPr lang="en-US" sz="2800" b="1" dirty="0" smtClean="0"/>
              <a:t>the tallest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 algn="just">
              <a:buNone/>
            </a:pPr>
            <a:r>
              <a:rPr lang="ru-RU" sz="2800" i="1" dirty="0" smtClean="0"/>
              <a:t>В нашем классе 20 мальчиков. Виктор </a:t>
            </a:r>
            <a:r>
              <a:rPr lang="ru-RU" sz="2800" b="1" i="1" dirty="0" smtClean="0"/>
              <a:t>самый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высокий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 algn="ctr"/>
            <a:r>
              <a:rPr lang="en-US" b="1" dirty="0" smtClean="0"/>
              <a:t>COMPOUND ADJECTIVES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492896"/>
            <a:ext cx="8784976" cy="436510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Многосложные</a:t>
            </a:r>
            <a:r>
              <a:rPr lang="ru-RU" dirty="0" smtClean="0"/>
              <a:t> и большинство </a:t>
            </a:r>
            <a:r>
              <a:rPr lang="ru-RU" u="sng" dirty="0" smtClean="0"/>
              <a:t>двусложных</a:t>
            </a:r>
            <a:r>
              <a:rPr lang="ru-RU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прилагательных образуют </a:t>
            </a:r>
            <a:r>
              <a:rPr lang="ru-RU" b="1" i="1" dirty="0" smtClean="0"/>
              <a:t>сравнительную</a:t>
            </a:r>
            <a:r>
              <a:rPr lang="ru-RU" dirty="0" smtClean="0"/>
              <a:t> степень с помощью слова </a:t>
            </a:r>
            <a:r>
              <a:rPr lang="en-US" b="1" dirty="0" smtClean="0"/>
              <a:t>more</a:t>
            </a:r>
            <a:r>
              <a:rPr lang="en-US" dirty="0" smtClean="0"/>
              <a:t> </a:t>
            </a:r>
            <a:r>
              <a:rPr lang="ru-RU" dirty="0" smtClean="0"/>
              <a:t> - </a:t>
            </a:r>
            <a:r>
              <a:rPr lang="ru-RU" i="1" dirty="0" smtClean="0"/>
              <a:t>более</a:t>
            </a:r>
            <a:r>
              <a:rPr lang="ru-RU" dirty="0" smtClean="0"/>
              <a:t>,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а </a:t>
            </a:r>
            <a:r>
              <a:rPr lang="ru-RU" b="1" i="1" dirty="0" smtClean="0"/>
              <a:t>превосходную</a:t>
            </a:r>
            <a:r>
              <a:rPr lang="en-US" b="1" i="1" dirty="0" smtClean="0"/>
              <a:t> </a:t>
            </a:r>
            <a:r>
              <a:rPr lang="ru-RU" dirty="0" smtClean="0"/>
              <a:t>степень - </a:t>
            </a:r>
            <a:r>
              <a:rPr lang="en-US" b="1" dirty="0" smtClean="0"/>
              <a:t>most</a:t>
            </a:r>
            <a:r>
              <a:rPr lang="en-US" dirty="0" smtClean="0"/>
              <a:t> </a:t>
            </a:r>
            <a:r>
              <a:rPr lang="ru-RU" dirty="0" smtClean="0"/>
              <a:t>- </a:t>
            </a:r>
            <a:r>
              <a:rPr lang="ru-RU" i="1" dirty="0" smtClean="0"/>
              <a:t>самый (наиболее)</a:t>
            </a:r>
            <a:r>
              <a:rPr lang="ru-RU" dirty="0" smtClean="0"/>
              <a:t>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А меньшая и самая низкая степень качества выражаются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словами</a:t>
            </a:r>
            <a:r>
              <a:rPr lang="ru-RU" b="1" dirty="0" smtClean="0"/>
              <a:t> </a:t>
            </a:r>
            <a:r>
              <a:rPr lang="en-US" b="1" dirty="0" smtClean="0"/>
              <a:t>less </a:t>
            </a:r>
            <a:r>
              <a:rPr lang="ru-RU" dirty="0" smtClean="0"/>
              <a:t>[</a:t>
            </a:r>
            <a:r>
              <a:rPr lang="en-US" dirty="0" smtClean="0"/>
              <a:t>les</a:t>
            </a:r>
            <a:r>
              <a:rPr lang="ru-RU" dirty="0" smtClean="0"/>
              <a:t>]</a:t>
            </a:r>
            <a:r>
              <a:rPr lang="ru-RU" b="1" dirty="0" smtClean="0"/>
              <a:t> </a:t>
            </a:r>
            <a:r>
              <a:rPr lang="ru-RU" dirty="0" smtClean="0"/>
              <a:t>- </a:t>
            </a:r>
            <a:r>
              <a:rPr lang="ru-RU" i="1" dirty="0" smtClean="0"/>
              <a:t>менее</a:t>
            </a:r>
            <a:r>
              <a:rPr lang="ru-RU" dirty="0" smtClean="0"/>
              <a:t>  и  </a:t>
            </a:r>
            <a:r>
              <a:rPr lang="en-US" b="1" dirty="0" smtClean="0"/>
              <a:t>least </a:t>
            </a:r>
            <a:r>
              <a:rPr lang="ru-RU" dirty="0" smtClean="0"/>
              <a:t>– </a:t>
            </a:r>
            <a:r>
              <a:rPr lang="ru-RU" i="1" dirty="0" smtClean="0"/>
              <a:t>наименее</a:t>
            </a:r>
            <a:r>
              <a:rPr lang="ru-RU" dirty="0" smtClean="0"/>
              <a:t>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Эти слова ставятся перед прилагательным в форме положительной степени.</a:t>
            </a:r>
          </a:p>
          <a:p>
            <a:endParaRPr lang="ru-RU" dirty="0"/>
          </a:p>
        </p:txBody>
      </p:sp>
      <p:pic>
        <p:nvPicPr>
          <p:cNvPr id="6146" name="Picture 2" descr="http://annsite.at.ua/_pu/3/50732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268760"/>
            <a:ext cx="2130513" cy="18269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198884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35283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u="sng" dirty="0" smtClean="0"/>
              <a:t>Выражение меньшей и наименьшей степени:</a:t>
            </a:r>
            <a:endParaRPr lang="ru-RU" dirty="0" smtClean="0"/>
          </a:p>
          <a:p>
            <a:r>
              <a:rPr lang="en-US" dirty="0" smtClean="0"/>
              <a:t>expensive [Ik'spensIv] </a:t>
            </a:r>
            <a:r>
              <a:rPr lang="ru-RU" i="1" dirty="0" smtClean="0"/>
              <a:t>дорогой</a:t>
            </a:r>
            <a:r>
              <a:rPr lang="ru-RU" dirty="0" smtClean="0"/>
              <a:t>(по цене)</a:t>
            </a:r>
          </a:p>
          <a:p>
            <a:r>
              <a:rPr lang="en-US" b="1" dirty="0" smtClean="0"/>
              <a:t>less</a:t>
            </a:r>
            <a:r>
              <a:rPr lang="en-US" dirty="0" smtClean="0"/>
              <a:t> expensive </a:t>
            </a:r>
            <a:r>
              <a:rPr lang="ru-RU" i="1" dirty="0" smtClean="0"/>
              <a:t>менее дорогой</a:t>
            </a:r>
            <a:endParaRPr lang="ru-RU" dirty="0" smtClean="0"/>
          </a:p>
          <a:p>
            <a:r>
              <a:rPr lang="en-US" b="1" dirty="0" smtClean="0"/>
              <a:t> (the) least</a:t>
            </a:r>
            <a:r>
              <a:rPr lang="en-US" dirty="0" smtClean="0"/>
              <a:t> expensive </a:t>
            </a:r>
            <a:r>
              <a:rPr lang="ru-RU" i="1" dirty="0" smtClean="0"/>
              <a:t>наименее дорогой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Например:</a:t>
            </a:r>
          </a:p>
          <a:p>
            <a:pPr>
              <a:buNone/>
            </a:pPr>
            <a:r>
              <a:rPr lang="en-US" dirty="0" smtClean="0"/>
              <a:t>We are glad that this </a:t>
            </a:r>
            <a:r>
              <a:rPr lang="en-US" u="sng" dirty="0" smtClean="0"/>
              <a:t>work</a:t>
            </a:r>
            <a:r>
              <a:rPr lang="en-US" dirty="0" smtClean="0"/>
              <a:t> is </a:t>
            </a:r>
            <a:r>
              <a:rPr lang="en-US" b="1" dirty="0" smtClean="0"/>
              <a:t>less difficult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Мы рады, что эта работа оказалась </a:t>
            </a:r>
            <a:r>
              <a:rPr lang="ru-RU" b="1" i="1" dirty="0" smtClean="0"/>
              <a:t>менее трудная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098" name="Picture 2" descr="http://kinder-online.ru/uploads/posts/2010-08/1283182324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05064"/>
            <a:ext cx="2646112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3596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NOTES:</a:t>
            </a:r>
            <a:endParaRPr lang="ru-RU" b="1" dirty="0" smtClean="0"/>
          </a:p>
          <a:p>
            <a:pPr algn="just"/>
            <a:r>
              <a:rPr lang="ru-RU" b="1" dirty="0" smtClean="0"/>
              <a:t>1:</a:t>
            </a:r>
            <a:r>
              <a:rPr lang="ru-RU" dirty="0" smtClean="0"/>
              <a:t> </a:t>
            </a:r>
            <a:r>
              <a:rPr lang="en-US" b="1" dirty="0" smtClean="0"/>
              <a:t>Most</a:t>
            </a:r>
            <a:r>
              <a:rPr lang="ru-RU" dirty="0" smtClean="0"/>
              <a:t> употребляется перед прилагательными не только для образования превосходной степени, но и со значением </a:t>
            </a:r>
            <a:r>
              <a:rPr lang="en-US" b="1" dirty="0" smtClean="0"/>
              <a:t>very</a:t>
            </a:r>
            <a:r>
              <a:rPr lang="ru-RU" dirty="0" smtClean="0"/>
              <a:t> - </a:t>
            </a:r>
            <a:r>
              <a:rPr lang="ru-RU" i="1" dirty="0" smtClean="0"/>
              <a:t>очень</a:t>
            </a:r>
            <a:r>
              <a:rPr lang="ru-RU" dirty="0" smtClean="0"/>
              <a:t>, а также </a:t>
            </a:r>
            <a:r>
              <a:rPr lang="ru-RU" i="1" dirty="0" smtClean="0"/>
              <a:t>крайне, весьма</a:t>
            </a:r>
            <a:r>
              <a:rPr lang="ru-RU" dirty="0" smtClean="0"/>
              <a:t>, обозначая просто высокую степень качества безотносительно к другим предметам</a:t>
            </a:r>
            <a:r>
              <a:rPr lang="ru-RU" i="1" dirty="0" smtClean="0"/>
              <a:t>.</a:t>
            </a:r>
            <a:r>
              <a:rPr lang="ru-RU" dirty="0" smtClean="0"/>
              <a:t> В этом случае существительное в единственном числе употребляется с неопределенным артиклем, а во множественном числе - без артикля:</a:t>
            </a:r>
          </a:p>
          <a:p>
            <a:r>
              <a:rPr lang="en-US" dirty="0" smtClean="0"/>
              <a:t>This is </a:t>
            </a:r>
            <a:r>
              <a:rPr lang="en-US" b="1" dirty="0" smtClean="0"/>
              <a:t>a most</a:t>
            </a:r>
            <a:r>
              <a:rPr lang="en-US" dirty="0" smtClean="0"/>
              <a:t> interesting book.</a:t>
            </a:r>
            <a:r>
              <a:rPr lang="ru-RU" dirty="0" smtClean="0"/>
              <a:t> - </a:t>
            </a:r>
            <a:r>
              <a:rPr lang="ru-RU" i="1" dirty="0" smtClean="0"/>
              <a:t>Это </a:t>
            </a:r>
            <a:r>
              <a:rPr lang="ru-RU" b="1" i="1" dirty="0" smtClean="0"/>
              <a:t>крайне</a:t>
            </a:r>
            <a:r>
              <a:rPr lang="ru-RU" i="1" dirty="0" smtClean="0"/>
              <a:t> интересная книга.</a:t>
            </a:r>
            <a:endParaRPr lang="ru-RU" dirty="0" smtClean="0"/>
          </a:p>
          <a:p>
            <a:r>
              <a:rPr lang="en-US" dirty="0" smtClean="0"/>
              <a:t>They are </a:t>
            </a:r>
            <a:r>
              <a:rPr lang="en-US" b="1" dirty="0" smtClean="0"/>
              <a:t>most</a:t>
            </a:r>
            <a:r>
              <a:rPr lang="en-US" dirty="0" smtClean="0"/>
              <a:t> interesting people.</a:t>
            </a:r>
            <a:r>
              <a:rPr lang="ru-RU" dirty="0" smtClean="0"/>
              <a:t> - </a:t>
            </a:r>
            <a:r>
              <a:rPr lang="ru-RU" i="1" dirty="0" smtClean="0"/>
              <a:t>Они </a:t>
            </a:r>
            <a:r>
              <a:rPr lang="ru-RU" b="1" i="1" dirty="0" smtClean="0"/>
              <a:t>крайне</a:t>
            </a:r>
            <a:r>
              <a:rPr lang="ru-RU" i="1" dirty="0" smtClean="0"/>
              <a:t> интересные люди.</a:t>
            </a:r>
            <a:r>
              <a:rPr lang="ru-RU" dirty="0" smtClean="0"/>
              <a:t> </a:t>
            </a:r>
            <a:endParaRPr lang="en-US" dirty="0" smtClean="0"/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b="1" dirty="0" smtClean="0"/>
              <a:t>Примечание 2</a:t>
            </a:r>
            <a:r>
              <a:rPr lang="ru-RU" dirty="0" smtClean="0"/>
              <a:t>:</a:t>
            </a:r>
            <a:r>
              <a:rPr lang="ru-RU" b="1" dirty="0" smtClean="0"/>
              <a:t> </a:t>
            </a:r>
            <a:r>
              <a:rPr lang="en-US" b="1" dirty="0" smtClean="0"/>
              <a:t>Most</a:t>
            </a:r>
            <a:r>
              <a:rPr lang="ru-RU" dirty="0" smtClean="0"/>
              <a:t> употребляется также с предлогом </a:t>
            </a:r>
            <a:r>
              <a:rPr lang="en-US" b="1" dirty="0" smtClean="0"/>
              <a:t>of</a:t>
            </a:r>
            <a:r>
              <a:rPr lang="ru-RU" dirty="0" smtClean="0"/>
              <a:t> перед существительным, обозначающим определенную группу предметов, лиц или количество чего-либо. Сочетание </a:t>
            </a:r>
            <a:r>
              <a:rPr lang="en-US" b="1" dirty="0" smtClean="0"/>
              <a:t>most of</a:t>
            </a:r>
            <a:r>
              <a:rPr lang="en-US" dirty="0" smtClean="0"/>
              <a:t> </a:t>
            </a:r>
            <a:r>
              <a:rPr lang="ru-RU" dirty="0" smtClean="0"/>
              <a:t>употребляется без артикля и означает "</a:t>
            </a:r>
            <a:r>
              <a:rPr lang="ru-RU" i="1" dirty="0" smtClean="0"/>
              <a:t>большинство (из), большая часть (из)</a:t>
            </a:r>
            <a:r>
              <a:rPr lang="ru-RU" dirty="0" smtClean="0"/>
              <a:t>". В этом случае существительное, к которому оно относится, имеет при себе определенный артикль, указательное или притяжательное </a:t>
            </a:r>
            <a:r>
              <a:rPr lang="ru-RU" dirty="0" smtClean="0"/>
              <a:t>местоимение.</a:t>
            </a:r>
            <a:endParaRPr lang="ru-RU" dirty="0" smtClean="0"/>
          </a:p>
          <a:p>
            <a:r>
              <a:rPr lang="en-US" b="1" dirty="0" smtClean="0"/>
              <a:t>Most of</a:t>
            </a:r>
            <a:r>
              <a:rPr lang="en-US" dirty="0" smtClean="0"/>
              <a:t> </a:t>
            </a:r>
            <a:r>
              <a:rPr lang="en-US" u="sng" dirty="0" smtClean="0"/>
              <a:t>these books</a:t>
            </a:r>
            <a:r>
              <a:rPr lang="en-US" dirty="0" smtClean="0"/>
              <a:t> have been published in Moscow.</a:t>
            </a:r>
            <a:endParaRPr lang="ru-RU" dirty="0" smtClean="0"/>
          </a:p>
          <a:p>
            <a:r>
              <a:rPr lang="ru-RU" b="1" i="1" dirty="0" smtClean="0"/>
              <a:t>Большая часть</a:t>
            </a:r>
            <a:r>
              <a:rPr lang="ru-RU" i="1" dirty="0" smtClean="0"/>
              <a:t> этих книг издана в Москве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en-US" b="1" dirty="0" smtClean="0"/>
              <a:t>Most of</a:t>
            </a:r>
            <a:r>
              <a:rPr lang="en-US" dirty="0" smtClean="0"/>
              <a:t> </a:t>
            </a:r>
            <a:r>
              <a:rPr lang="en-US" u="sng" dirty="0" smtClean="0"/>
              <a:t>the students</a:t>
            </a:r>
            <a:r>
              <a:rPr lang="en-US" dirty="0" smtClean="0"/>
              <a:t> go in for sports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b="1" i="1" dirty="0" smtClean="0"/>
              <a:t>Большинство</a:t>
            </a:r>
            <a:r>
              <a:rPr lang="ru-RU" i="1" dirty="0" smtClean="0"/>
              <a:t> студентов занимается спортом.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ld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Исключения из общих правил образования степеней сравнения: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060848"/>
          <a:ext cx="8229600" cy="3034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88032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good 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better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best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</a:tr>
              <a:tr h="241226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little 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less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least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</a:tr>
              <a:tr h="241226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bad 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worse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worst 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</a:tr>
              <a:tr h="241226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much 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много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(с неисчисл.)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many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многие 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 исчисл.)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more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most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/>
                </a:tc>
              </a:tr>
            </a:tbl>
          </a:graphicData>
        </a:graphic>
      </p:graphicFrame>
      <p:pic>
        <p:nvPicPr>
          <p:cNvPr id="2050" name="Picture 2" descr="http://t2.gstatic.com/images?q=tbn:ANd9GcTgw6IbkjjzdZwOX9wkWn2HUAr5antA4IgovWUi6wZ5Dig7HZi4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5229200"/>
            <a:ext cx="2592288" cy="1477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29840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THE DEFINITION OF THE ADJECTIVE</a:t>
            </a:r>
            <a:endParaRPr lang="ru-RU" sz="5400" b="1" dirty="0">
              <a:cs typeface="Arabic Typesetting" pitchFamily="66" charset="-78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420888"/>
            <a:ext cx="8363272" cy="410445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Прилагательным называется часть речи, обозначающая признак предмета, лица или явления. Оно отвечает на вопрос </a:t>
            </a:r>
            <a:r>
              <a:rPr lang="en-US" b="1" dirty="0" smtClean="0"/>
              <a:t>what</a:t>
            </a:r>
            <a:r>
              <a:rPr lang="ru-RU" b="1" dirty="0" smtClean="0"/>
              <a:t>?</a:t>
            </a:r>
            <a:r>
              <a:rPr lang="ru-RU" dirty="0" smtClean="0"/>
              <a:t> - </a:t>
            </a:r>
            <a:r>
              <a:rPr lang="ru-RU" i="1" dirty="0" smtClean="0"/>
              <a:t>какой? какая? какие? </a:t>
            </a:r>
            <a:r>
              <a:rPr lang="ru-RU" dirty="0" smtClean="0"/>
              <a:t>относительно качеств или свойств упоминаемого объекта.</a:t>
            </a:r>
          </a:p>
          <a:p>
            <a:pPr algn="just"/>
            <a:r>
              <a:rPr lang="ru-RU" dirty="0" smtClean="0"/>
              <a:t>Прилагательные в английском языке </a:t>
            </a:r>
            <a:r>
              <a:rPr lang="ru-RU" cap="small" dirty="0" smtClean="0"/>
              <a:t>не изменяются </a:t>
            </a:r>
            <a:r>
              <a:rPr lang="ru-RU" dirty="0" smtClean="0"/>
              <a:t>по числам, родам и падежам, не имеют кратких форм. Прилагательные </a:t>
            </a:r>
            <a:r>
              <a:rPr lang="ru-RU" u="sng" dirty="0" smtClean="0"/>
              <a:t>могут изменяться</a:t>
            </a:r>
            <a:r>
              <a:rPr lang="ru-RU" dirty="0" smtClean="0"/>
              <a:t> лишь по степеням сравнения</a:t>
            </a:r>
            <a:r>
              <a:rPr lang="en-US" b="1" dirty="0" smtClean="0"/>
              <a:t>(the degrees of comparison</a:t>
            </a:r>
            <a:r>
              <a:rPr lang="en-US" dirty="0" smtClean="0"/>
              <a:t>)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ru-RU" sz="3100" b="1" dirty="0" smtClean="0"/>
              <a:t>Имеют по две формы степеней сравнения, различающихся по значению: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484784"/>
          <a:ext cx="8208912" cy="5141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489654"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Times New Roman"/>
                          <a:ea typeface="Times New Roman"/>
                          <a:cs typeface="Times New Roman"/>
                        </a:rPr>
                        <a:t>Положительная степень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Times New Roman"/>
                          <a:ea typeface="Times New Roman"/>
                          <a:cs typeface="Times New Roman"/>
                        </a:rPr>
                        <a:t>Сравнительная степень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>
                          <a:latin typeface="Times New Roman"/>
                          <a:ea typeface="Times New Roman"/>
                          <a:cs typeface="Times New Roman"/>
                        </a:rPr>
                        <a:t>Превосходная степень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489654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1) 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old 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старый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older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старше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(о возрасте)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elder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старше в семье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(о старшинстве)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oldest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старейший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eldest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самый старший в семье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489654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2) 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near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близкий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nearer 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более близкий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nearest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ближайший (по расстоянию)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next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следующий ( по порядку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489654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3) 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late 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поздний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later 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более поздний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(о времени)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latter 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последний из двух (по порядку) упомянутых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latest  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самый поздний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last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самый последний (по порядку)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489654"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4) 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far 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далекий</a:t>
                      </a:r>
                      <a:r>
                        <a:rPr lang="en-US" sz="1800" i="1">
                          <a:latin typeface="Times New Roman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дальний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farther  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более дальний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(о расстоянии)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further 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более дальний, дальнейший (по порядку)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farthest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самый дальний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the furthest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самый дальний, далекий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Blackadder ITC" pitchFamily="82" charset="0"/>
              </a:rPr>
              <a:t>THANK YOU</a:t>
            </a:r>
            <a:endParaRPr lang="ru-RU" sz="8000" dirty="0"/>
          </a:p>
        </p:txBody>
      </p:sp>
      <p:sp>
        <p:nvSpPr>
          <p:cNvPr id="33794" name="AutoShape 2" descr="data:image/jpeg;base64,/9j/4AAQSkZJRgABAQAAAQABAAD/2wCEAAkGBxQTEhUUExQVFRQVGBgaFxcYFxcYHRcXGhUXHR0gFxgdHyggHB4lHBgcIzIhJiwrLi4uFx8zODMsNygtLisBCgoKDg0OGxAQGywkHyYsLC8sLDQsLCwsLCwwLCwvLCwsLCwsLCwsLC0sLCwsLCwsLSwsLCwsLCwvLCwsLCwsLP/AABEIAOYA2wMBEQACEQEDEQH/xAAcAAEAAgMBAQEAAAAAAAAAAAAABQYDBAcCAQj/xABLEAACAQMBBAYGBwQHBQkBAAABAgMABBEFBhIhMRMiQVFhcQcUMoGRoSNCUmJyscEkM4KSFTRDY3Oy0URToqPCFhcllLTS0+HwCP/EABsBAQACAwEBAAAAAAAAAAAAAAADBAECBQYH/8QAPBEAAgECAwQIBAQFAwUAAAAAAAECAxEEITEFEkFREzJhcYGRobEiwdHhBjNS8BQVQmKyIzRyJEOCotL/2gAMAwEAAhEDEQA/AO40AoBQCgFAKAUAoBQCgPEsoUZYhQOZJAHxNAVbV/SPp1ud1rlXfluRAytnyXNZScnZGG0ldlZ1H0sSEH1azYD/AHly6xL57oJarkNn15ZtWXbkUam0sPF2Tu+SzKqnpevYZkeV7eeLexLHDGw3F71k48R4/DtGtbDKnG8ZKXO3DxJKGKdR2lBxXC9s/DU7zDIGUMOTAEeRFVC2e6AUAoBQCgFAKAUAoBQCgFAKAUAoBQCgFAKAUBE6ztLaWozcXEUfgzDPuXnQFLv/AEvwHhZ289yext3o0/mbj8qnpYWrV6kWV6uKo0uvJIqWs+kfUHyGnt7JTyWMdJJ8W7fIVcWzlH86aXZqyk9pOf5MHLt0RVbuRrg70nrN23MNO5RB5KccPdVmnhaMerBy7Xkv34FeeJxEutOMFyXxP6epkitJsYDxwL9mFBn3u3+lWowqWsmor+1fN/QrPor3knN/3P5I9ppEecuGlb7UjFvgOQ+FZWHhe8s325mf4iaVo/CuzI39O0z1q7tLQcFeQPIAOAii6zeWeA99VNpVN2moLj7It7Op71RzfD5n6KUY4CuGdo+0AoBQCgFAKAUAoBQCgFAKAUAoBQCgFAUPb7bxrWZLS0RJbt0aQiTO4kaI7nO6QSxCHA+NQ168KMN+emXq0vmbRi5OyKk3pY1CWJWitYIMgEyyuzLx7VUY92TXVpbOrTW87Jc2c2ttKhTk4q7fJIrWobT3VxkS308oPOO2Xo18iy/kWqzTwOHWsnLu08/uVamOxMurFRXOT+X2I6Cz3TmOCND9uUmRs95A/wDdV2FJQ/Lgl2vN/vxKc5Sn+ZUb7Fkv34Gy9oz/ALyV2H2VO4vwXj86kcJS68m+zRehpFwh1Ipdur9TJb2kcY6iKniAB8TWYU4Q6qsZnUnPrO5ittUikcojhmUZOOXuPbWsK9OcnGLu0bToVIRUpKyNupSE1dVuWjhd1xlRkZ5cxzqKvNwpuS1RNQgp1FF6Mx+jbb6C1vGnvEbLRiNGjGRGC2WJUnJzgcvHhXnsRiJVpbzO/QoRoxtE/SOnX8c8aywuHjcZVlOQRUBObNAKAUAoBQCgFAKAUAoBQCgFAKAUAoDxLIFUsxwFBJPcAONAfmyHWVfUor2Tnc3Tbv3bcgxDy4OK12thb7Kn+qWa7o5+5Vw9dyxriurFW8X9jXstLRcq67zxSSR9YlsFHK9XPADh2V3dmunXwtOq87pPPPh2nMxsp0604J2V+GXsSQrpFEUB9oCobQ6hJPIbeEEgHrY+sRz/AIQa5GLrTqz6Gn4/vkdbCUYUodLU8DJoezs0ciyMyrj6o4kjtB7K2wuBqU5qbduw1xWNpzg4JXLVXVOWamrSqsMjMAQFPA8iewfGoq8lGnJvkS0IuVSKXMtNt6C4pbOFumkiuWjVpAQGTfYZxjgRjOOfZXlz0xavRRsreaYZ7edlkgbdeGRG4BuIcFTxUkbp7uB40B0SgFAKAUAoBQCgFAKAUAoBQCgFAKAUBQvTHrDRWQt4ziW8YRDwTnIf5eHvqWjSdWooLiRV6qpU3N8DjPqYlE27wUKIYvAR8cj+P8q70qUaymuFt1dy+5wadSVHcb1vvPvf2Ny31FJp5WQg9II5WA+rI8YEinxDqfjXJ/DinTwzoT1i2l3Xy9C9teKdSNRaNG3XoTkCsAwXV4kftsF7s8z5DnWk6sIdZ2JIUpz6quRttfRoVighlZ5WwihCDIxPe3E86pvFUaEfhTz7LX8y4sNVry+JrLtvbyOkaN6K7mVQ93ddATx6KBVJXwaRs5PkMZzzrnz2hWk8nYvwwFGKzVzZ1D0USqpNteF2HJbhFIPDlvoAV49uD5UhtGtHXMT2fRlorHM9o5Jba4ghureRXWVXeMcelCt1RG3JlZuGRxHdUmKxqq0lFZPiR4XBulUcnpwOxabsteXiLNqN3PCzdYWtq/QpEDyVmGWY458effXNOib42VuoATZ6hP4R3QW4Q+G9hZB57xNAb+zO0DTPJb3MYhvIQDIgJKujZ3ZIWPtIcHxB4GgLBQCgFAKAUAoBQCgGaAr+p7a2MEhjluUV19oDLbn4yoIX31hyS1M2ZKWGrQTfuZo5OGeo6tw78A1kwblAKAUAoDgnpO1kzX8zrxFogt4h2dPIesfdkD3V09nxcIyrcdF3s5W0ZKcoUODzl3IhFiMcaRRqWdisaDlvO3DiewZySavYnEU8FhnUnpFFKjTlia9ueZabvYS5W2hIeAzWse6qRxsokTALK0hYlmJBIOAM9gya+Y7N/EdPDY2VRKW7N53d/S2Xn5nqcVg+no7j8CuwzBlDjkRnjwwPHur6xGalFSWjzPHyg4ycXqjSWaSb939HEfr46zfgHID7x+FRKUqvVyjz4vu+pK4wpdbN8uC7/obFrZJHxVesebHix82PGt4UoQzSz58fM0nVnPJvLlw8i4eiHTVm1C5uHGfVkjjjJ7GkDFiPHdGM/eNcXaM96tbkdnZ8N2jfmdkqgXhQFc240/egFwihp7M9PDwBJKDLJ/GgK+ZU8wKAnLC7WWJJUOUkRXU96soI+RoDPQFL9I30Hqt+vBradFkP2reZgkin4q3hu0BbYb2N/ZdG8mBrVST0ZJKjUj1oteBnBrYjFAKAUBo6zrENrEZriRY417WPM9wHMnwFAU99qr+6/qVqsEXZPd5BYd6Qqd7+YiuPituYWg3FPefJfXT3JY0ZPXI+Ps/dyj9o1O5yeawLFCvu6rH51xan4lrN/wCnBLvu/miVUFxNf/u7smIMomnIOfpp5X+I3sGqM9uY2X9du5I36KPIiJb8aRGLYWysXLGHozwnBdQd9cF98B1yoByoJHLAPDS2jU6Z1LJWvf8Apy4Z2s7ZO6z15mykoq1iv3WkPYW9rfNbx292l2DiNsl45mcsjADHAHdAycAc+yu7s/HdJjHShNyhu8VxVlfx46ZvQgqQ+G9jv1ejK4oBQEXtPrC2lrNcPyiQnzbko95IFAfnK1iYvGr8WUNPKe+aUnGfIZPuFeio0txQp/pW8+96HnJ1ekc6vN7q7lr5v5k3oyb99aoOSO0zn7McaNxPhvECuH+LcRGns+UOMski/sam3Wc+CR0066hS3dCMXDDG8cYTomlYnuIRTw8a+SrByUqkZf0r1uor1Z6hy9Tik8gcpEuRFNLKVPfCHZ1H8S4HlmvteC3/AOFo0qmrir+Cvbx9jyWI3VXq1I8NO95X8Pcl3YKCSQFA4nkAK6zaSuzmpNuyMem2dxeH6AdFBnBnce1/hL2+Z4VyMTtO3w0vP6HoNn7DnVtOrkjoPossBZ3t3bBmcSRQTBnILMwMiv8APHlXHjVlUvKWp0sRh40JKMdLHTJ5d1WY5O6CcDnwGeFbEBQNhfScmoXklssWFEYkSRS3LC7yuGAwwLYyMg4PhQHQXXIIPI8KA5Bb6TqVza2iWM4hjtppYnJd1ZRDcSKuAvB13MAqwPsLjGTQwdfQHAycntPfQyVT0sEf0Td57UAH4i64+dDK1IKPT491cxrnA7O3Fc1xXI9TGtUS1Z69QQct9fwu4/I1ixt0snrZ+CJbZG7ZLh4Gd2RkDpvksQQcEZPn8qnw8mpOLZQ2lSjKjGrFJNOztl3Fyq4cIUBzTaaFRrcLXHWR7ciz3+KJcK3WGPtkYIPn4VwfxF038Lenpf4ra2+nMnoW3sz5oF5eW6st1bTzysxZpIpI5EPHhuIzIUUDAxj4mvL1oYWtJOhOMY20aaa72k7vxLOaXxEt/TFw3COxmHjK8MY9+GZvgKieHpR61VeCb+SQufDa30v7yaK2U9kCmR/dLIAvL+7rO/hodWLk+3JeSz/9jGZt6bokULFwGeU8DLIxdyO7ePIfdXA8Kiq4mdRbryXJZL797zM2IeC2F5rDJLxi0+OORI+xp5d7Dt37qjgO+vW/h3DRjQdbjJteC+5WryzsdEr0RAKAUByf0zavvywWIPVH7RcfgQncB82GceAq5gaPSVlfRZvwKWPrOlRdtXku9nP9KyymVvambf8AJeSj3KB8TXcotyTm9ZZ/T0OLVSg1TWkVbx4+pma34syySxs67jFHK7yceBHdxNVsXs3DYpqVaN2tOwmoYyrQW7B5dxrw6UiokZaR40LFUZyVBb2uqMDj+taw2XhYVHU3Lyds32aG89oYiS3b2XYZNRtOkTAO6ykMjfZYcvd2eRq5Vp78bLXh3lalU3JXenHuJDZ7ZmS5KzXq7sanKQA8HI+tJ3jPED9OfAxmKqVXuPJLh2nsNk7Jpwiqss75ruOgKAoHIKB5AAfkBVCWh6J2SIJtoUS5hvold4bctHcShcIYJCAShPF9xwrZAxgHjUdF7rs+JycbFVI70eB1+3nV1V0YMrAMrA5BBGQQe7FWTlGCz0yGJnaKKNGkOXZVVSx+8QOPOgPuqX6QQyTSELHGrMxPYAM0BzbYXbOG0tQl6ktsZHkmDuhZGE0jSDrIDuEBgCGxyrVTi9GSSozirtFgn9KOmDgtx0rHkkUcjsfAALj44rZ5GiTeiK7q1/Pqjx78TW9lE4kCPjpLh1OV31BO6gPHHM1XqVlayL+GwcnJSnkiXNVjrngTKWKhhvKASuRkA5wSOYzigTWh9tpNy6tn73MZ/jU4+dZg7TizFaO/h6key/kdAroHmRQEVtLs/DfQGGdcg8VYcGjccmQ9jCjV8mCp7IajKemtrhg1xaSdG7j+0QgFHx2EqePiDXzrbWAjg8TeHVlmuzmjoUp78c9S1yx4Ckdo+dR4zDRpRpThpOKfjxNYyu2nwMdUTcVkFY0KQLr9wnbJZRP/ACSFf1Fe5/Dsr4S3KT+RUr9Y6DXdIRQCgPzPtJqBuLu7L8JJrlocdqQxD5ZUH4118Eo9C4rWTt4LNnIxu88QpPqwV/FuyN0DuHD8q65yjXnvY09qRF82FRyqwj1ml4kkaU5dWL8jDDqaycIUlmOcYiiduPnjFV5Y+hHjcsRwNZ8LFj2VsOmzLIjIFYgRuACSO1h3eHhVCvtSM4btLXi+R6DZv4flGoqmI0WaXPtfZ7lwrkHrCP1awM5jjOOgLEzLkguoHVXh9UtjPgMdtYlexFVg5q3DiaVjdLaSrZSkdE4JtmP2SSDE/ZwJwp7QQOfOu05LeRWjJU5dG9Hp9P3wJKw9bserYmJ4C2TbTFgI88+gkX2ATx3SCB2YqSNe2UitWwF3en5G622mpHgunQqftNdAqD5BMkfCt+ngVv4Gr2EZdWd1eFTqEyMiMGFtAGSLeHIyFiWkweOCQKjnXbyRboYBRe9N3JmoDoHxVA5ADyFBZH2hkgrvVpJmaGzwWU7sk7DMcXeF/wB5J90cB291bpJZsglOUnuw8zf0nSkt1IXLMxzJI3F5G73P6ch2Vq5XN4U1BZHvU2wgcc0dHH8LCtHlmWKSu3HmmvNHSFbIyO2umeUas7H2hgUBy3bYnT9Vjvm4Wt2ggnPYkg4ox9w+TVx9t4F4vDWh1o5r5rxJqE92RfLZgybueI4r4ivK4OUcXhHhpO04O8L5XXGJYqLdnvcGY65bVtTYUBUdmMXGu3VxGd6O3tlt2YcjKZN8gHtxjFe82DRlSwi3lq2/DL6FWs7yOkV2iEUAoDne0fopiub17tLiSAyKA6oqnLciQTyyMdnZW9OpKm7xdmaVKcaitJXR7s/RBYL+9NxcH+9lJH8qhRWZ1Zz6zbMRpQh1UkWTTtjrCD91aQKR29GpPxOTUZITaqByAHlQHP8AX7XoL1sexcDeH4x7X+vvqp1KtuD9z0+Bq9NhVfWOXhwMdTkwzSxgxiBHvrZZVDxTx3EDowyG3lSUZ90LfGoqGrRyNoxyjLl+/kbF9o9xZcg91ajky9aaJe515zKPtL1+8NzrNSjfOJph8durdqef1MdjfRzLvROrj7pzg9xHMHwNV2mtTpxnGSvFmxWDYHv7KC5E3W0cC7wUtMyDLLCpk3fxsOqg8WI5HureNOTK9TFUoasmLXZO4ugfW2MEJBAgifLsCD++mHL8MfvY8qsQopanNrY2c8o5L1IrZyLo7dYSArQF4WAAHWjcrnA4DeADfxVXqK0mdPCzUqSZJ1oTmtqS5ik/CfyrWWjJaLtUj3l50Sbft4W740P/AAiuhTd4Jnm8VDcrTj2s3q3K4oDT1jS4rmF4JlDxyDDA/mD2EcwaA59HpWpadiOOP+kLReCEMqXEa9zA4VwOzHGvObR/D1LESdSk92T15P6FiniHHJni427kieNJbC4i6Vt1GmaKNd4Ani5YgcBXIn+Hq9GDnOasuSbZIq0ZOyRi0S6vdY6cJPFaW0UjQuYSZZnIAJKyHCqpBGCBnnXZwGw8PGMak7yetnkvFfcinVd7Iv2y+zkFhAILdd1ASSScs7HmzHtPAfCvQkBL0AoBQCgFAKAUBW9vLPetukUdaFg48s4b5cfdVfEL4d5cDqbJq7tfceklb6FbjcMARyIz8a3Turo7TVnY9VkwaWvSmOJJxztpYpj+BHAk/wCWWqGPw1CjjYb1KXmdRRgQCORGR5VaOAUzZ/Zi0uIOklgjaQzXREgG6/G5l+uuGz76PMRbWaNv/sBad91/5y6/+Std2PIk6ap+p+Zo7L7HWbxEyx+sPHNOu9M7y4Mc8irgOSB1QtZSS0NZTlLrNvxLZNpkRgeAIqxOjIUVQq7rAgjA4cQayampsndNJax7/wC8j3opOz6SJjGxx2ZK58iKAq2sW3Q6hL2LdIsq/wCJGFjk/wCHojj8RqtXjozqbOqawfeeqrnTPE4yrD7p/I1g2i7NFl2Jk3rKE5zwI+DsP0q5h3emji7UVsXP98ETlTFAUAoCv7Y7R+pxoI4zNczt0dvCCBvyEE9YnkoHEmgKlr+xV/cRRTXN0txLBIk3qqxIsTbrdZELDJJXKgtwPbWlSLlBxXFGU7M+7J7CQXAku5XYLctvC2t5ZIooSAFwwUqTKpUhuQByMcM1rRpunBRbuxJpvI3dgdfT1y709bk3CQlWgaRt593GJED/ANoEYY3ufHjmpTBf6AUAoBQCgFAKAx3MIdGQ8mBB8iMVhq6sbQm4SUlwOY6cpTfib2onZT5ZOKq0Hk4vgevqNTtUWkkmblTkZ7CBlKsMgggjvBGDUFVWaZHNXMGjekK1sIRaX0rJLB1EPRyP0sI/dvvKpGd3AOeOVNWYS3lc83XpOnNx8iD0L0zWNvbCMpO7h5TwVQCGmdhglu5h2VsRGO9//oCMD6Kzdj9+RV/INQFXX03XaNL0NvbIskjSYcSOVLBQeIdQeIJ5dtAebH0rardzxQCaOLpXVMxxqN0MQCQWzyFaydlc3pw35KJ0aPSACSZrpmZizE3Eqb7EAEskZVMnA7KqOrJnahg6S4GWDTIkffWNd88N85ZsfiOTWjk3qTQpQh1VY26wSAihkmPR4f2MDudx86sYX8s5m2V/1PgizVZOUKAUBzb0iXgtNU028lDNAOlhbALFXkXgVUAknwHHq8KAsGnbSRRs/TToYZXL205b6N1bGY+k5B1fe6pI6uMcjgCK9Vtr29laGUmzCH1vo5SkUtzlAgYqQGIj3t/BwQYwc4wANXWL6C5vbC1sFRzay9JJLEBuW8SowKb44ZbON0d1AdIoBQCgFAKAUAoBQHP9p7for7e+rOmf4l5/p8aqv4a3eel2fU6TC24xfozFUxOeozxqOqrxMS0K5t7smL6EbuFnjz0bdhB5q3gew9h8zUVOpuso4rD9LHLU4Te2jxO0cilHU4ZTwINXE09DiSi4u0kY4YizBVBLE4AHaTRtJXYhCU5KMVdstthsDKwzI6x/dHWPv7PzqnPGxXVVzt0dhVJK9SSXZqbem7IiCUvO5CLhkkRxGAw+0faB5YIPZzrSeKc1aCzJqOyIUZuVZ/CtHe3nxLVpElzvq1l00sZPXNw79Cw71ZyXyO9Mg+NIb3/ct8zNbo8v4e7727ebz8siyWTXa3KpM6SRvE7NuR7ixurKFCkkk5BPPurZ7tsjSPSKdpaE5WhOKGCY9Ho/ZPOR/wA6sYX8s5u2f9z4Is1WTlCgPLuACSQAOJJ4ADxNAcu2s1WTWCLTTFDJFKjyXrZCRPGcjoTzZ/EdmR25AH3a2/1JIbiO8hUwSW+4JbbedelVmJ30wZI1lUhSRndxkHjwA0rfafQLiMzmxJeJF31FozGMKOG8yjcAGOZI5Vq5xTSb1M2LVsFp7ma4vOgFrDcrEIoAV9lFP0jqnVVmBAwOxRmtjBdaAUAoBQCgFAKAUBUvSIq9Ckm8oeJwQCQCQeB4eeKrYlWipcmdfY1S1Z03pJEKHGM9hGfdUqaaudZ5amF76NeckY83UfrR5o0348zxLtBar7VzAPORP9aqbjIHVgtWQO0VzpN4u7PPASBhXVwHX8Lcfgcit4qcdCCq8PUXxNeaKVZaVaWs3SwX9tJgEAShwRntygPHH51tUUqkd1qxDhpU8NU6SMk+8motWjc4N9CB3QW88re4kY+VQLCpcGy/Pa0n/VFer/fgS+nJaKwcW97dSDlJJbSvj8IKhF9wFTKlJKyVinLF0pO85OT8fp7WLCL27b93pt2w7C5hj/zPRUJGHtCmtEzMtlqzezZ28Y/vbnJ94jUj51uqHaRPaPKJnTZrVX9qaxh8FjmlI97MoPwFbKhEjltCo9EjINjNQPtahEO/dtR8ssaz0MTT+PrdhC7Q7I3tjZTTRarcHoEaQRhEVTjieXvreMVFWRXq1p1Z783dnStnr0z2sErY3pIkY472UE1sRmHaPaK3sYuluJAi8lHNnbuReZNAU5dKvNYIe837Sw5paqcSzDsM7Dkv3R/90Bf7CyjhjWOJFjjQYVVGAB5UBsUBzLQ0il1LVDMyRklYGtuqoeIIpWVjzJbeYZHZnPZXF2rKd4pLtv28ianoS/o2ueN3bxSGa1tpFSCQneK5QFow/wBcIeAPPjjjXSws5zpKU1Zkc0k8i7VYNRQCgFAKAUAoD43I450BwXZTSdHuYmm1S5U3Zml3xLclCMSHHVyDjFDBaIrLZlBjfs2/FKX+ZY0sZcm8m2blqdnAfo1sWI+ygf8AQ1kwSVtq2iqeoLVSO6AA/wCSsA3k2u04cFlTyWNyfgFoZPjbZ2f1UuGP3bK6OfI9Fj50BvabtAJnVVtrpQ2eu8O4owM8d45+VATVAKAUAoDV1GyWZCjM6jvSR4z/ADIQR8aAom1+y1iLS5LTSu6wylRLeTydYISOq8hBOR3UBp6HtyVsbO0so/Wr828WYx7EPUHWnfPAdu7nPEcqAntnNiN2X1u/k9avTyYj6OEd0KdmO/8AKgLnQCgFAQ2ubKWd4Q1zbxysBgMw6wHdvDjigJGwsY4Y1jiRY41GFVQAAPIUBsUAoBQCgFAKAUAoDjGh622mT3VpNp803S3kzW7KiYZHIwAzYB4YP8RrSdSMFeTsiSFGdS7ir217C4LtVcgfR6RMPAy2qf8AXVX+ZYb9fo/oOgny9jwm1GpseGmRIO97xPmEVqjltXDri34Gyw8zzd67qyo79BYoFVm4yzSHqgnGAi93fWn82otpJMkp4SUpKN1nkeNP1PVp4kkWWwUSKrDEE5IDDOOM2PlWk9rxjJx3Xl2m9XBunNwb0dj0LfWT/ttuPK0P6vUf85X6PX7EXQLmZPUdWPO/jH4bVP1Y1q9svhD1HRQ5hdn748X1S48kjt0HzRqjltirwivX6hU4c2ejsrOT1tSvz4CSFf8ALCK1e16/Jev1M9HT7SO0TZppkdpLu+YrLKn9bmXqq5A4IQOVK20q6as1ouBZxFCjTkklqk/M2JvR1av+8a4f8V1cN/1VD/M8T+r0RBany/fme4vRvp4GPV0bxYux+JbNaPH4l/1sfB+kre2Xo4tJHs4IY47fppmDuidbcWMsQMnwq/s3EValRqcmyeNKNSjUkklaz07TpOzGzNtYQiK2jCj6zHiznvdu013TmkxQCgFAKAUAoBQCgFAKAUAoBQCgOZekLWw9zbiJd5LW4UTy56qOwGIx9p8cT3DGeJqpjYqVJnY2PvSlUprRxd/lbxLca8iRigPMibwKnkQR8QRWU7O5lOzua2xZ/YoV7UBQ/wADFf0qfEfmNmdof7iT55+aJyoSkKAUAoCF2UOYpD3z3B/5zD9Kmr9Zdy9i7jsqkV/bH2JqoSkKArett/4hp4+9Mf8Al4rrbJXxs6GHX/SV32L3LlXoTjCgFAKAUAoBQCgFAKAUAoBQCgKztVq0hdbK0OLqYZL4yLeHOGlbx5hB2tjmAaAiNutGittK6OIYSF42yeLMTIAzMe1mLEk9pNQ11eB19iSti0uaa9CdVsgHvAPyrxrNLWPtYAzQGlslwW4T7FzN/wATb4+T1YrZ7r7F9DfH5yhLnGPpl8ieqEoigFAKAhNkD+zn/GuP/USVNX63gvZF3H/mr/jH/FE3UJSFAVy/XOq2fhHOf8tdjZPWZfpu2Bq98S413zjigFAKAUAoBQCgFAKAUAoBQEVtVra2VpNcsCwiXOB2kkKo8BvEceygNTY/RWgjaWdhJdXBDzuOI3scEj7o0HADzPbQHrbyDf0+5GM/RkjzXrfpUdVXgy9sye7i6b7ffI0NDn37aB/tRRk+e4M146st2pJdrLmIju1px7X7m9UZCKAj9AOLq8TvMMn88ZU/OOrE86cH3r1+5Li86FKX/JeTv8yw1Cc8UAoBQELsgP2VPF5j8Z5DU1fr+C9kXMf+e+6P+KJqoSmKAr6ne1eMfYtXb+aVRXb2RHVl55bPk+c0vJMt1dw5AoBQCgFAKAUAoBQCgFAKAUBgvrRJo3ikUPG6lWU8ipHEGgKBDPcaIxWXpLjS+aS8XktB9mQc3j7iOVAXWaeO5tWaJ1kjljbdZTkEFTyNYehLRlu1IvtRVNh5d6xh71BU+asRXj8VHdqtHc2hG2Jl25+ZO1XKQoCPs+rft/eW6/GORh+T1PrR7n8iWrnhV2S919iw1Ec8UAoD4aAh9kf6ong0g+Ezipa/X8vYt4/899y9kTNRFQUBXtLO9q85+xaxr8ZC1eg2SvgZfr5bPh2zb9LFvrrnHFAKAUAoBQCgFAKAUAoBQCgFAeXQEEEAg8CDxBHjQHLW2eW0v5haXctpZhFa5Rd1gJZGPRpbqwOGbB5A81A5jAEhpuzN2hDWf7LFkkpdSvcdLvZ4tED9EeR6r9pBWqeIwNGtqrPmib+IqN3k795v3V/PbYN5CqxEhenhcuiEkAdKjAOgJOMjeA7SK5OI2VOEXKDvbwZNCum7Mlq5BYI24O7e2rfaWeP34Rx/kNT086Ul3P3J1nhqi5OL918yx1Ec0UAoBQEHsaf2byluAPL1iSpsR1/BeyLu0Pzv/GP+KJyoSkKAr+yw3tQ1F+wGBB4bsXH5mvS7LVqX75svY7LCUI/8n5st1dI5AoBQCgFAKAUAoBQCgFAKAUAoCD2v1hraAGMxiaWSOKLpDhQ0jqu8RkEhQc4HPGOFAQeyehdJeXF7PIJ5I3METbqqAYgVd9wcA++0iA8SFXnxNAXigNTV7VZYJY3AKPG6sD2gqQaAq+y1y0llbO3FmgiLHvO4Mn38/fXjMRBQrTiuDfudKDukyP1fVA00PQK0728u9J0eMKpR1I3yQpbDeyD2Vaw2FqSjLLVfM6NCg1Tn0j3VJWV+9NZa2LPpeqxTgmNuK8GUgqyHuZTxH/7FValKdN2kjl1sPUou013Pg+5m9UZCeXcAEkgAcSTwAHjTUJNuyIcX0lzwterF9a5YcD/gKfbP3j1fxV0sNgJT+KeSLnRQoZ1s5fp/+nw7te48R6VNaD9mJniyS0MhAfJOWMT8ASSSSrcMngRVvEYCM84amXiKWJf+qt2XCS07E180SFjqkcqMytjc4OrdVoyOYdT7P68xwrjVKU4S3ZLMgqUJ05KLWuls0+4gtb2ocRNJaxh0X+3fIjJJwBGPalJPdw8auUMBKec8kWqeEhB/67s/0rXx4L37Ca2O0l4IS0xzPOxklP3jyAHZgYFehoUlShuop43EqtNKKtGKsu4nqmKQoBQCgFAKAUAoBQCgFAKAUAoCn6lZRC/c3kaSw3McccDSKGWN1L70fEYQvkMD9YqRzAoD5oBTT7prFm3Y7hnntCx5k46WLJ5lWO+O8SfdNAXGgKTt3tHh0soWYySqxm6MbzpFjACnOEdycBjyAY91Q15yjH4NeH1LWEwrryedktWzSh02SRFSUiGBFCpbRHA3AMASSD2sAclwPOudRwMYvennI7MZUqOVJXf6n8lw8SWggVFCooVRyAAAHuq9axBKTk7yd2Y5dOWR1bLRyDgsqYDDPYeGGX7pyKjq0o1FaSM9M4Qatdcnp9n2ozi+uosxywGZ/wCzkhwFk/GGP0RHaTw7u6uTU2bLe+DQg6LD1PihPdXFPVd1tfczQaK8pD3jB+0QJnol7t7PGU+J4dwq9QwcKWerNJYqNNbuHVv7n1n3fp8M+0nAKuFE+0MEbqGg280iySxhmHDtAYDkJAODgHiAc4rVxTd2izSxdalBwhKy9u7l4EbAnrl3n/ZrQ4Xuknxzx3IOHnUkI3dzEn0dP+6Xt9y11OUxQCgFAKAUAoBQCgFAKAUAoBQCgMN3apKjRyKrowwysAQR4g0BDTbOsAFinIQeyk0a3AXiDhGbDgZA4FjyGMYoDXuNEu7hlW6uUECnJS2WSFpeeBK5kYhe9VxnvxwoDX1HZMQHprBFRwMPEOCzL4nscdhqOcL5ou4fE7q6OenseLG9WVcrkEHDKRhkYcww7DUReNihg+5oCwRPkA94ocuSs2j1QwKAUBCbTX7hVgg/rE/VXH1E+s57gB86a5EtGK68tF+7EtpGnJbwpFGMKg+J7SfEnjVhKysQVJucnJm5WTQUAoBQCgFAKAUAoBQCgFAKAUAoBQCgFAKArm0WgF29Yt8LcKOI+rMo+q/j3N2VHOF80WsPiNz4ZaexGaZqKzKcAq6HEiN7SN3H/Wojom5QwTGmSZTHcaFHERtO/M26EAoDT1fUkt4mlfkOAA5ux5KviTQ2hBzlZGnszpTqWubj+szcx2RJ9VF8hjPjU0I2zZmvUT+COi9e0n63K4oBQCgFAKAUAoBQCgFAKAUAoBQCgFAKAUAoBQFZ2p0Zs+tW4+mQddBwE0fap+8Ow1HOF80W8NX3fhlp7GpY3ayorpyb4g9oI7weFRHQeRIafeIjkM6LkdrAcvM0KuJs43JKO/iY4WWMnuDqT+dLMpmWeUIpZiFVQSSeAAHMmgSu7Ir2jwm9mF1ICIIyfVkP1j2ysO89nhW8I3zZNVkqUdyOvH6FrqYqCgFAKAUAoBQCgFAKAUAoBQCgFAKAUAoBQCgFAKAUBwv05vcWLL6s7RQXe8X3MjEq4yAw9kMGBwOeD3VpuK9yd4ibio8jiTyFjkkk95Oa3IW29S1azsmLbTbS+E+89yxAjC43Qu9k72eOCAPfQwXn0MWF9ehhPNKdPQglXYkSOOSoTxCjmQOHvrVxTJKdWUHdHfUUAAAYA4ADsFbEZ9oBQCgFAKAUAoBQCgFAKAjNd0uSdAsdzNbEfWi6Pj576n5YNAVWTYi+I3f6ZutzwjjDfzjjQHKvSpqPqcotLe/1CWZOM7yXMhAyMhAowM4wc+I8aAt/oT1pYrd3vNSjZpCNyGS4DGNR2kMcqWPZ3Ad9AW+69KWmLJ0aTmaTsWGOSXPkVXdPuJoDzN6TbZeJt74DvNrIB86A9af6VdKlYKLoIx7JEkjA82ZQo+NATlvtVZP7F3bt5Sof1oD1PtPZocNdW6nxlT/WgN+yvY5kDxOkiHkyMGHxFAZ6AwSXka+06DHewFAc89LlzZXmnTRrcwNNEOljUSIW3kySAM5yV3hgd9Afm+z0+WX91FJJ+BGb8hQHVNA2cvdTtrGwltXt7e0Z2e4fILI7E7qowHW447ew8O0Dvel6dHbxJDCoSOMYVR2D/U88+NAbdAKAUAoBQCgFAKAUAoBQCgFAKA1ptPic7zxRs3eyKT8SKA0JNlbFjvNZ2pPeYIif8tAb1npsMXCKKOMfcRV/IUBtUBHXegWsrb0ltBI32nijY/EigNC42H05/asbb3RIv5AUBDa36JtMuFAEHQEZw0J3Dx7wQVPvBoDT0b0YyWaslnqd1DGxyV3InGe8AjAPiB2UBuXPo46bHrOo6hMvanTKiN5qqD86A27b0Z6YgA9VR8dshZz8WNAbkewumrysbXh3xIfzFATtvboihUVUUDACgKAPADlQGWgFAKAUAoBQCgFAKAUAoBQCg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data:image/jpeg;base64,/9j/4AAQSkZJRgABAQAAAQABAAD/2wCEAAkGBxQTEhUUExQVFRQVGBgaFxcYFxcYHRcXGhUXHR0gFxgdHyggHB4lHBgcIzIhJiwrLi4uFx8zODMsNygtLisBCgoKDg0OGxAQGywkHyYsLC8sLDQsLCwsLCwwLCwvLCwsLCwsLCwsLC0sLCwsLCwsLSwsLCwsLCwvLCwsLCwsLP/AABEIAOYA2wMBEQACEQEDEQH/xAAcAAEAAgMBAQEAAAAAAAAAAAAABQYDBAcCAQj/xABLEAACAQMBBAYGBwQHBQkBAAABAgMABBEFBhIhMRMiQVFhcQcUMoGRoSNCUmJyscEkM4KSFTRDY3Oy0URToqPCFhcllLTS0+HwCP/EABsBAQACAwEBAAAAAAAAAAAAAAADBAECBQYH/8QAPBEAAgECAwQIBAQFAwUAAAAAAAECAxEEITEFEkFREzJhcYGRobEiwdHhBjNS8BQVQmKyIzRyJEOCotL/2gAMAwEAAhEDEQA/AO40AoBQCgFAKAUAoBQCgPEsoUZYhQOZJAHxNAVbV/SPp1ud1rlXfluRAytnyXNZScnZGG0ldlZ1H0sSEH1azYD/AHly6xL57oJarkNn15ZtWXbkUam0sPF2Tu+SzKqnpevYZkeV7eeLexLHDGw3F71k48R4/DtGtbDKnG8ZKXO3DxJKGKdR2lBxXC9s/DU7zDIGUMOTAEeRFVC2e6AUAoBQCgFAKAUAoBQCgFAKAUAoBQCgFAKAUBE6ztLaWozcXEUfgzDPuXnQFLv/AEvwHhZ289yext3o0/mbj8qnpYWrV6kWV6uKo0uvJIqWs+kfUHyGnt7JTyWMdJJ8W7fIVcWzlH86aXZqyk9pOf5MHLt0RVbuRrg70nrN23MNO5RB5KccPdVmnhaMerBy7Xkv34FeeJxEutOMFyXxP6epkitJsYDxwL9mFBn3u3+lWowqWsmor+1fN/QrPor3knN/3P5I9ppEecuGlb7UjFvgOQ+FZWHhe8s325mf4iaVo/CuzI39O0z1q7tLQcFeQPIAOAii6zeWeA99VNpVN2moLj7It7Op71RzfD5n6KUY4CuGdo+0AoBQCgFAKAUAoBQCgFAKAUAoBQCgFAUPb7bxrWZLS0RJbt0aQiTO4kaI7nO6QSxCHA+NQ168KMN+emXq0vmbRi5OyKk3pY1CWJWitYIMgEyyuzLx7VUY92TXVpbOrTW87Jc2c2ttKhTk4q7fJIrWobT3VxkS308oPOO2Xo18iy/kWqzTwOHWsnLu08/uVamOxMurFRXOT+X2I6Cz3TmOCND9uUmRs95A/wDdV2FJQ/Lgl2vN/vxKc5Sn+ZUb7Fkv34Gy9oz/ALyV2H2VO4vwXj86kcJS68m+zRehpFwh1Ipdur9TJb2kcY6iKniAB8TWYU4Q6qsZnUnPrO5ittUikcojhmUZOOXuPbWsK9OcnGLu0bToVIRUpKyNupSE1dVuWjhd1xlRkZ5cxzqKvNwpuS1RNQgp1FF6Mx+jbb6C1vGnvEbLRiNGjGRGC2WJUnJzgcvHhXnsRiJVpbzO/QoRoxtE/SOnX8c8aywuHjcZVlOQRUBObNAKAUAoBQCgFAKAUAoBQCgFAKAUAoDxLIFUsxwFBJPcAONAfmyHWVfUor2Tnc3Tbv3bcgxDy4OK12thb7Kn+qWa7o5+5Vw9dyxriurFW8X9jXstLRcq67zxSSR9YlsFHK9XPADh2V3dmunXwtOq87pPPPh2nMxsp0604J2V+GXsSQrpFEUB9oCobQ6hJPIbeEEgHrY+sRz/AIQa5GLrTqz6Gn4/vkdbCUYUodLU8DJoezs0ciyMyrj6o4kjtB7K2wuBqU5qbduw1xWNpzg4JXLVXVOWamrSqsMjMAQFPA8iewfGoq8lGnJvkS0IuVSKXMtNt6C4pbOFumkiuWjVpAQGTfYZxjgRjOOfZXlz0xavRRsreaYZ7edlkgbdeGRG4BuIcFTxUkbp7uB40B0SgFAKAUAoBQCgFAKAUAoBQCgFAKAUBQvTHrDRWQt4ziW8YRDwTnIf5eHvqWjSdWooLiRV6qpU3N8DjPqYlE27wUKIYvAR8cj+P8q70qUaymuFt1dy+5wadSVHcb1vvPvf2Ny31FJp5WQg9II5WA+rI8YEinxDqfjXJ/DinTwzoT1i2l3Xy9C9teKdSNRaNG3XoTkCsAwXV4kftsF7s8z5DnWk6sIdZ2JIUpz6quRttfRoVighlZ5WwihCDIxPe3E86pvFUaEfhTz7LX8y4sNVry+JrLtvbyOkaN6K7mVQ93ddATx6KBVJXwaRs5PkMZzzrnz2hWk8nYvwwFGKzVzZ1D0USqpNteF2HJbhFIPDlvoAV49uD5UhtGtHXMT2fRlorHM9o5Jba4ghureRXWVXeMcelCt1RG3JlZuGRxHdUmKxqq0lFZPiR4XBulUcnpwOxabsteXiLNqN3PCzdYWtq/QpEDyVmGWY458effXNOib42VuoATZ6hP4R3QW4Q+G9hZB57xNAb+zO0DTPJb3MYhvIQDIgJKujZ3ZIWPtIcHxB4GgLBQCgFAKAUAoBQCgGaAr+p7a2MEhjluUV19oDLbn4yoIX31hyS1M2ZKWGrQTfuZo5OGeo6tw78A1kwblAKAUAoDgnpO1kzX8zrxFogt4h2dPIesfdkD3V09nxcIyrcdF3s5W0ZKcoUODzl3IhFiMcaRRqWdisaDlvO3DiewZySavYnEU8FhnUnpFFKjTlia9ueZabvYS5W2hIeAzWse6qRxsokTALK0hYlmJBIOAM9gya+Y7N/EdPDY2VRKW7N53d/S2Xn5nqcVg+no7j8CuwzBlDjkRnjwwPHur6xGalFSWjzPHyg4ycXqjSWaSb939HEfr46zfgHID7x+FRKUqvVyjz4vu+pK4wpdbN8uC7/obFrZJHxVesebHix82PGt4UoQzSz58fM0nVnPJvLlw8i4eiHTVm1C5uHGfVkjjjJ7GkDFiPHdGM/eNcXaM96tbkdnZ8N2jfmdkqgXhQFc240/egFwihp7M9PDwBJKDLJ/GgK+ZU8wKAnLC7WWJJUOUkRXU96soI+RoDPQFL9I30Hqt+vBradFkP2reZgkin4q3hu0BbYb2N/ZdG8mBrVST0ZJKjUj1oteBnBrYjFAKAUBo6zrENrEZriRY417WPM9wHMnwFAU99qr+6/qVqsEXZPd5BYd6Qqd7+YiuPituYWg3FPefJfXT3JY0ZPXI+Ps/dyj9o1O5yeawLFCvu6rH51xan4lrN/wCnBLvu/miVUFxNf/u7smIMomnIOfpp5X+I3sGqM9uY2X9du5I36KPIiJb8aRGLYWysXLGHozwnBdQd9cF98B1yoByoJHLAPDS2jU6Z1LJWvf8Apy4Z2s7ZO6z15mykoq1iv3WkPYW9rfNbx292l2DiNsl45mcsjADHAHdAycAc+yu7s/HdJjHShNyhu8VxVlfx46ZvQgqQ+G9jv1ejK4oBQEXtPrC2lrNcPyiQnzbko95IFAfnK1iYvGr8WUNPKe+aUnGfIZPuFeio0txQp/pW8+96HnJ1ekc6vN7q7lr5v5k3oyb99aoOSO0zn7McaNxPhvECuH+LcRGns+UOMski/sam3Wc+CR0066hS3dCMXDDG8cYTomlYnuIRTw8a+SrByUqkZf0r1uor1Z6hy9Tik8gcpEuRFNLKVPfCHZ1H8S4HlmvteC3/AOFo0qmrir+Cvbx9jyWI3VXq1I8NO95X8Pcl3YKCSQFA4nkAK6zaSuzmpNuyMem2dxeH6AdFBnBnce1/hL2+Z4VyMTtO3w0vP6HoNn7DnVtOrkjoPossBZ3t3bBmcSRQTBnILMwMiv8APHlXHjVlUvKWp0sRh40JKMdLHTJ5d1WY5O6CcDnwGeFbEBQNhfScmoXklssWFEYkSRS3LC7yuGAwwLYyMg4PhQHQXXIIPI8KA5Bb6TqVza2iWM4hjtppYnJd1ZRDcSKuAvB13MAqwPsLjGTQwdfQHAycntPfQyVT0sEf0Td57UAH4i64+dDK1IKPT491cxrnA7O3Fc1xXI9TGtUS1Z69QQct9fwu4/I1ixt0snrZ+CJbZG7ZLh4Gd2RkDpvksQQcEZPn8qnw8mpOLZQ2lSjKjGrFJNOztl3Fyq4cIUBzTaaFRrcLXHWR7ciz3+KJcK3WGPtkYIPn4VwfxF038Lenpf4ra2+nMnoW3sz5oF5eW6st1bTzysxZpIpI5EPHhuIzIUUDAxj4mvL1oYWtJOhOMY20aaa72k7vxLOaXxEt/TFw3COxmHjK8MY9+GZvgKieHpR61VeCb+SQufDa30v7yaK2U9kCmR/dLIAvL+7rO/hodWLk+3JeSz/9jGZt6bokULFwGeU8DLIxdyO7ePIfdXA8Kiq4mdRbryXJZL797zM2IeC2F5rDJLxi0+OORI+xp5d7Dt37qjgO+vW/h3DRjQdbjJteC+5WryzsdEr0RAKAUByf0zavvywWIPVH7RcfgQncB82GceAq5gaPSVlfRZvwKWPrOlRdtXku9nP9KyymVvambf8AJeSj3KB8TXcotyTm9ZZ/T0OLVSg1TWkVbx4+pma34syySxs67jFHK7yceBHdxNVsXs3DYpqVaN2tOwmoYyrQW7B5dxrw6UiokZaR40LFUZyVBb2uqMDj+taw2XhYVHU3Lyds32aG89oYiS3b2XYZNRtOkTAO6ykMjfZYcvd2eRq5Vp78bLXh3lalU3JXenHuJDZ7ZmS5KzXq7sanKQA8HI+tJ3jPED9OfAxmKqVXuPJLh2nsNk7Jpwiqss75ruOgKAoHIKB5AAfkBVCWh6J2SIJtoUS5hvold4bctHcShcIYJCAShPF9xwrZAxgHjUdF7rs+JycbFVI70eB1+3nV1V0YMrAMrA5BBGQQe7FWTlGCz0yGJnaKKNGkOXZVVSx+8QOPOgPuqX6QQyTSELHGrMxPYAM0BzbYXbOG0tQl6ktsZHkmDuhZGE0jSDrIDuEBgCGxyrVTi9GSSozirtFgn9KOmDgtx0rHkkUcjsfAALj44rZ5GiTeiK7q1/Pqjx78TW9lE4kCPjpLh1OV31BO6gPHHM1XqVlayL+GwcnJSnkiXNVjrngTKWKhhvKASuRkA5wSOYzigTWh9tpNy6tn73MZ/jU4+dZg7TizFaO/h6key/kdAroHmRQEVtLs/DfQGGdcg8VYcGjccmQ9jCjV8mCp7IajKemtrhg1xaSdG7j+0QgFHx2EqePiDXzrbWAjg8TeHVlmuzmjoUp78c9S1yx4Ckdo+dR4zDRpRpThpOKfjxNYyu2nwMdUTcVkFY0KQLr9wnbJZRP/ACSFf1Fe5/Dsr4S3KT+RUr9Y6DXdIRQCgPzPtJqBuLu7L8JJrlocdqQxD5ZUH4118Eo9C4rWTt4LNnIxu88QpPqwV/FuyN0DuHD8q65yjXnvY09qRF82FRyqwj1ml4kkaU5dWL8jDDqaycIUlmOcYiiduPnjFV5Y+hHjcsRwNZ8LFj2VsOmzLIjIFYgRuACSO1h3eHhVCvtSM4btLXi+R6DZv4flGoqmI0WaXPtfZ7lwrkHrCP1awM5jjOOgLEzLkguoHVXh9UtjPgMdtYlexFVg5q3DiaVjdLaSrZSkdE4JtmP2SSDE/ZwJwp7QQOfOu05LeRWjJU5dG9Hp9P3wJKw9bserYmJ4C2TbTFgI88+gkX2ATx3SCB2YqSNe2UitWwF3en5G622mpHgunQqftNdAqD5BMkfCt+ngVv4Gr2EZdWd1eFTqEyMiMGFtAGSLeHIyFiWkweOCQKjnXbyRboYBRe9N3JmoDoHxVA5ADyFBZH2hkgrvVpJmaGzwWU7sk7DMcXeF/wB5J90cB291bpJZsglOUnuw8zf0nSkt1IXLMxzJI3F5G73P6ch2Vq5XN4U1BZHvU2wgcc0dHH8LCtHlmWKSu3HmmvNHSFbIyO2umeUas7H2hgUBy3bYnT9Vjvm4Wt2ggnPYkg4ox9w+TVx9t4F4vDWh1o5r5rxJqE92RfLZgybueI4r4ivK4OUcXhHhpO04O8L5XXGJYqLdnvcGY65bVtTYUBUdmMXGu3VxGd6O3tlt2YcjKZN8gHtxjFe82DRlSwi3lq2/DL6FWs7yOkV2iEUAoDne0fopiub17tLiSAyKA6oqnLciQTyyMdnZW9OpKm7xdmaVKcaitJXR7s/RBYL+9NxcH+9lJH8qhRWZ1Zz6zbMRpQh1UkWTTtjrCD91aQKR29GpPxOTUZITaqByAHlQHP8AX7XoL1sexcDeH4x7X+vvqp1KtuD9z0+Bq9NhVfWOXhwMdTkwzSxgxiBHvrZZVDxTx3EDowyG3lSUZ90LfGoqGrRyNoxyjLl+/kbF9o9xZcg91ajky9aaJe515zKPtL1+8NzrNSjfOJph8durdqef1MdjfRzLvROrj7pzg9xHMHwNV2mtTpxnGSvFmxWDYHv7KC5E3W0cC7wUtMyDLLCpk3fxsOqg8WI5HureNOTK9TFUoasmLXZO4ugfW2MEJBAgifLsCD++mHL8MfvY8qsQopanNrY2c8o5L1IrZyLo7dYSArQF4WAAHWjcrnA4DeADfxVXqK0mdPCzUqSZJ1oTmtqS5ik/CfyrWWjJaLtUj3l50Sbft4W740P/AAiuhTd4Jnm8VDcrTj2s3q3K4oDT1jS4rmF4JlDxyDDA/mD2EcwaA59HpWpadiOOP+kLReCEMqXEa9zA4VwOzHGvObR/D1LESdSk92T15P6FiniHHJni427kieNJbC4i6Vt1GmaKNd4Ani5YgcBXIn+Hq9GDnOasuSbZIq0ZOyRi0S6vdY6cJPFaW0UjQuYSZZnIAJKyHCqpBGCBnnXZwGw8PGMak7yetnkvFfcinVd7Iv2y+zkFhAILdd1ASSScs7HmzHtPAfCvQkBL0AoBQCgFAKAUBW9vLPetukUdaFg48s4b5cfdVfEL4d5cDqbJq7tfceklb6FbjcMARyIz8a3Turo7TVnY9VkwaWvSmOJJxztpYpj+BHAk/wCWWqGPw1CjjYb1KXmdRRgQCORGR5VaOAUzZ/Zi0uIOklgjaQzXREgG6/G5l+uuGz76PMRbWaNv/sBad91/5y6/+Std2PIk6ap+p+Zo7L7HWbxEyx+sPHNOu9M7y4Mc8irgOSB1QtZSS0NZTlLrNvxLZNpkRgeAIqxOjIUVQq7rAgjA4cQayampsndNJax7/wC8j3opOz6SJjGxx2ZK58iKAq2sW3Q6hL2LdIsq/wCJGFjk/wCHojj8RqtXjozqbOqawfeeqrnTPE4yrD7p/I1g2i7NFl2Jk3rKE5zwI+DsP0q5h3emji7UVsXP98ETlTFAUAoCv7Y7R+pxoI4zNczt0dvCCBvyEE9YnkoHEmgKlr+xV/cRRTXN0txLBIk3qqxIsTbrdZELDJJXKgtwPbWlSLlBxXFGU7M+7J7CQXAku5XYLctvC2t5ZIooSAFwwUqTKpUhuQByMcM1rRpunBRbuxJpvI3dgdfT1y709bk3CQlWgaRt593GJED/ANoEYY3ufHjmpTBf6AUAoBQCgFAKAx3MIdGQ8mBB8iMVhq6sbQm4SUlwOY6cpTfib2onZT5ZOKq0Hk4vgevqNTtUWkkmblTkZ7CBlKsMgggjvBGDUFVWaZHNXMGjekK1sIRaX0rJLB1EPRyP0sI/dvvKpGd3AOeOVNWYS3lc83XpOnNx8iD0L0zWNvbCMpO7h5TwVQCGmdhglu5h2VsRGO9//oCMD6Kzdj9+RV/INQFXX03XaNL0NvbIskjSYcSOVLBQeIdQeIJ5dtAebH0rardzxQCaOLpXVMxxqN0MQCQWzyFaydlc3pw35KJ0aPSACSZrpmZizE3Eqb7EAEskZVMnA7KqOrJnahg6S4GWDTIkffWNd88N85ZsfiOTWjk3qTQpQh1VY26wSAihkmPR4f2MDudx86sYX8s5m2V/1PgizVZOUKAUBzb0iXgtNU028lDNAOlhbALFXkXgVUAknwHHq8KAsGnbSRRs/TToYZXL205b6N1bGY+k5B1fe6pI6uMcjgCK9Vtr29laGUmzCH1vo5SkUtzlAgYqQGIj3t/BwQYwc4wANXWL6C5vbC1sFRzay9JJLEBuW8SowKb44ZbON0d1AdIoBQCgFAKAUAoBQHP9p7for7e+rOmf4l5/p8aqv4a3eel2fU6TC24xfozFUxOeozxqOqrxMS0K5t7smL6EbuFnjz0bdhB5q3gew9h8zUVOpuso4rD9LHLU4Te2jxO0cilHU4ZTwINXE09DiSi4u0kY4YizBVBLE4AHaTRtJXYhCU5KMVdstthsDKwzI6x/dHWPv7PzqnPGxXVVzt0dhVJK9SSXZqbem7IiCUvO5CLhkkRxGAw+0faB5YIPZzrSeKc1aCzJqOyIUZuVZ/CtHe3nxLVpElzvq1l00sZPXNw79Cw71ZyXyO9Mg+NIb3/ct8zNbo8v4e7727ebz8siyWTXa3KpM6SRvE7NuR7ixurKFCkkk5BPPurZ7tsjSPSKdpaE5WhOKGCY9Ho/ZPOR/wA6sYX8s5u2f9z4Is1WTlCgPLuACSQAOJJ4ADxNAcu2s1WTWCLTTFDJFKjyXrZCRPGcjoTzZ/EdmR25AH3a2/1JIbiO8hUwSW+4JbbedelVmJ30wZI1lUhSRndxkHjwA0rfafQLiMzmxJeJF31FozGMKOG8yjcAGOZI5Vq5xTSb1M2LVsFp7ma4vOgFrDcrEIoAV9lFP0jqnVVmBAwOxRmtjBdaAUAoBQCgFAKAUBUvSIq9Ckm8oeJwQCQCQeB4eeKrYlWipcmdfY1S1Z03pJEKHGM9hGfdUqaaudZ5amF76NeckY83UfrR5o0348zxLtBar7VzAPORP9aqbjIHVgtWQO0VzpN4u7PPASBhXVwHX8Lcfgcit4qcdCCq8PUXxNeaKVZaVaWs3SwX9tJgEAShwRntygPHH51tUUqkd1qxDhpU8NU6SMk+8motWjc4N9CB3QW88re4kY+VQLCpcGy/Pa0n/VFer/fgS+nJaKwcW97dSDlJJbSvj8IKhF9wFTKlJKyVinLF0pO85OT8fp7WLCL27b93pt2w7C5hj/zPRUJGHtCmtEzMtlqzezZ28Y/vbnJ94jUj51uqHaRPaPKJnTZrVX9qaxh8FjmlI97MoPwFbKhEjltCo9EjINjNQPtahEO/dtR8ssaz0MTT+PrdhC7Q7I3tjZTTRarcHoEaQRhEVTjieXvreMVFWRXq1p1Z783dnStnr0z2sErY3pIkY472UE1sRmHaPaK3sYuluJAi8lHNnbuReZNAU5dKvNYIe837Sw5paqcSzDsM7Dkv3R/90Bf7CyjhjWOJFjjQYVVGAB5UBsUBzLQ0il1LVDMyRklYGtuqoeIIpWVjzJbeYZHZnPZXF2rKd4pLtv28ianoS/o2ueN3bxSGa1tpFSCQneK5QFow/wBcIeAPPjjjXSws5zpKU1Zkc0k8i7VYNRQCgFAKAUAoD43I450BwXZTSdHuYmm1S5U3Zml3xLclCMSHHVyDjFDBaIrLZlBjfs2/FKX+ZY0sZcm8m2blqdnAfo1sWI+ygf8AQ1kwSVtq2iqeoLVSO6AA/wCSsA3k2u04cFlTyWNyfgFoZPjbZ2f1UuGP3bK6OfI9Fj50BvabtAJnVVtrpQ2eu8O4owM8d45+VATVAKAUAoDV1GyWZCjM6jvSR4z/ADIQR8aAom1+y1iLS5LTSu6wylRLeTydYISOq8hBOR3UBp6HtyVsbO0so/Wr828WYx7EPUHWnfPAdu7nPEcqAntnNiN2X1u/k9avTyYj6OEd0KdmO/8AKgLnQCgFAQ2ubKWd4Q1zbxysBgMw6wHdvDjigJGwsY4Y1jiRY41GFVQAAPIUBsUAoBQCgFAKAUAoDjGh622mT3VpNp803S3kzW7KiYZHIwAzYB4YP8RrSdSMFeTsiSFGdS7ir217C4LtVcgfR6RMPAy2qf8AXVX+ZYb9fo/oOgny9jwm1GpseGmRIO97xPmEVqjltXDri34Gyw8zzd67qyo79BYoFVm4yzSHqgnGAi93fWn82otpJMkp4SUpKN1nkeNP1PVp4kkWWwUSKrDEE5IDDOOM2PlWk9rxjJx3Xl2m9XBunNwb0dj0LfWT/ttuPK0P6vUf85X6PX7EXQLmZPUdWPO/jH4bVP1Y1q9svhD1HRQ5hdn748X1S48kjt0HzRqjltirwivX6hU4c2ejsrOT1tSvz4CSFf8ALCK1e16/Jev1M9HT7SO0TZppkdpLu+YrLKn9bmXqq5A4IQOVK20q6as1ouBZxFCjTkklqk/M2JvR1av+8a4f8V1cN/1VD/M8T+r0RBany/fme4vRvp4GPV0bxYux+JbNaPH4l/1sfB+kre2Xo4tJHs4IY47fppmDuidbcWMsQMnwq/s3EValRqcmyeNKNSjUkklaz07TpOzGzNtYQiK2jCj6zHiznvdu013TmkxQCgFAKAUAoBQCgFAKAUAoBQCgOZekLWw9zbiJd5LW4UTy56qOwGIx9p8cT3DGeJqpjYqVJnY2PvSlUprRxd/lbxLca8iRigPMibwKnkQR8QRWU7O5lOzua2xZ/YoV7UBQ/wADFf0qfEfmNmdof7iT55+aJyoSkKAUAoCF2UOYpD3z3B/5zD9Kmr9Zdy9i7jsqkV/bH2JqoSkKArett/4hp4+9Mf8Al4rrbJXxs6GHX/SV32L3LlXoTjCgFAKAUAoBQCgFAKAUAoBQCgKztVq0hdbK0OLqYZL4yLeHOGlbx5hB2tjmAaAiNutGittK6OIYSF42yeLMTIAzMe1mLEk9pNQ11eB19iSti0uaa9CdVsgHvAPyrxrNLWPtYAzQGlslwW4T7FzN/wATb4+T1YrZ7r7F9DfH5yhLnGPpl8ieqEoigFAKAhNkD+zn/GuP/USVNX63gvZF3H/mr/jH/FE3UJSFAVy/XOq2fhHOf8tdjZPWZfpu2Bq98S413zjigFAKAUAoBQCgFAKAUAoBQEVtVra2VpNcsCwiXOB2kkKo8BvEceygNTY/RWgjaWdhJdXBDzuOI3scEj7o0HADzPbQHrbyDf0+5GM/RkjzXrfpUdVXgy9sye7i6b7ffI0NDn37aB/tRRk+e4M146st2pJdrLmIju1px7X7m9UZCKAj9AOLq8TvMMn88ZU/OOrE86cH3r1+5Li86FKX/JeTv8yw1Cc8UAoBQELsgP2VPF5j8Z5DU1fr+C9kXMf+e+6P+KJqoSmKAr6ne1eMfYtXb+aVRXb2RHVl55bPk+c0vJMt1dw5AoBQCgFAKAUAoBQCgFAKAUBgvrRJo3ikUPG6lWU8ipHEGgKBDPcaIxWXpLjS+aS8XktB9mQc3j7iOVAXWaeO5tWaJ1kjljbdZTkEFTyNYehLRlu1IvtRVNh5d6xh71BU+asRXj8VHdqtHc2hG2Jl25+ZO1XKQoCPs+rft/eW6/GORh+T1PrR7n8iWrnhV2S919iw1Ec8UAoD4aAh9kf6ong0g+Ezipa/X8vYt4/899y9kTNRFQUBXtLO9q85+xaxr8ZC1eg2SvgZfr5bPh2zb9LFvrrnHFAKAUAoBQCgFAKAUAoBQCgFAeXQEEEAg8CDxBHjQHLW2eW0v5haXctpZhFa5Rd1gJZGPRpbqwOGbB5A81A5jAEhpuzN2hDWf7LFkkpdSvcdLvZ4tED9EeR6r9pBWqeIwNGtqrPmib+IqN3k795v3V/PbYN5CqxEhenhcuiEkAdKjAOgJOMjeA7SK5OI2VOEXKDvbwZNCum7Mlq5BYI24O7e2rfaWeP34Rx/kNT086Ul3P3J1nhqi5OL918yx1Ec0UAoBQEHsaf2byluAPL1iSpsR1/BeyLu0Pzv/GP+KJyoSkKAr+yw3tQ1F+wGBB4bsXH5mvS7LVqX75svY7LCUI/8n5st1dI5AoBQCgFAKAUAoBQCgFAKAUAoCD2v1hraAGMxiaWSOKLpDhQ0jqu8RkEhQc4HPGOFAQeyehdJeXF7PIJ5I3METbqqAYgVd9wcA++0iA8SFXnxNAXigNTV7VZYJY3AKPG6sD2gqQaAq+y1y0llbO3FmgiLHvO4Mn38/fXjMRBQrTiuDfudKDukyP1fVA00PQK0728u9J0eMKpR1I3yQpbDeyD2Vaw2FqSjLLVfM6NCg1Tn0j3VJWV+9NZa2LPpeqxTgmNuK8GUgqyHuZTxH/7FValKdN2kjl1sPUou013Pg+5m9UZCeXcAEkgAcSTwAHjTUJNuyIcX0lzwterF9a5YcD/gKfbP3j1fxV0sNgJT+KeSLnRQoZ1s5fp/+nw7te48R6VNaD9mJniyS0MhAfJOWMT8ASSSSrcMngRVvEYCM84amXiKWJf+qt2XCS07E180SFjqkcqMytjc4OrdVoyOYdT7P68xwrjVKU4S3ZLMgqUJ05KLWuls0+4gtb2ocRNJaxh0X+3fIjJJwBGPalJPdw8auUMBKec8kWqeEhB/67s/0rXx4L37Ca2O0l4IS0xzPOxklP3jyAHZgYFehoUlShuop43EqtNKKtGKsu4nqmKQoBQCgFAKAUAoBQCgFAKAUAoCn6lZRC/c3kaSw3McccDSKGWN1L70fEYQvkMD9YqRzAoD5oBTT7prFm3Y7hnntCx5k46WLJ5lWO+O8SfdNAXGgKTt3tHh0soWYySqxm6MbzpFjACnOEdycBjyAY91Q15yjH4NeH1LWEwrryedktWzSh02SRFSUiGBFCpbRHA3AMASSD2sAclwPOudRwMYvennI7MZUqOVJXf6n8lw8SWggVFCooVRyAAAHuq9axBKTk7yd2Y5dOWR1bLRyDgsqYDDPYeGGX7pyKjq0o1FaSM9M4Qatdcnp9n2ozi+uosxywGZ/wCzkhwFk/GGP0RHaTw7u6uTU2bLe+DQg6LD1PihPdXFPVd1tfczQaK8pD3jB+0QJnol7t7PGU+J4dwq9QwcKWerNJYqNNbuHVv7n1n3fp8M+0nAKuFE+0MEbqGg280iySxhmHDtAYDkJAODgHiAc4rVxTd2izSxdalBwhKy9u7l4EbAnrl3n/ZrQ4Xuknxzx3IOHnUkI3dzEn0dP+6Xt9y11OUxQCgFAKAUAoBQCgFAKAUAoBQCgMN3apKjRyKrowwysAQR4g0BDTbOsAFinIQeyk0a3AXiDhGbDgZA4FjyGMYoDXuNEu7hlW6uUECnJS2WSFpeeBK5kYhe9VxnvxwoDX1HZMQHprBFRwMPEOCzL4nscdhqOcL5ou4fE7q6OenseLG9WVcrkEHDKRhkYcww7DUReNihg+5oCwRPkA94ocuSs2j1QwKAUBCbTX7hVgg/rE/VXH1E+s57gB86a5EtGK68tF+7EtpGnJbwpFGMKg+J7SfEnjVhKysQVJucnJm5WTQUAoBQCgFAKAUAoBQCgFAKAUAoBQCgFAKArm0WgF29Yt8LcKOI+rMo+q/j3N2VHOF80WsPiNz4ZaexGaZqKzKcAq6HEiN7SN3H/Wojom5QwTGmSZTHcaFHERtO/M26EAoDT1fUkt4mlfkOAA5ux5KviTQ2hBzlZGnszpTqWubj+szcx2RJ9VF8hjPjU0I2zZmvUT+COi9e0n63K4oBQCgFAKAUAoBQCgFAKAUAoBQCgFAKAUAoBQFZ2p0Zs+tW4+mQddBwE0fap+8Ow1HOF80W8NX3fhlp7GpY3ayorpyb4g9oI7weFRHQeRIafeIjkM6LkdrAcvM0KuJs43JKO/iY4WWMnuDqT+dLMpmWeUIpZiFVQSSeAAHMmgSu7Ir2jwm9mF1ICIIyfVkP1j2ysO89nhW8I3zZNVkqUdyOvH6FrqYqCgFAKAUAoBQCgFAKAUAoBQCgFAKAUAoBQCgFAKAUBwv05vcWLL6s7RQXe8X3MjEq4yAw9kMGBwOeD3VpuK9yd4ibio8jiTyFjkkk95Oa3IW29S1azsmLbTbS+E+89yxAjC43Qu9k72eOCAPfQwXn0MWF9ehhPNKdPQglXYkSOOSoTxCjmQOHvrVxTJKdWUHdHfUUAAAYA4ADsFbEZ9oBQCgFAKAUAoBQCgFAKAjNd0uSdAsdzNbEfWi6Pj576n5YNAVWTYi+I3f6ZutzwjjDfzjjQHKvSpqPqcotLe/1CWZOM7yXMhAyMhAowM4wc+I8aAt/oT1pYrd3vNSjZpCNyGS4DGNR2kMcqWPZ3Ad9AW+69KWmLJ0aTmaTsWGOSXPkVXdPuJoDzN6TbZeJt74DvNrIB86A9af6VdKlYKLoIx7JEkjA82ZQo+NATlvtVZP7F3bt5Sof1oD1PtPZocNdW6nxlT/WgN+yvY5kDxOkiHkyMGHxFAZ6AwSXka+06DHewFAc89LlzZXmnTRrcwNNEOljUSIW3kySAM5yV3hgd9Afm+z0+WX91FJJ+BGb8hQHVNA2cvdTtrGwltXt7e0Z2e4fILI7E7qowHW447ew8O0Dvel6dHbxJDCoSOMYVR2D/U88+NAbdAKAUAoBQCgFAKAUAoBQCgFAKA1ptPic7zxRs3eyKT8SKA0JNlbFjvNZ2pPeYIif8tAb1npsMXCKKOMfcRV/IUBtUBHXegWsrb0ltBI32nijY/EigNC42H05/asbb3RIv5AUBDa36JtMuFAEHQEZw0J3Dx7wQVPvBoDT0b0YyWaslnqd1DGxyV3InGe8AjAPiB2UBuXPo46bHrOo6hMvanTKiN5qqD86A27b0Z6YgA9VR8dshZz8WNAbkewumrysbXh3xIfzFATtvboihUVUUDACgKAPADlQGWgFAKAUAoBQCgFAKAUAoBQCgF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http://party-boom.ru/images/subscribe/pvst_17.08.12/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2592288" cy="42930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3800" name="Picture 8" descr="http://mennames.ru/wp-content/uploads/2013/02/MenNames-boo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708920"/>
            <a:ext cx="3200400" cy="38576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802" name="Picture 10" descr="http://content.schools.by/gnezno/library/batareyk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5862" y="2420888"/>
            <a:ext cx="3278138" cy="404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latin typeface="Blackadder ITC" pitchFamily="82" charset="0"/>
              </a:rPr>
              <a:t>FOR YOUR ATTENTION</a:t>
            </a:r>
            <a:endParaRPr lang="ru-RU" dirty="0"/>
          </a:p>
        </p:txBody>
      </p:sp>
      <p:pic>
        <p:nvPicPr>
          <p:cNvPr id="34818" name="Picture 2" descr="http://nesterovaoc.86sch6-nyagan.edusite.ru/images/uchenik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7"/>
            <a:ext cx="3672408" cy="40628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4820" name="Picture 4" descr="http://shkola-no25.narod.ru/CHLD298_cop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0887"/>
            <a:ext cx="4392488" cy="42873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305800" cy="114300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Good</a:t>
            </a:r>
            <a:r>
              <a:rPr lang="en-US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Luck</a:t>
            </a:r>
            <a:endParaRPr lang="ru-RU" b="1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7236296" y="1052736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539552" y="908720"/>
            <a:ext cx="288032" cy="2880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2195736" y="1124744"/>
            <a:ext cx="504056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516216" y="1268760"/>
            <a:ext cx="504056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 flipH="1">
            <a:off x="8100392" y="1124744"/>
            <a:ext cx="360040" cy="3600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596336" y="1412776"/>
            <a:ext cx="360040" cy="3600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475656" y="1340768"/>
            <a:ext cx="432048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683568" y="1484784"/>
            <a:ext cx="288032" cy="3600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842" name="Picture 2" descr="http://so-ni.okis.ru/file/so-ni/school/school_girl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39516"/>
            <a:ext cx="4618484" cy="461848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FORMATION OF ADJECTIVES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r>
              <a:rPr lang="ru-RU" dirty="0" smtClean="0"/>
              <a:t>Прилагательные</a:t>
            </a:r>
            <a:r>
              <a:rPr lang="en-US" dirty="0" smtClean="0"/>
              <a:t> </a:t>
            </a:r>
            <a:r>
              <a:rPr lang="ru-RU" dirty="0" smtClean="0"/>
              <a:t>бывают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ru-RU" cap="small" dirty="0" smtClean="0"/>
              <a:t>Простые</a:t>
            </a:r>
            <a:r>
              <a:rPr lang="en-US" cap="small" dirty="0" smtClean="0"/>
              <a:t>(SIMPLE)</a:t>
            </a:r>
            <a:r>
              <a:rPr lang="ru-RU" dirty="0" smtClean="0"/>
              <a:t>, </a:t>
            </a:r>
            <a:r>
              <a:rPr lang="ru-RU" cap="small" dirty="0" smtClean="0"/>
              <a:t>производные</a:t>
            </a:r>
            <a:r>
              <a:rPr lang="ru-RU" dirty="0" smtClean="0"/>
              <a:t> </a:t>
            </a:r>
            <a:r>
              <a:rPr lang="en-US" dirty="0" smtClean="0"/>
              <a:t>(DERIVATIVE) </a:t>
            </a:r>
            <a:r>
              <a:rPr lang="ru-RU" dirty="0" smtClean="0"/>
              <a:t>и </a:t>
            </a:r>
            <a:endParaRPr lang="en-US" dirty="0" smtClean="0"/>
          </a:p>
          <a:p>
            <a:pPr>
              <a:buNone/>
            </a:pPr>
            <a:r>
              <a:rPr lang="ru-RU" cap="small" dirty="0" smtClean="0"/>
              <a:t>Составные</a:t>
            </a:r>
            <a:r>
              <a:rPr lang="en-US" cap="small" dirty="0" smtClean="0"/>
              <a:t>|</a:t>
            </a:r>
            <a:r>
              <a:rPr lang="ru-RU" cap="small" dirty="0" smtClean="0"/>
              <a:t>Сложные</a:t>
            </a:r>
            <a:r>
              <a:rPr lang="ru-RU" dirty="0" smtClean="0"/>
              <a:t> (</a:t>
            </a:r>
            <a:r>
              <a:rPr lang="en-US" dirty="0" smtClean="0"/>
              <a:t>COMPOUND</a:t>
            </a:r>
            <a:r>
              <a:rPr lang="ru-RU" dirty="0" smtClean="0"/>
              <a:t>).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u="sng" dirty="0" smtClean="0"/>
              <a:t>Простые</a:t>
            </a:r>
            <a:r>
              <a:rPr lang="ru-RU" b="1" dirty="0" smtClean="0"/>
              <a:t> прилагательные</a:t>
            </a:r>
            <a:r>
              <a:rPr lang="ru-RU" dirty="0" smtClean="0"/>
              <a:t> не имеют в своем составе ни префиксов, ни суффиксов, напр.: </a:t>
            </a:r>
            <a:r>
              <a:rPr lang="en-US" dirty="0" smtClean="0"/>
              <a:t>small</a:t>
            </a:r>
            <a:r>
              <a:rPr lang="ru-RU" i="1" dirty="0" smtClean="0"/>
              <a:t> маленький</a:t>
            </a:r>
            <a:r>
              <a:rPr lang="ru-RU" dirty="0" smtClean="0"/>
              <a:t>, </a:t>
            </a:r>
            <a:r>
              <a:rPr lang="en-US" dirty="0" smtClean="0"/>
              <a:t>short</a:t>
            </a:r>
            <a:r>
              <a:rPr lang="ru-RU" i="1" dirty="0" smtClean="0"/>
              <a:t> короткий,</a:t>
            </a:r>
            <a:r>
              <a:rPr lang="ru-RU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red</a:t>
            </a:r>
            <a:r>
              <a:rPr lang="ru-RU" i="1" dirty="0" smtClean="0"/>
              <a:t> красный,</a:t>
            </a:r>
            <a:r>
              <a:rPr lang="ru-RU" dirty="0" smtClean="0"/>
              <a:t> </a:t>
            </a:r>
            <a:r>
              <a:rPr lang="en-US" dirty="0" smtClean="0"/>
              <a:t>black</a:t>
            </a:r>
            <a:r>
              <a:rPr lang="ru-RU" i="1" dirty="0" smtClean="0"/>
              <a:t> черный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ADJECTIVES FORMED </a:t>
            </a:r>
            <a:br>
              <a:rPr lang="en-US" b="1" dirty="0" smtClean="0"/>
            </a:br>
            <a:r>
              <a:rPr lang="en-US" b="1" dirty="0" smtClean="0"/>
              <a:t>WITH SUFFIXES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2060848"/>
          <a:ext cx="6912768" cy="44500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78696"/>
                <a:gridCol w="37340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SUFFIXES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- able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manageable, capable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 ful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careful, boastful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 </a:t>
                      </a:r>
                      <a:r>
                        <a:rPr lang="en-US" b="1" dirty="0" smtClean="0"/>
                        <a:t>ic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energetic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-ive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attractive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-ant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hesitant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-ible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permissible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 (i)an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Victorian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-ish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foolish,</a:t>
                      </a:r>
                      <a:r>
                        <a:rPr lang="en-US" baseline="0" dirty="0" smtClean="0"/>
                        <a:t> reddish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-ly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friendly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-ous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humorous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-al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occasional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ADJECTIVES FORMED </a:t>
            </a:r>
            <a:br>
              <a:rPr lang="en-US" b="1" dirty="0" smtClean="0"/>
            </a:br>
            <a:r>
              <a:rPr lang="en-US" b="1" dirty="0" smtClean="0"/>
              <a:t>WITH PREFIXES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420888"/>
          <a:ext cx="8229600" cy="3261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80320"/>
                <a:gridCol w="53492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PREFIXES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EXAMPLES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-un-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uncooked, unimaginable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-in-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inhuman, incapable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-il-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illegal,</a:t>
                      </a:r>
                      <a:r>
                        <a:rPr lang="en-US" sz="2400" b="1" baseline="0" dirty="0" smtClean="0"/>
                        <a:t> illegible (</a:t>
                      </a:r>
                      <a:r>
                        <a:rPr lang="ru-RU" sz="2400" b="1" baseline="0" dirty="0" smtClean="0"/>
                        <a:t>нечётный)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r>
                        <a:rPr lang="en-US" sz="2400" b="1" dirty="0" smtClean="0"/>
                        <a:t>im-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immoral, impractical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-</a:t>
                      </a:r>
                      <a:r>
                        <a:rPr lang="en-US" sz="2400" b="1" dirty="0" err="1" smtClean="0"/>
                        <a:t>dis</a:t>
                      </a:r>
                      <a:r>
                        <a:rPr lang="en-US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dishonest, disagreeable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-</a:t>
                      </a:r>
                      <a:r>
                        <a:rPr lang="en-US" sz="2400" b="1" dirty="0" err="1" smtClean="0"/>
                        <a:t>ir</a:t>
                      </a:r>
                      <a:r>
                        <a:rPr lang="en-US" sz="2400" b="1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irresponsible, irregular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school4-26.ucoz.ru/kartinka/x_aac3ad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370620"/>
            <a:ext cx="3059832" cy="24873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80920" cy="4176464"/>
          </a:xfrm>
        </p:spPr>
        <p:txBody>
          <a:bodyPr>
            <a:normAutofit/>
          </a:bodyPr>
          <a:lstStyle/>
          <a:p>
            <a:r>
              <a:rPr lang="ru-RU" dirty="0" smtClean="0"/>
              <a:t>Существуют прилагательные, оканчивающиеся на </a:t>
            </a:r>
            <a:r>
              <a:rPr lang="ru-RU" b="1" dirty="0" smtClean="0"/>
              <a:t>–</a:t>
            </a:r>
            <a:r>
              <a:rPr lang="en-US" b="1" dirty="0" err="1" smtClean="0"/>
              <a:t>ed</a:t>
            </a:r>
            <a:r>
              <a:rPr lang="ru-RU" dirty="0" smtClean="0"/>
              <a:t> и </a:t>
            </a:r>
            <a:r>
              <a:rPr lang="ru-RU" b="1" dirty="0" smtClean="0"/>
              <a:t>–</a:t>
            </a:r>
            <a:r>
              <a:rPr lang="en-US" b="1" dirty="0" err="1" smtClean="0"/>
              <a:t>ing</a:t>
            </a:r>
            <a:r>
              <a:rPr lang="ru-RU" dirty="0" smtClean="0"/>
              <a:t>. Об этом нужно знать, чтобы не спутать их с формами прошедшего времени, причастием, герундием и т.д. Ориентироваться следует по их месту и роли </a:t>
            </a:r>
            <a:r>
              <a:rPr lang="ru-RU" dirty="0" smtClean="0"/>
              <a:t>в </a:t>
            </a:r>
            <a:r>
              <a:rPr lang="ru-RU" dirty="0" smtClean="0"/>
              <a:t>предложении. Прилагательные с окончанием </a:t>
            </a:r>
            <a:r>
              <a:rPr lang="ru-RU" b="1" dirty="0" smtClean="0"/>
              <a:t>–</a:t>
            </a:r>
            <a:r>
              <a:rPr lang="en-US" b="1" dirty="0" err="1" smtClean="0"/>
              <a:t>ed</a:t>
            </a:r>
            <a:r>
              <a:rPr lang="ru-RU" dirty="0" smtClean="0"/>
              <a:t> обычно описывают состояние самого человека, а прилагательные с </a:t>
            </a:r>
            <a:r>
              <a:rPr lang="ru-RU" b="1" dirty="0" smtClean="0"/>
              <a:t>–</a:t>
            </a:r>
            <a:r>
              <a:rPr lang="en-US" b="1" dirty="0" err="1" smtClean="0"/>
              <a:t>ing</a:t>
            </a:r>
            <a:r>
              <a:rPr lang="ru-RU" dirty="0" smtClean="0"/>
              <a:t> – впечатление, которое предмет (явление) производит на него: </a:t>
            </a:r>
            <a:r>
              <a:rPr lang="ru-RU" i="1" dirty="0" smtClean="0"/>
              <a:t>интересный, пугающий</a:t>
            </a:r>
            <a:r>
              <a:rPr lang="ru-RU" dirty="0" smtClean="0"/>
              <a:t> и т.п.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3528392"/>
          </a:xfrm>
        </p:spPr>
        <p:txBody>
          <a:bodyPr numCol="2">
            <a:normAutofit fontScale="92500" lnSpcReduction="20000"/>
          </a:bodyPr>
          <a:lstStyle/>
          <a:p>
            <a:r>
              <a:rPr lang="ru-RU" u="sng" dirty="0" smtClean="0"/>
              <a:t>Прилагательное с </a:t>
            </a:r>
            <a:r>
              <a:rPr lang="en-US" b="1" u="sng" dirty="0" smtClean="0"/>
              <a:t>-</a:t>
            </a:r>
            <a:r>
              <a:rPr lang="en-US" b="1" u="sng" dirty="0" err="1" smtClean="0"/>
              <a:t>ed</a:t>
            </a:r>
            <a:endParaRPr lang="ru-RU" dirty="0" smtClean="0"/>
          </a:p>
          <a:p>
            <a:r>
              <a:rPr lang="en-US" b="1" dirty="0" smtClean="0"/>
              <a:t>interested</a:t>
            </a:r>
            <a:r>
              <a:rPr lang="en-US" dirty="0" smtClean="0"/>
              <a:t> </a:t>
            </a:r>
            <a:r>
              <a:rPr lang="ru-RU" i="1" dirty="0" smtClean="0"/>
              <a:t>заинтересованный</a:t>
            </a:r>
            <a:endParaRPr lang="ru-RU" dirty="0" smtClean="0"/>
          </a:p>
          <a:p>
            <a:r>
              <a:rPr lang="en-US" b="1" dirty="0" smtClean="0"/>
              <a:t>tired</a:t>
            </a:r>
            <a:r>
              <a:rPr lang="ru-RU" dirty="0" smtClean="0"/>
              <a:t>  </a:t>
            </a:r>
            <a:r>
              <a:rPr lang="ru-RU" i="1" dirty="0" smtClean="0"/>
              <a:t>усталый</a:t>
            </a:r>
            <a:endParaRPr lang="ru-RU" dirty="0" smtClean="0"/>
          </a:p>
          <a:p>
            <a:r>
              <a:rPr lang="en-US" b="1" dirty="0" smtClean="0"/>
              <a:t>excited</a:t>
            </a:r>
            <a:r>
              <a:rPr lang="en-US" dirty="0" smtClean="0"/>
              <a:t> </a:t>
            </a:r>
            <a:r>
              <a:rPr lang="ru-RU" i="1" dirty="0" smtClean="0"/>
              <a:t>взволнованный</a:t>
            </a:r>
            <a:endParaRPr lang="ru-RU" dirty="0" smtClean="0"/>
          </a:p>
          <a:p>
            <a:r>
              <a:rPr lang="en-US" b="1" dirty="0" smtClean="0"/>
              <a:t>surprised</a:t>
            </a:r>
            <a:r>
              <a:rPr lang="en-US" dirty="0" smtClean="0"/>
              <a:t> </a:t>
            </a:r>
            <a:r>
              <a:rPr lang="ru-RU" i="1" dirty="0" smtClean="0"/>
              <a:t>удивленный</a:t>
            </a:r>
            <a:endParaRPr lang="ru-RU" dirty="0" smtClean="0"/>
          </a:p>
          <a:p>
            <a:r>
              <a:rPr lang="en-US" b="1" dirty="0" smtClean="0"/>
              <a:t>shocked</a:t>
            </a:r>
            <a:r>
              <a:rPr lang="en-US" dirty="0" smtClean="0"/>
              <a:t> </a:t>
            </a:r>
            <a:r>
              <a:rPr lang="ru-RU" i="1" dirty="0" smtClean="0"/>
              <a:t>шокированный</a:t>
            </a:r>
          </a:p>
          <a:p>
            <a:endParaRPr lang="ru-RU" i="1" dirty="0" smtClean="0"/>
          </a:p>
          <a:p>
            <a:endParaRPr lang="ru-RU" dirty="0" smtClean="0"/>
          </a:p>
          <a:p>
            <a:r>
              <a:rPr lang="ru-RU" u="sng" dirty="0" smtClean="0"/>
              <a:t>Прилагательное с </a:t>
            </a:r>
            <a:r>
              <a:rPr lang="en-US" b="1" u="sng" dirty="0" smtClean="0"/>
              <a:t>-</a:t>
            </a:r>
            <a:r>
              <a:rPr lang="en-US" b="1" u="sng" dirty="0" err="1" smtClean="0"/>
              <a:t>ing</a:t>
            </a:r>
            <a:endParaRPr lang="ru-RU" dirty="0" smtClean="0"/>
          </a:p>
          <a:p>
            <a:r>
              <a:rPr lang="en-US" b="1" dirty="0" smtClean="0"/>
              <a:t>interesting</a:t>
            </a:r>
            <a:r>
              <a:rPr lang="en-US" dirty="0" smtClean="0"/>
              <a:t> </a:t>
            </a:r>
            <a:r>
              <a:rPr lang="ru-RU" i="1" dirty="0" smtClean="0"/>
              <a:t>интересный</a:t>
            </a:r>
            <a:endParaRPr lang="ru-RU" dirty="0" smtClean="0"/>
          </a:p>
          <a:p>
            <a:endParaRPr lang="ru-RU" b="1" dirty="0" smtClean="0"/>
          </a:p>
          <a:p>
            <a:r>
              <a:rPr lang="en-US" b="1" dirty="0" smtClean="0"/>
              <a:t>tiring</a:t>
            </a:r>
            <a:r>
              <a:rPr lang="ru-RU" dirty="0" smtClean="0"/>
              <a:t>  </a:t>
            </a:r>
            <a:r>
              <a:rPr lang="ru-RU" i="1" dirty="0" smtClean="0"/>
              <a:t>утомительный</a:t>
            </a:r>
          </a:p>
          <a:p>
            <a:r>
              <a:rPr lang="en-US" b="1" dirty="0" smtClean="0"/>
              <a:t>exciting</a:t>
            </a:r>
            <a:r>
              <a:rPr lang="en-US" dirty="0" smtClean="0"/>
              <a:t> </a:t>
            </a:r>
            <a:r>
              <a:rPr lang="ru-RU" i="1" dirty="0" smtClean="0"/>
              <a:t>волнующий</a:t>
            </a:r>
            <a:endParaRPr lang="ru-RU" dirty="0" smtClean="0"/>
          </a:p>
          <a:p>
            <a:r>
              <a:rPr lang="en-US" b="1" dirty="0" smtClean="0"/>
              <a:t>surprising</a:t>
            </a:r>
            <a:r>
              <a:rPr lang="en-US" dirty="0" smtClean="0"/>
              <a:t> </a:t>
            </a:r>
            <a:r>
              <a:rPr lang="ru-RU" i="1" dirty="0" smtClean="0"/>
              <a:t>удивительный</a:t>
            </a:r>
            <a:endParaRPr lang="ru-RU" dirty="0" smtClean="0"/>
          </a:p>
          <a:p>
            <a:r>
              <a:rPr lang="en-US" b="1" dirty="0" smtClean="0"/>
              <a:t>shocking</a:t>
            </a:r>
            <a:r>
              <a:rPr lang="en-US" dirty="0" smtClean="0"/>
              <a:t> </a:t>
            </a:r>
            <a:r>
              <a:rPr lang="ru-RU" i="1" dirty="0" smtClean="0"/>
              <a:t>шокирующий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http://obrazzzz.narod.ru/25232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73016"/>
            <a:ext cx="3180978" cy="307608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COMPOUND ADJECTIVES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404772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Сложные прилагательные образуются различными способами и обычно имеют двойное ударение, например:</a:t>
            </a:r>
          </a:p>
          <a:p>
            <a:pPr>
              <a:buNone/>
            </a:pPr>
            <a:r>
              <a:rPr lang="ru-RU" dirty="0" smtClean="0"/>
              <a:t>Существительное  +  прилагательное: </a:t>
            </a:r>
            <a:r>
              <a:rPr lang="en-US" dirty="0" smtClean="0"/>
              <a:t>snow-white </a:t>
            </a:r>
            <a:r>
              <a:rPr lang="ru-RU" dirty="0" smtClean="0"/>
              <a:t> </a:t>
            </a:r>
            <a:r>
              <a:rPr lang="ru-RU" i="1" dirty="0" smtClean="0"/>
              <a:t> </a:t>
            </a:r>
            <a:endParaRPr lang="en-US" i="1" dirty="0" smtClean="0"/>
          </a:p>
          <a:p>
            <a:pPr>
              <a:buNone/>
            </a:pPr>
            <a:r>
              <a:rPr lang="ru-RU" i="1" dirty="0" smtClean="0"/>
              <a:t>белоснежный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Прилагательное  +  прилагательное: </a:t>
            </a:r>
            <a:r>
              <a:rPr lang="en-US" dirty="0" smtClean="0"/>
              <a:t>dark</a:t>
            </a:r>
            <a:r>
              <a:rPr lang="ru-RU" dirty="0" smtClean="0"/>
              <a:t>-</a:t>
            </a:r>
            <a:r>
              <a:rPr lang="en-US" dirty="0" smtClean="0"/>
              <a:t>blue </a:t>
            </a:r>
            <a:r>
              <a:rPr lang="ru-RU" dirty="0" smtClean="0"/>
              <a:t> </a:t>
            </a:r>
            <a:r>
              <a:rPr lang="ru-RU" i="1" dirty="0" smtClean="0"/>
              <a:t> темно-синий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Наречие  +  причастие: </a:t>
            </a:r>
            <a:r>
              <a:rPr lang="en-US" dirty="0" smtClean="0"/>
              <a:t>well</a:t>
            </a:r>
            <a:r>
              <a:rPr lang="ru-RU" dirty="0" smtClean="0"/>
              <a:t>-</a:t>
            </a:r>
            <a:r>
              <a:rPr lang="en-US" dirty="0" smtClean="0"/>
              <a:t>built</a:t>
            </a:r>
            <a:r>
              <a:rPr lang="ru-RU" dirty="0" smtClean="0"/>
              <a:t> </a:t>
            </a:r>
            <a:r>
              <a:rPr lang="ru-RU" i="1" dirty="0" smtClean="0"/>
              <a:t> хорошо построенный, хорошо сложенный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Прилагательное  +  существительное с суффиксом  </a:t>
            </a:r>
            <a:r>
              <a:rPr lang="en-US" b="1" dirty="0" smtClean="0"/>
              <a:t>-</a:t>
            </a:r>
            <a:r>
              <a:rPr lang="en-US" b="1" dirty="0" err="1" smtClean="0"/>
              <a:t>ed</a:t>
            </a:r>
            <a:r>
              <a:rPr lang="ru-RU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en-US" dirty="0" smtClean="0"/>
              <a:t>black</a:t>
            </a:r>
            <a:r>
              <a:rPr lang="ru-RU" dirty="0" smtClean="0"/>
              <a:t>-</a:t>
            </a:r>
            <a:r>
              <a:rPr lang="en-US" dirty="0" smtClean="0"/>
              <a:t>haired </a:t>
            </a:r>
            <a:r>
              <a:rPr lang="ru-RU" dirty="0" smtClean="0"/>
              <a:t>  </a:t>
            </a:r>
            <a:r>
              <a:rPr lang="ru-RU" i="1" dirty="0" smtClean="0"/>
              <a:t> черноволосый</a:t>
            </a:r>
            <a:r>
              <a:rPr lang="ru-RU" dirty="0" smtClean="0"/>
              <a:t>; </a:t>
            </a:r>
            <a:r>
              <a:rPr lang="en-US" dirty="0" smtClean="0"/>
              <a:t>middle</a:t>
            </a:r>
            <a:r>
              <a:rPr lang="ru-RU" dirty="0" smtClean="0"/>
              <a:t>-</a:t>
            </a:r>
            <a:r>
              <a:rPr lang="en-US" dirty="0" smtClean="0"/>
              <a:t>aged </a:t>
            </a:r>
            <a:r>
              <a:rPr lang="ru-RU" dirty="0" smtClean="0"/>
              <a:t> </a:t>
            </a:r>
            <a:r>
              <a:rPr lang="ru-RU" i="1" dirty="0" smtClean="0"/>
              <a:t> средних лет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THE ADJECTIVES CAN BE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392488"/>
          </a:xfrm>
        </p:spPr>
        <p:txBody>
          <a:bodyPr>
            <a:normAutofit/>
          </a:bodyPr>
          <a:lstStyle/>
          <a:p>
            <a:r>
              <a:rPr lang="en-US" dirty="0" smtClean="0"/>
              <a:t>qualifying adjectives                             relative adjectives</a:t>
            </a:r>
            <a:endParaRPr lang="ru-RU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2411760" y="1844824"/>
            <a:ext cx="117727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236296" y="1844824"/>
            <a:ext cx="117727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068960"/>
            <a:ext cx="3600400" cy="3312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</a:rPr>
              <a:t>Качественные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прилагательные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обозначают </a:t>
            </a:r>
            <a:r>
              <a:rPr lang="ru-RU" sz="2000" dirty="0">
                <a:solidFill>
                  <a:schemeClr val="tx1"/>
                </a:solidFill>
              </a:rPr>
              <a:t>признаки предмета, которые могут быть присущи ему в большей или меньшей степени, поэтому такие прилагательные </a:t>
            </a:r>
            <a:r>
              <a:rPr lang="ru-RU" sz="2000" u="sng" dirty="0">
                <a:solidFill>
                  <a:schemeClr val="tx1"/>
                </a:solidFill>
              </a:rPr>
              <a:t>могут иметь формы степеней сравнения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3068960"/>
            <a:ext cx="3816424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>
                <a:solidFill>
                  <a:schemeClr val="tx1"/>
                </a:solidFill>
              </a:rPr>
              <a:t>Относительные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err="1" smtClean="0">
                <a:solidFill>
                  <a:schemeClr val="tx1"/>
                </a:solidFill>
              </a:rPr>
              <a:t>прилага</a:t>
            </a:r>
            <a:r>
              <a:rPr lang="en-US" sz="2000" dirty="0" smtClean="0">
                <a:solidFill>
                  <a:schemeClr val="tx1"/>
                </a:solidFill>
              </a:rPr>
              <a:t>-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тельных </a:t>
            </a:r>
            <a:r>
              <a:rPr lang="ru-RU" sz="2000" dirty="0">
                <a:solidFill>
                  <a:schemeClr val="tx1"/>
                </a:solidFill>
              </a:rPr>
              <a:t>значительно меньше, чем качественных. Они передают признаки предмета, которые не могут быть в предмете в большей или меньшей степени. Поэтому они </a:t>
            </a:r>
            <a:r>
              <a:rPr lang="ru-RU" sz="2000" u="sng" dirty="0">
                <a:solidFill>
                  <a:schemeClr val="tx1"/>
                </a:solidFill>
              </a:rPr>
              <a:t>не имеют степеней сравнения</a:t>
            </a:r>
            <a:r>
              <a:rPr lang="ru-RU" sz="2000" dirty="0">
                <a:solidFill>
                  <a:schemeClr val="tx1"/>
                </a:solidFill>
              </a:rPr>
              <a:t> и не сочетаются с наречиями </a:t>
            </a:r>
            <a:r>
              <a:rPr lang="ru-RU" sz="2000" dirty="0" smtClean="0">
                <a:solidFill>
                  <a:schemeClr val="tx1"/>
                </a:solidFill>
              </a:rPr>
              <a:t>степени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294</Words>
  <Application>Microsoft Office PowerPoint</Application>
  <PresentationFormat>Экран (4:3)</PresentationFormat>
  <Paragraphs>180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THE DEFINITION OF THE ADJECTIVE</vt:lpstr>
      <vt:lpstr>FORMATION OF ADJECTIVES</vt:lpstr>
      <vt:lpstr>ADJECTIVES FORMED  WITH SUFFIXES</vt:lpstr>
      <vt:lpstr>ADJECTIVES FORMED  WITH PREFIXES</vt:lpstr>
      <vt:lpstr>Слайд 6</vt:lpstr>
      <vt:lpstr>Слайд 7</vt:lpstr>
      <vt:lpstr>COMPOUND ADJECTIVES</vt:lpstr>
      <vt:lpstr>THE ADJECTIVES CAN BE</vt:lpstr>
      <vt:lpstr>Слайд 10</vt:lpstr>
      <vt:lpstr>DEGREES OF COMPARISON</vt:lpstr>
      <vt:lpstr>Monosyllabic Adjectives</vt:lpstr>
      <vt:lpstr>Слайд 13</vt:lpstr>
      <vt:lpstr>Слайд 14</vt:lpstr>
      <vt:lpstr>COMPOUND ADJECTIVES</vt:lpstr>
      <vt:lpstr>Слайд 16</vt:lpstr>
      <vt:lpstr>Слайд 17</vt:lpstr>
      <vt:lpstr>Слайд 18</vt:lpstr>
      <vt:lpstr>Исключения из общих правил образования степеней сравнения:</vt:lpstr>
      <vt:lpstr>      Имеют по две формы степеней сравнения, различающихся по значению: </vt:lpstr>
      <vt:lpstr>THANK YOU</vt:lpstr>
      <vt:lpstr>FOR YOUR ATTENTION</vt:lpstr>
      <vt:lpstr>Good Luck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2012-12-05T19:29:33Z</dcterms:created>
  <dcterms:modified xsi:type="dcterms:W3CDTF">2014-10-27T21:07:55Z</dcterms:modified>
</cp:coreProperties>
</file>