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6" r:id="rId1"/>
  </p:sldMasterIdLst>
  <p:sldIdLst>
    <p:sldId id="280" r:id="rId2"/>
    <p:sldId id="276" r:id="rId3"/>
    <p:sldId id="282" r:id="rId4"/>
    <p:sldId id="268" r:id="rId5"/>
    <p:sldId id="272" r:id="rId6"/>
    <p:sldId id="274" r:id="rId7"/>
    <p:sldId id="278" r:id="rId8"/>
    <p:sldId id="267" r:id="rId9"/>
    <p:sldId id="279" r:id="rId10"/>
    <p:sldId id="283" r:id="rId11"/>
    <p:sldId id="261" r:id="rId12"/>
    <p:sldId id="259" r:id="rId13"/>
    <p:sldId id="260" r:id="rId14"/>
    <p:sldId id="262" r:id="rId15"/>
    <p:sldId id="269" r:id="rId16"/>
    <p:sldId id="264" r:id="rId17"/>
    <p:sldId id="263" r:id="rId18"/>
    <p:sldId id="265" r:id="rId19"/>
    <p:sldId id="270" r:id="rId20"/>
    <p:sldId id="271" r:id="rId21"/>
    <p:sldId id="277" r:id="rId22"/>
    <p:sldId id="281"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Заголовок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0" name="Дата 9"/>
          <p:cNvSpPr>
            <a:spLocks noGrp="1"/>
          </p:cNvSpPr>
          <p:nvPr>
            <p:ph type="dt" sz="half" idx="10"/>
          </p:nvPr>
        </p:nvSpPr>
        <p:spPr>
          <a:xfrm>
            <a:off x="5562600" y="6509004"/>
            <a:ext cx="3002280" cy="274320"/>
          </a:xfrm>
        </p:spPr>
        <p:txBody>
          <a:bodyPr vert="horz" rtlCol="0"/>
          <a:lstStyle>
            <a:extLst/>
          </a:lstStyle>
          <a:p>
            <a:fld id="{B4C71EC6-210F-42DE-9C53-41977AD35B3D}" type="datetimeFigureOut">
              <a:rPr lang="ru-RU" smtClean="0"/>
              <a:t>08.03.2015</a:t>
            </a:fld>
            <a:endParaRPr lang="ru-RU"/>
          </a:p>
        </p:txBody>
      </p:sp>
      <p:sp>
        <p:nvSpPr>
          <p:cNvPr id="11" name="Номер слайда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B19B0651-EE4F-4900-A07F-96A6BFA9D0F0}" type="slidenum">
              <a:rPr lang="ru-RU" smtClean="0"/>
              <a:t>‹#›</a:t>
            </a:fld>
            <a:endParaRPr lang="ru-RU"/>
          </a:p>
        </p:txBody>
      </p:sp>
      <p:sp>
        <p:nvSpPr>
          <p:cNvPr id="12" name="Нижний колонтитул 11"/>
          <p:cNvSpPr>
            <a:spLocks noGrp="1"/>
          </p:cNvSpPr>
          <p:nvPr>
            <p:ph type="ftr" sz="quarter" idx="12"/>
          </p:nvPr>
        </p:nvSpPr>
        <p:spPr>
          <a:xfrm>
            <a:off x="1600200" y="6509004"/>
            <a:ext cx="3907464" cy="274320"/>
          </a:xfrm>
        </p:spPr>
        <p:txBody>
          <a:bodyPr vert="horz" rtlCol="0"/>
          <a:lstStyle>
            <a:extLst/>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t>08.03.2015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lvl1pPr algn="l">
              <a:defRPr/>
            </a:lvl1pPr>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t>08.03.2015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t>08.03.2015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8" name="Дата 7"/>
          <p:cNvSpPr>
            <a:spLocks noGrp="1"/>
          </p:cNvSpPr>
          <p:nvPr>
            <p:ph type="dt" sz="half" idx="10"/>
          </p:nvPr>
        </p:nvSpPr>
        <p:spPr>
          <a:xfrm>
            <a:off x="5562600" y="6513670"/>
            <a:ext cx="3002280" cy="274320"/>
          </a:xfrm>
        </p:spPr>
        <p:txBody>
          <a:bodyPr vert="horz" rtlCol="0"/>
          <a:lstStyle>
            <a:extLst/>
          </a:lstStyle>
          <a:p>
            <a:fld id="{B4C71EC6-210F-42DE-9C53-41977AD35B3D}" type="datetimeFigureOut">
              <a:rPr lang="ru-RU" smtClean="0"/>
              <a:t>08.03.2015</a:t>
            </a:fld>
            <a:endParaRPr lang="ru-RU"/>
          </a:p>
        </p:txBody>
      </p:sp>
      <p:sp>
        <p:nvSpPr>
          <p:cNvPr id="9" name="Номер слайда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B19B0651-EE4F-4900-A07F-96A6BFA9D0F0}" type="slidenum">
              <a:rPr lang="ru-RU" smtClean="0"/>
              <a:t>‹#›</a:t>
            </a:fld>
            <a:endParaRPr lang="ru-RU"/>
          </a:p>
        </p:txBody>
      </p:sp>
      <p:sp>
        <p:nvSpPr>
          <p:cNvPr id="10" name="Нижний колонтитул 9"/>
          <p:cNvSpPr>
            <a:spLocks noGrp="1"/>
          </p:cNvSpPr>
          <p:nvPr>
            <p:ph type="ftr" sz="quarter" idx="12"/>
          </p:nvPr>
        </p:nvSpPr>
        <p:spPr>
          <a:xfrm>
            <a:off x="1600200" y="6513670"/>
            <a:ext cx="3907464" cy="274320"/>
          </a:xfrm>
        </p:spPr>
        <p:txBody>
          <a:bodyPr vert="horz" rtlCol="0"/>
          <a:lstStyle>
            <a:extLst/>
          </a:lstStyle>
          <a:p>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t>08.03.2015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a:xfrm>
            <a:off x="8641080" y="6514568"/>
            <a:ext cx="464288" cy="274320"/>
          </a:xfrm>
        </p:spPr>
        <p:txBody>
          <a:bodyPr/>
          <a:lstStyle>
            <a:extLst/>
          </a:lstStyle>
          <a:p>
            <a:fld id="{B19B0651-EE4F-4900-A07F-96A6BFA9D0F0}" type="slidenum">
              <a:rPr lang="ru-RU" smtClean="0"/>
              <a:t>‹#›</a:t>
            </a:fld>
            <a:endParaRPr lang="ru-RU"/>
          </a:p>
        </p:txBody>
      </p:sp>
      <p:sp>
        <p:nvSpPr>
          <p:cNvPr id="10" name="Прямоугольник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Прямоугольник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Прямоугольник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Заголовок 1"/>
          <p:cNvSpPr>
            <a:spLocks noGrp="1"/>
          </p:cNvSpPr>
          <p:nvPr>
            <p:ph type="title"/>
          </p:nvPr>
        </p:nvSpPr>
        <p:spPr>
          <a:xfrm>
            <a:off x="457200" y="251948"/>
            <a:ext cx="8229600"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B4C71EC6-210F-42DE-9C53-41977AD35B3D}" type="datetimeFigureOut">
              <a:rPr lang="ru-RU" smtClean="0"/>
              <a:t>08.03.2015</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a:xfrm>
            <a:off x="8641080" y="6514568"/>
            <a:ext cx="464288" cy="274320"/>
          </a:xfrm>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218"/>
            <a:ext cx="8229600"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B4C71EC6-210F-42DE-9C53-41977AD35B3D}" type="datetimeFigureOut">
              <a:rPr lang="ru-RU" smtClean="0"/>
              <a:t>08.03.2015</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B19B0651-EE4F-4900-A07F-96A6BFA9D0F0}" type="slidenum">
              <a:rPr lang="ru-RU" smtClean="0"/>
              <a:t>‹#›</a:t>
            </a:fld>
            <a:endParaRPr lang="ru-RU"/>
          </a:p>
        </p:txBody>
      </p:sp>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B4C71EC6-210F-42DE-9C53-41977AD35B3D}" type="datetimeFigureOut">
              <a:rPr lang="ru-RU" smtClean="0"/>
              <a:t>08.03.2015</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2"/>
      </p:bgRef>
    </p:bg>
    <p:spTree>
      <p:nvGrpSpPr>
        <p:cNvPr id="1" name=""/>
        <p:cNvGrpSpPr/>
        <p:nvPr/>
      </p:nvGrpSpPr>
      <p:grpSpPr>
        <a:xfrm>
          <a:off x="0" y="0"/>
          <a:ext cx="0" cy="0"/>
          <a:chOff x="0" y="0"/>
          <a:chExt cx="0" cy="0"/>
        </a:xfrm>
      </p:grpSpPr>
      <p:sp>
        <p:nvSpPr>
          <p:cNvPr id="8" name="Прямоугольник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963136" y="304800"/>
            <a:ext cx="3931920" cy="762000"/>
          </a:xfrm>
        </p:spPr>
        <p:txBody>
          <a:bodyPr anchor="b"/>
          <a:lstStyle>
            <a:lvl1pPr marL="0" algn="r">
              <a:buNone/>
              <a:defRPr sz="2000" b="1"/>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9" name="Дата 8"/>
          <p:cNvSpPr>
            <a:spLocks noGrp="1"/>
          </p:cNvSpPr>
          <p:nvPr>
            <p:ph type="dt" sz="half" idx="10"/>
          </p:nvPr>
        </p:nvSpPr>
        <p:spPr>
          <a:xfrm>
            <a:off x="5562600" y="6513670"/>
            <a:ext cx="3002280" cy="274320"/>
          </a:xfrm>
        </p:spPr>
        <p:txBody>
          <a:bodyPr vert="horz" rtlCol="0"/>
          <a:lstStyle>
            <a:extLst/>
          </a:lstStyle>
          <a:p>
            <a:fld id="{B4C71EC6-210F-42DE-9C53-41977AD35B3D}" type="datetimeFigureOut">
              <a:rPr lang="ru-RU" smtClean="0"/>
              <a:t>08.03.2015</a:t>
            </a:fld>
            <a:endParaRPr lang="ru-RU"/>
          </a:p>
        </p:txBody>
      </p:sp>
      <p:sp>
        <p:nvSpPr>
          <p:cNvPr id="10" name="Номер слайда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B19B0651-EE4F-4900-A07F-96A6BFA9D0F0}" type="slidenum">
              <a:rPr lang="ru-RU" smtClean="0"/>
              <a:t>‹#›</a:t>
            </a:fld>
            <a:endParaRPr lang="ru-RU"/>
          </a:p>
        </p:txBody>
      </p:sp>
      <p:sp>
        <p:nvSpPr>
          <p:cNvPr id="11" name="Нижний колонтитул 10"/>
          <p:cNvSpPr>
            <a:spLocks noGrp="1"/>
          </p:cNvSpPr>
          <p:nvPr>
            <p:ph type="ftr" sz="quarter" idx="12"/>
          </p:nvPr>
        </p:nvSpPr>
        <p:spPr>
          <a:xfrm>
            <a:off x="1600200" y="6513670"/>
            <a:ext cx="3907464" cy="274320"/>
          </a:xfrm>
        </p:spPr>
        <p:txBody>
          <a:bodyPr vert="horz" rtlCol="0"/>
          <a:lstStyle>
            <a:extLst/>
          </a:lstStyle>
          <a:p>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0443" y="4724400"/>
            <a:ext cx="5486400" cy="664536"/>
          </a:xfrm>
        </p:spPr>
        <p:txBody>
          <a:bodyPr anchor="b"/>
          <a:lstStyle>
            <a:lvl1pPr marL="0" algn="r">
              <a:buNone/>
              <a:defRPr sz="2000" b="1"/>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13" name="Рисунок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8" name="Дата 7"/>
          <p:cNvSpPr>
            <a:spLocks noGrp="1"/>
          </p:cNvSpPr>
          <p:nvPr>
            <p:ph type="dt" sz="half" idx="10"/>
          </p:nvPr>
        </p:nvSpPr>
        <p:spPr>
          <a:xfrm>
            <a:off x="5562600" y="6509004"/>
            <a:ext cx="3002280" cy="274320"/>
          </a:xfrm>
        </p:spPr>
        <p:txBody>
          <a:bodyPr vert="horz" rtlCol="0"/>
          <a:lstStyle>
            <a:extLst/>
          </a:lstStyle>
          <a:p>
            <a:fld id="{B4C71EC6-210F-42DE-9C53-41977AD35B3D}" type="datetimeFigureOut">
              <a:rPr lang="ru-RU" smtClean="0"/>
              <a:t>08.03.2015</a:t>
            </a:fld>
            <a:endParaRPr lang="ru-RU"/>
          </a:p>
        </p:txBody>
      </p:sp>
      <p:sp>
        <p:nvSpPr>
          <p:cNvPr id="9" name="Номер слайда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B19B0651-EE4F-4900-A07F-96A6BFA9D0F0}" type="slidenum">
              <a:rPr lang="ru-RU" smtClean="0"/>
              <a:t>‹#›</a:t>
            </a:fld>
            <a:endParaRPr lang="ru-RU"/>
          </a:p>
        </p:txBody>
      </p:sp>
      <p:sp>
        <p:nvSpPr>
          <p:cNvPr id="10" name="Нижний колонтитул 9"/>
          <p:cNvSpPr>
            <a:spLocks noGrp="1"/>
          </p:cNvSpPr>
          <p:nvPr>
            <p:ph type="ftr" sz="quarter" idx="12"/>
          </p:nvPr>
        </p:nvSpPr>
        <p:spPr>
          <a:xfrm>
            <a:off x="1600200" y="6509004"/>
            <a:ext cx="3907464" cy="274320"/>
          </a:xfrm>
        </p:spPr>
        <p:txBody>
          <a:bodyPr vert="horz" rtlCol="0"/>
          <a:lstStyle>
            <a:extLst/>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Нижний колонтитул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ru-RU"/>
          </a:p>
        </p:txBody>
      </p:sp>
      <p:sp>
        <p:nvSpPr>
          <p:cNvPr id="14" name="Дата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B4C71EC6-210F-42DE-9C53-41977AD35B3D}" type="datetimeFigureOut">
              <a:rPr lang="ru-RU" smtClean="0"/>
              <a:t>08.03.2015</a:t>
            </a:fld>
            <a:endParaRPr lang="ru-RU"/>
          </a:p>
        </p:txBody>
      </p:sp>
      <p:sp>
        <p:nvSpPr>
          <p:cNvPr id="23" name="Номер слайда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B19B0651-EE4F-4900-A07F-96A6BFA9D0F0}" type="slidenum">
              <a:rPr lang="ru-RU" smtClean="0"/>
              <a:t>‹#›</a:t>
            </a:fld>
            <a:endParaRPr lang="ru-RU"/>
          </a:p>
        </p:txBody>
      </p:sp>
      <p:sp>
        <p:nvSpPr>
          <p:cNvPr id="22" name="Заголовок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dk1" tx1="lt1" bg2="dk2" tx2="lt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 Id="rId5" Type="http://schemas.openxmlformats.org/officeDocument/2006/relationships/image" Target="../media/image31.jpeg"/><Relationship Id="rId4" Type="http://schemas.openxmlformats.org/officeDocument/2006/relationships/image" Target="../media/image30.jpeg"/></Relationships>
</file>

<file path=ppt/slides/_rels/slide1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C:\Users\Home\Desktop\Логотип - копия.png"/>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6000"/>
                    </a14:imgEffect>
                  </a14:imgLayer>
                </a14:imgProps>
              </a:ext>
              <a:ext uri="{28A0092B-C50C-407E-A947-70E740481C1C}">
                <a14:useLocalDpi xmlns:a14="http://schemas.microsoft.com/office/drawing/2010/main"/>
              </a:ext>
            </a:extLst>
          </a:blip>
          <a:srcRect/>
          <a:stretch>
            <a:fillRect/>
          </a:stretch>
        </p:blipFill>
        <p:spPr bwMode="auto">
          <a:xfrm>
            <a:off x="1428665" y="476672"/>
            <a:ext cx="6659563" cy="282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Прямоугольник 4"/>
          <p:cNvSpPr/>
          <p:nvPr/>
        </p:nvSpPr>
        <p:spPr>
          <a:xfrm>
            <a:off x="251520" y="4390612"/>
            <a:ext cx="6336704" cy="2031325"/>
          </a:xfrm>
          <a:prstGeom prst="rect">
            <a:avLst/>
          </a:prstGeom>
        </p:spPr>
        <p:txBody>
          <a:bodyPr wrap="square">
            <a:spAutoFit/>
          </a:bodyPr>
          <a:lstStyle/>
          <a:p>
            <a:r>
              <a:rPr lang="ru-RU" altLang="ru-RU" sz="2000" dirty="0" smtClean="0">
                <a:solidFill>
                  <a:schemeClr val="bg1"/>
                </a:solidFill>
              </a:rPr>
              <a:t>      </a:t>
            </a:r>
          </a:p>
          <a:p>
            <a:endParaRPr lang="ru-RU" altLang="ru-RU" sz="2000" dirty="0">
              <a:solidFill>
                <a:schemeClr val="bg1"/>
              </a:solidFill>
            </a:endParaRPr>
          </a:p>
          <a:p>
            <a:r>
              <a:rPr lang="ru-RU" altLang="ru-RU" sz="1600" dirty="0" smtClean="0"/>
              <a:t>   </a:t>
            </a:r>
            <a:r>
              <a:rPr lang="ru-RU" altLang="ru-RU" sz="1600" dirty="0" smtClean="0"/>
              <a:t>  </a:t>
            </a:r>
            <a:r>
              <a:rPr lang="ru-RU" altLang="ru-RU" sz="1600" dirty="0" smtClean="0"/>
              <a:t>Работа учеников 7Б класса</a:t>
            </a:r>
          </a:p>
          <a:p>
            <a:r>
              <a:rPr lang="ru-RU" altLang="ru-RU" sz="1600" dirty="0" smtClean="0"/>
              <a:t>     МАОУ»СОШ№4» </a:t>
            </a:r>
            <a:r>
              <a:rPr lang="ru-RU" altLang="ru-RU" sz="1600" dirty="0" err="1" smtClean="0"/>
              <a:t>г.Нурлат</a:t>
            </a:r>
            <a:r>
              <a:rPr lang="ru-RU" altLang="ru-RU" sz="1600" dirty="0" smtClean="0"/>
              <a:t>  Республики Татарстан</a:t>
            </a:r>
          </a:p>
          <a:p>
            <a:r>
              <a:rPr lang="ru-RU" altLang="ru-RU" sz="1600" dirty="0" smtClean="0"/>
              <a:t>      Руководитель: </a:t>
            </a:r>
            <a:r>
              <a:rPr lang="ru-RU" altLang="ru-RU" sz="1600" dirty="0" err="1" smtClean="0"/>
              <a:t>Гайфуллина</a:t>
            </a:r>
            <a:r>
              <a:rPr lang="ru-RU" altLang="ru-RU" sz="1600" dirty="0" smtClean="0"/>
              <a:t> </a:t>
            </a:r>
            <a:r>
              <a:rPr lang="ru-RU" altLang="ru-RU" sz="1600" dirty="0" err="1" smtClean="0"/>
              <a:t>Альфина</a:t>
            </a:r>
            <a:r>
              <a:rPr lang="ru-RU" altLang="ru-RU" sz="1600" dirty="0" smtClean="0"/>
              <a:t> </a:t>
            </a:r>
            <a:r>
              <a:rPr lang="ru-RU" altLang="ru-RU" sz="1600" dirty="0" err="1" smtClean="0"/>
              <a:t>Вазировна</a:t>
            </a:r>
            <a:endParaRPr lang="ru-RU" altLang="ru-RU" sz="1600" dirty="0" smtClean="0"/>
          </a:p>
          <a:p>
            <a:r>
              <a:rPr lang="en-US" sz="1600" dirty="0"/>
              <a:t>alfina-40@mail.ru</a:t>
            </a:r>
            <a:endParaRPr lang="ru-RU" altLang="ru-RU" sz="1600" dirty="0"/>
          </a:p>
          <a:p>
            <a:endParaRPr lang="ru-RU" altLang="ru-RU" sz="2000" dirty="0"/>
          </a:p>
        </p:txBody>
      </p:sp>
      <p:pic>
        <p:nvPicPr>
          <p:cNvPr id="7" name="Picture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444208" y="4465289"/>
            <a:ext cx="2428875" cy="201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8" name="TextBox 7"/>
          <p:cNvSpPr txBox="1"/>
          <p:nvPr/>
        </p:nvSpPr>
        <p:spPr>
          <a:xfrm>
            <a:off x="3419872" y="6020560"/>
            <a:ext cx="1198277" cy="400110"/>
          </a:xfrm>
          <a:prstGeom prst="rect">
            <a:avLst/>
          </a:prstGeom>
          <a:noFill/>
        </p:spPr>
        <p:txBody>
          <a:bodyPr wrap="none" rtlCol="0">
            <a:spAutoFit/>
          </a:bodyPr>
          <a:lstStyle/>
          <a:p>
            <a:r>
              <a:rPr lang="ru-RU" sz="2000" dirty="0" smtClean="0"/>
              <a:t>2015 год</a:t>
            </a:r>
            <a:endParaRPr lang="ru-RU" sz="2000" dirty="0"/>
          </a:p>
        </p:txBody>
      </p:sp>
      <p:sp>
        <p:nvSpPr>
          <p:cNvPr id="2" name="TextBox 1"/>
          <p:cNvSpPr txBox="1"/>
          <p:nvPr/>
        </p:nvSpPr>
        <p:spPr>
          <a:xfrm>
            <a:off x="2339752" y="3501008"/>
            <a:ext cx="4646144" cy="646331"/>
          </a:xfrm>
          <a:prstGeom prst="rect">
            <a:avLst/>
          </a:prstGeom>
          <a:noFill/>
        </p:spPr>
        <p:txBody>
          <a:bodyPr wrap="none" rtlCol="0">
            <a:spAutoFit/>
          </a:bodyPr>
          <a:lstStyle/>
          <a:p>
            <a:r>
              <a:rPr lang="ru-RU" sz="3600" dirty="0" smtClean="0"/>
              <a:t>Герои рядом с нами…</a:t>
            </a:r>
            <a:endParaRPr lang="ru-RU" sz="3600" dirty="0"/>
          </a:p>
        </p:txBody>
      </p:sp>
    </p:spTree>
    <p:extLst>
      <p:ext uri="{BB962C8B-B14F-4D97-AF65-F5344CB8AC3E}">
        <p14:creationId xmlns:p14="http://schemas.microsoft.com/office/powerpoint/2010/main" val="11212520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476672"/>
            <a:ext cx="8352928" cy="400110"/>
          </a:xfrm>
          <a:prstGeom prst="rect">
            <a:avLst/>
          </a:prstGeom>
          <a:noFill/>
        </p:spPr>
        <p:txBody>
          <a:bodyPr wrap="square" rtlCol="0">
            <a:spAutoFit/>
          </a:bodyPr>
          <a:lstStyle/>
          <a:p>
            <a:pPr algn="just"/>
            <a:endParaRPr lang="ru-RU" sz="2000" dirty="0"/>
          </a:p>
        </p:txBody>
      </p:sp>
      <p:pic>
        <p:nvPicPr>
          <p:cNvPr id="3" name="Picture 3" descr="C:\Users\Home\Desktop\crop_121944599_jjpoH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1052513"/>
            <a:ext cx="6394723" cy="4055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1391072" y="5390173"/>
            <a:ext cx="7228710" cy="400110"/>
          </a:xfrm>
          <a:prstGeom prst="rect">
            <a:avLst/>
          </a:prstGeom>
          <a:noFill/>
        </p:spPr>
        <p:txBody>
          <a:bodyPr wrap="none" rtlCol="0">
            <a:spAutoFit/>
          </a:bodyPr>
          <a:lstStyle/>
          <a:p>
            <a:r>
              <a:rPr lang="ru-RU" sz="2000" dirty="0" smtClean="0"/>
              <a:t>В настоящее время у </a:t>
            </a:r>
            <a:r>
              <a:rPr lang="ru-RU" sz="2000" dirty="0" err="1" smtClean="0"/>
              <a:t>Сагирова</a:t>
            </a:r>
            <a:r>
              <a:rPr lang="ru-RU" sz="2000" dirty="0" smtClean="0"/>
              <a:t> С.С. 11 внуков и 11 правнуков</a:t>
            </a:r>
            <a:endParaRPr lang="ru-RU" sz="2000" dirty="0"/>
          </a:p>
        </p:txBody>
      </p:sp>
    </p:spTree>
    <p:extLst>
      <p:ext uri="{BB962C8B-B14F-4D97-AF65-F5344CB8AC3E}">
        <p14:creationId xmlns:p14="http://schemas.microsoft.com/office/powerpoint/2010/main" val="12794722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Home\Desktop\award15-sm.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23026" y="1078517"/>
            <a:ext cx="1504916" cy="2778306"/>
          </a:xfrm>
          <a:prstGeom prst="rect">
            <a:avLst/>
          </a:prstGeom>
          <a:noFill/>
          <a:extLst>
            <a:ext uri="{909E8E84-426E-40DD-AFC4-6F175D3DCCD1}">
              <a14:hiddenFill xmlns:a14="http://schemas.microsoft.com/office/drawing/2010/main">
                <a:solidFill>
                  <a:srgbClr val="FFFFFF"/>
                </a:solidFill>
              </a14:hiddenFill>
            </a:ext>
          </a:extLst>
        </p:spPr>
      </p:pic>
      <p:sp>
        <p:nvSpPr>
          <p:cNvPr id="7" name="Прямоугольник 6"/>
          <p:cNvSpPr/>
          <p:nvPr/>
        </p:nvSpPr>
        <p:spPr>
          <a:xfrm>
            <a:off x="242535" y="305594"/>
            <a:ext cx="3326867" cy="954107"/>
          </a:xfrm>
          <a:prstGeom prst="rect">
            <a:avLst/>
          </a:prstGeom>
        </p:spPr>
        <p:txBody>
          <a:bodyPr wrap="square">
            <a:spAutoFit/>
          </a:bodyPr>
          <a:lstStyle/>
          <a:p>
            <a:r>
              <a:rPr lang="ru-RU" sz="2400" dirty="0" smtClean="0">
                <a:solidFill>
                  <a:srgbClr val="C00000"/>
                </a:solidFill>
              </a:rPr>
              <a:t>  </a:t>
            </a:r>
            <a:r>
              <a:rPr lang="ru-RU" sz="1600" dirty="0" smtClean="0"/>
              <a:t>59/н  03.08.1944</a:t>
            </a:r>
            <a:endParaRPr lang="ru-RU" sz="1600" dirty="0"/>
          </a:p>
          <a:p>
            <a:r>
              <a:rPr lang="ru-RU" sz="1600" dirty="0" smtClean="0"/>
              <a:t>     Медаль </a:t>
            </a:r>
          </a:p>
          <a:p>
            <a:r>
              <a:rPr lang="ru-RU" sz="1600" dirty="0" smtClean="0"/>
              <a:t>«</a:t>
            </a:r>
            <a:r>
              <a:rPr lang="ru-RU" sz="1600" dirty="0"/>
              <a:t>За боевые заслуги»</a:t>
            </a:r>
          </a:p>
        </p:txBody>
      </p:sp>
      <p:sp>
        <p:nvSpPr>
          <p:cNvPr id="8" name="Прямоугольник 7"/>
          <p:cNvSpPr/>
          <p:nvPr/>
        </p:nvSpPr>
        <p:spPr>
          <a:xfrm>
            <a:off x="3347864" y="224207"/>
            <a:ext cx="3744416" cy="1077218"/>
          </a:xfrm>
          <a:prstGeom prst="rect">
            <a:avLst/>
          </a:prstGeom>
        </p:spPr>
        <p:txBody>
          <a:bodyPr wrap="square">
            <a:spAutoFit/>
          </a:bodyPr>
          <a:lstStyle/>
          <a:p>
            <a:r>
              <a:rPr lang="ru-RU" sz="1600" dirty="0" smtClean="0"/>
              <a:t>Звание</a:t>
            </a:r>
            <a:r>
              <a:rPr lang="ru-RU" sz="1600" dirty="0"/>
              <a:t>: красноармеец </a:t>
            </a:r>
            <a:br>
              <a:rPr lang="ru-RU" sz="1600" dirty="0"/>
            </a:br>
            <a:r>
              <a:rPr lang="ru-RU" sz="1600" dirty="0" smtClean="0"/>
              <a:t>в </a:t>
            </a:r>
            <a:r>
              <a:rPr lang="ru-RU" sz="1600" dirty="0"/>
              <a:t>РККА с 11.1943 года Место призыва: </a:t>
            </a:r>
            <a:endParaRPr lang="ru-RU" sz="1600" dirty="0" smtClean="0"/>
          </a:p>
          <a:p>
            <a:r>
              <a:rPr lang="ru-RU" sz="1600" dirty="0" smtClean="0"/>
              <a:t>Октябрьский </a:t>
            </a:r>
            <a:r>
              <a:rPr lang="ru-RU" sz="1600" dirty="0"/>
              <a:t>РВК, Татарская АССР, </a:t>
            </a:r>
            <a:endParaRPr lang="ru-RU" sz="1600" dirty="0" smtClean="0"/>
          </a:p>
          <a:p>
            <a:r>
              <a:rPr lang="ru-RU" sz="1600" dirty="0" smtClean="0"/>
              <a:t>Октябрьский </a:t>
            </a:r>
            <a:r>
              <a:rPr lang="ru-RU" sz="1600" dirty="0"/>
              <a:t>р-н№ записи: 31857280</a:t>
            </a:r>
          </a:p>
        </p:txBody>
      </p:sp>
      <p:pic>
        <p:nvPicPr>
          <p:cNvPr id="2051" name="Picture 3" descr="C:\Users\Home\Desktop\201502096l8HXchXiOBNm1Ud_EqsAO_large.jpe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051720" y="1266620"/>
            <a:ext cx="6822302" cy="240210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Home\Desktop\20150209k9wYGSOKdJ8rTXRA_NKp21_large.jpe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051720" y="3501009"/>
            <a:ext cx="6912769" cy="2094114"/>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Users\Home\Desktop\filterimage (1).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09028" y="5661248"/>
            <a:ext cx="8655461" cy="87770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5806049" y="189402"/>
            <a:ext cx="184731" cy="646331"/>
          </a:xfrm>
          <a:prstGeom prst="rect">
            <a:avLst/>
          </a:prstGeom>
          <a:noFill/>
        </p:spPr>
        <p:txBody>
          <a:bodyPr wrap="none" rtlCol="0">
            <a:spAutoFit/>
          </a:bodyPr>
          <a:lstStyle/>
          <a:p>
            <a:endParaRPr lang="ru-RU" dirty="0"/>
          </a:p>
          <a:p>
            <a:endParaRPr lang="ru-RU" dirty="0"/>
          </a:p>
        </p:txBody>
      </p:sp>
    </p:spTree>
    <p:extLst>
      <p:ext uri="{BB962C8B-B14F-4D97-AF65-F5344CB8AC3E}">
        <p14:creationId xmlns:p14="http://schemas.microsoft.com/office/powerpoint/2010/main" val="22164156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Home\Desktop\filterimage (3).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699792" y="1077154"/>
            <a:ext cx="4752528" cy="4445893"/>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Home\Desktop\award14-sm (1) - копия.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55576" y="1196752"/>
            <a:ext cx="1152128" cy="2422858"/>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51520" y="266542"/>
            <a:ext cx="3744416" cy="584775"/>
          </a:xfrm>
          <a:prstGeom prst="rect">
            <a:avLst/>
          </a:prstGeom>
        </p:spPr>
        <p:txBody>
          <a:bodyPr wrap="square">
            <a:spAutoFit/>
          </a:bodyPr>
          <a:lstStyle/>
          <a:p>
            <a:r>
              <a:rPr lang="ru-RU" sz="1600" dirty="0" smtClean="0">
                <a:solidFill>
                  <a:srgbClr val="C00000"/>
                </a:solidFill>
              </a:rPr>
              <a:t>          </a:t>
            </a:r>
            <a:r>
              <a:rPr lang="ru-RU" sz="1600" dirty="0" smtClean="0"/>
              <a:t>31/н      28.03.1945</a:t>
            </a:r>
            <a:endParaRPr lang="ru-RU" sz="1600" dirty="0"/>
          </a:p>
          <a:p>
            <a:r>
              <a:rPr lang="ru-RU" sz="1600" dirty="0" smtClean="0"/>
              <a:t>        Медаль </a:t>
            </a:r>
            <a:r>
              <a:rPr lang="ru-RU" sz="1600" dirty="0"/>
              <a:t>«За отвагу»</a:t>
            </a:r>
          </a:p>
        </p:txBody>
      </p:sp>
      <p:sp>
        <p:nvSpPr>
          <p:cNvPr id="5" name="Прямоугольник 4"/>
          <p:cNvSpPr/>
          <p:nvPr/>
        </p:nvSpPr>
        <p:spPr>
          <a:xfrm>
            <a:off x="3419872" y="-88361"/>
            <a:ext cx="3816424" cy="1138773"/>
          </a:xfrm>
          <a:prstGeom prst="rect">
            <a:avLst/>
          </a:prstGeom>
        </p:spPr>
        <p:txBody>
          <a:bodyPr wrap="square">
            <a:spAutoFit/>
          </a:bodyPr>
          <a:lstStyle/>
          <a:p>
            <a:r>
              <a:rPr lang="ru-RU" sz="2000" dirty="0" smtClean="0">
                <a:solidFill>
                  <a:schemeClr val="bg1"/>
                </a:solidFill>
              </a:rPr>
              <a:t>            </a:t>
            </a:r>
          </a:p>
          <a:p>
            <a:r>
              <a:rPr lang="ru-RU" sz="1600" dirty="0" smtClean="0"/>
              <a:t>в </a:t>
            </a:r>
            <a:r>
              <a:rPr lang="ru-RU" sz="1600" dirty="0"/>
              <a:t>РККА с 1943 года Место призыва: </a:t>
            </a:r>
            <a:endParaRPr lang="ru-RU" sz="1600" dirty="0" smtClean="0"/>
          </a:p>
          <a:p>
            <a:r>
              <a:rPr lang="ru-RU" sz="1600" dirty="0" smtClean="0"/>
              <a:t>Октябрьский </a:t>
            </a:r>
            <a:r>
              <a:rPr lang="ru-RU" sz="1600" dirty="0"/>
              <a:t>РВК, Татарская АССР, </a:t>
            </a:r>
            <a:endParaRPr lang="ru-RU" sz="1600" dirty="0" smtClean="0"/>
          </a:p>
          <a:p>
            <a:r>
              <a:rPr lang="ru-RU" sz="1600" dirty="0" smtClean="0"/>
              <a:t>Октябрьский </a:t>
            </a:r>
            <a:r>
              <a:rPr lang="ru-RU" sz="1600" dirty="0"/>
              <a:t>р-н№ записи: 23892306</a:t>
            </a:r>
          </a:p>
        </p:txBody>
      </p:sp>
      <p:pic>
        <p:nvPicPr>
          <p:cNvPr id="3075" name="Picture 3" descr="C:\Users\Home\Desktop\20150209vfhCzGulygz22CD8_P8diX_large.jpe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55576" y="5517232"/>
            <a:ext cx="7656513" cy="103981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6156176" y="173250"/>
            <a:ext cx="184731" cy="646331"/>
          </a:xfrm>
          <a:prstGeom prst="rect">
            <a:avLst/>
          </a:prstGeom>
          <a:noFill/>
        </p:spPr>
        <p:txBody>
          <a:bodyPr wrap="none" rtlCol="0">
            <a:spAutoFit/>
          </a:bodyPr>
          <a:lstStyle/>
          <a:p>
            <a:endParaRPr lang="ru-RU" dirty="0"/>
          </a:p>
          <a:p>
            <a:endParaRPr lang="ru-RU" dirty="0"/>
          </a:p>
        </p:txBody>
      </p:sp>
    </p:spTree>
    <p:extLst>
      <p:ext uri="{BB962C8B-B14F-4D97-AF65-F5344CB8AC3E}">
        <p14:creationId xmlns:p14="http://schemas.microsoft.com/office/powerpoint/2010/main" val="41260639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Home\Desktop\award10-sm - копия.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15009" y="42985"/>
            <a:ext cx="1288639" cy="1240911"/>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83162" y="42985"/>
            <a:ext cx="5937949" cy="1292662"/>
          </a:xfrm>
          <a:prstGeom prst="rect">
            <a:avLst/>
          </a:prstGeom>
        </p:spPr>
        <p:txBody>
          <a:bodyPr wrap="square">
            <a:spAutoFit/>
          </a:bodyPr>
          <a:lstStyle/>
          <a:p>
            <a:endParaRPr lang="ru-RU" dirty="0"/>
          </a:p>
          <a:p>
            <a:r>
              <a:rPr lang="ru-RU" sz="2400" dirty="0" smtClean="0">
                <a:solidFill>
                  <a:srgbClr val="C00000"/>
                </a:solidFill>
              </a:rPr>
              <a:t>                  </a:t>
            </a:r>
            <a:r>
              <a:rPr lang="ru-RU" dirty="0" smtClean="0"/>
              <a:t>42  01.05.1945</a:t>
            </a:r>
            <a:endParaRPr lang="ru-RU" dirty="0"/>
          </a:p>
          <a:p>
            <a:r>
              <a:rPr lang="ru-RU" dirty="0" smtClean="0"/>
              <a:t>                    Орден </a:t>
            </a:r>
            <a:r>
              <a:rPr lang="ru-RU" dirty="0"/>
              <a:t>Красной </a:t>
            </a:r>
            <a:endParaRPr lang="ru-RU" dirty="0" smtClean="0"/>
          </a:p>
          <a:p>
            <a:r>
              <a:rPr lang="ru-RU" dirty="0"/>
              <a:t> </a:t>
            </a:r>
            <a:r>
              <a:rPr lang="ru-RU" dirty="0" smtClean="0"/>
              <a:t>      </a:t>
            </a:r>
            <a:r>
              <a:rPr lang="ru-RU" b="1" dirty="0" smtClean="0"/>
              <a:t>    </a:t>
            </a:r>
            <a:r>
              <a:rPr lang="ru-RU" dirty="0" smtClean="0"/>
              <a:t>               Звезды</a:t>
            </a:r>
            <a:endParaRPr lang="ru-RU" dirty="0"/>
          </a:p>
        </p:txBody>
      </p:sp>
      <p:sp>
        <p:nvSpPr>
          <p:cNvPr id="6" name="Прямоугольник 5"/>
          <p:cNvSpPr/>
          <p:nvPr/>
        </p:nvSpPr>
        <p:spPr>
          <a:xfrm>
            <a:off x="2873725" y="168828"/>
            <a:ext cx="4572000" cy="1323439"/>
          </a:xfrm>
          <a:prstGeom prst="rect">
            <a:avLst/>
          </a:prstGeom>
        </p:spPr>
        <p:txBody>
          <a:bodyPr>
            <a:spAutoFit/>
          </a:bodyPr>
          <a:lstStyle/>
          <a:p>
            <a:r>
              <a:rPr lang="ru-RU" sz="1600" dirty="0" smtClean="0"/>
              <a:t>Звание</a:t>
            </a:r>
            <a:r>
              <a:rPr lang="ru-RU" sz="1600" dirty="0"/>
              <a:t>: сержант </a:t>
            </a:r>
            <a:r>
              <a:rPr lang="ru-RU" sz="1600" dirty="0" smtClean="0"/>
              <a:t>в </a:t>
            </a:r>
            <a:r>
              <a:rPr lang="ru-RU" sz="1600" dirty="0"/>
              <a:t>РККА с 09.11.1943 года Место призыва: Октябрьский РВК, </a:t>
            </a:r>
            <a:endParaRPr lang="ru-RU" sz="1600" dirty="0" smtClean="0"/>
          </a:p>
          <a:p>
            <a:r>
              <a:rPr lang="ru-RU" sz="1600" dirty="0" smtClean="0"/>
              <a:t>Татарская </a:t>
            </a:r>
            <a:r>
              <a:rPr lang="ru-RU" sz="1600" dirty="0"/>
              <a:t>АССР, </a:t>
            </a:r>
            <a:endParaRPr lang="ru-RU" sz="1600" dirty="0" smtClean="0"/>
          </a:p>
          <a:p>
            <a:r>
              <a:rPr lang="ru-RU" sz="1600" dirty="0" smtClean="0"/>
              <a:t>Октябрьский р-н</a:t>
            </a:r>
          </a:p>
          <a:p>
            <a:r>
              <a:rPr lang="ru-RU" sz="1600" dirty="0" smtClean="0"/>
              <a:t>№ </a:t>
            </a:r>
            <a:r>
              <a:rPr lang="ru-RU" sz="1600" dirty="0"/>
              <a:t>записи: 25384544</a:t>
            </a:r>
          </a:p>
        </p:txBody>
      </p:sp>
      <p:pic>
        <p:nvPicPr>
          <p:cNvPr id="5124" name="Picture 4" descr="C:\Users\Home\Desktop\filterimage.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79512" y="4941168"/>
            <a:ext cx="8771458" cy="1693094"/>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Home\Desktop\filterimage (2).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724128" y="517491"/>
            <a:ext cx="3096344" cy="4378088"/>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Home\Desktop\20150209ErY0imauoaakubsp_XV1il_large.jpe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79512" y="1492267"/>
            <a:ext cx="5624685" cy="260018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Home\Desktop\20150209STdfGUzfb29vFirg_Nhuef_large.jpe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79512" y="4092456"/>
            <a:ext cx="5571725" cy="8031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05466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929763" y="653367"/>
            <a:ext cx="7931530" cy="2840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168222" rIns="91440" bIns="84111" numCol="1" anchor="ctr"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ru-RU" altLang="ru-RU" sz="2000" b="0" i="0" u="none" strike="noStrike" cap="none" normalizeH="0" baseline="0" dirty="0" smtClean="0">
              <a:ln>
                <a:noFill/>
              </a:ln>
              <a:solidFill>
                <a:srgbClr val="C00000"/>
              </a:solidFill>
              <a:effectLst/>
              <a:latin typeface="Roboto"/>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ru-RU" sz="2000" b="0" i="0" u="none" strike="noStrike" cap="none" normalizeH="0" baseline="0" dirty="0" smtClean="0">
                <a:ln>
                  <a:noFill/>
                </a:ln>
                <a:effectLst/>
                <a:latin typeface="Roboto"/>
                <a:cs typeface="Arial" pitchFamily="34" charset="0"/>
              </a:rPr>
              <a:t>Год рождения:   </a:t>
            </a:r>
            <a:r>
              <a:rPr kumimoji="0" lang="ru-RU" altLang="ru-RU" sz="2000" b="0" i="0" u="sng" strike="noStrike" cap="none" normalizeH="0" baseline="0" dirty="0" smtClean="0">
                <a:ln>
                  <a:noFill/>
                </a:ln>
                <a:effectLst/>
                <a:latin typeface="Roboto"/>
                <a:cs typeface="Arial" pitchFamily="34" charset="0"/>
              </a:rPr>
              <a:t>06.08.</a:t>
            </a:r>
            <a:r>
              <a:rPr kumimoji="0" lang="ru-RU" altLang="ru-RU" sz="2000" b="0" i="0" u="none" strike="noStrike" cap="none" normalizeH="0" baseline="0" dirty="0" smtClean="0">
                <a:ln>
                  <a:noFill/>
                </a:ln>
                <a:effectLst/>
                <a:latin typeface="Roboto"/>
                <a:cs typeface="Arial" pitchFamily="34" charset="0"/>
              </a:rPr>
              <a:t>1926 </a:t>
            </a:r>
            <a:br>
              <a:rPr kumimoji="0" lang="ru-RU" altLang="ru-RU" sz="2000" b="0" i="0" u="none" strike="noStrike" cap="none" normalizeH="0" baseline="0" dirty="0" smtClean="0">
                <a:ln>
                  <a:noFill/>
                </a:ln>
                <a:effectLst/>
                <a:latin typeface="Roboto"/>
                <a:cs typeface="Arial" pitchFamily="34" charset="0"/>
              </a:rPr>
            </a:br>
            <a:r>
              <a:rPr kumimoji="0" lang="ru-RU" altLang="ru-RU" sz="2000" b="0" i="0" u="none" strike="noStrike" cap="none" normalizeH="0" baseline="0" dirty="0" smtClean="0">
                <a:ln>
                  <a:noFill/>
                </a:ln>
                <a:effectLst/>
                <a:latin typeface="Roboto"/>
                <a:cs typeface="Arial" pitchFamily="34" charset="0"/>
              </a:rPr>
              <a:t>место рождения: Татарская АССР, Октябрьский р-н, д. </a:t>
            </a:r>
            <a:r>
              <a:rPr kumimoji="0" lang="ru-RU" altLang="ru-RU" sz="2000" b="0" i="0" u="none" strike="noStrike" cap="none" normalizeH="0" baseline="0" dirty="0" err="1" smtClean="0">
                <a:ln>
                  <a:noFill/>
                </a:ln>
                <a:effectLst/>
                <a:latin typeface="Roboto"/>
                <a:cs typeface="Arial" pitchFamily="34" charset="0"/>
              </a:rPr>
              <a:t>Бикулово</a:t>
            </a:r>
            <a:r>
              <a:rPr kumimoji="0" lang="ru-RU" altLang="ru-RU" sz="2000" b="0" i="0" u="none" strike="noStrike" cap="none" normalizeH="0" baseline="0" dirty="0" smtClean="0">
                <a:ln>
                  <a:noFill/>
                </a:ln>
                <a:effectLst/>
                <a:latin typeface="Roboto"/>
                <a:cs typeface="Arial" pitchFamily="34" charset="0"/>
              </a:rPr>
              <a:t> </a:t>
            </a:r>
            <a:br>
              <a:rPr kumimoji="0" lang="ru-RU" altLang="ru-RU" sz="2000" b="0" i="0" u="none" strike="noStrike" cap="none" normalizeH="0" baseline="0" dirty="0" smtClean="0">
                <a:ln>
                  <a:noFill/>
                </a:ln>
                <a:effectLst/>
                <a:latin typeface="Roboto"/>
                <a:cs typeface="Arial" pitchFamily="34" charset="0"/>
              </a:rPr>
            </a:br>
            <a:r>
              <a:rPr kumimoji="0" lang="ru-RU" altLang="ru-RU" sz="2000" b="0" i="0" u="none" strike="noStrike" cap="none" normalizeH="0" baseline="0" dirty="0" smtClean="0">
                <a:ln>
                  <a:noFill/>
                </a:ln>
                <a:effectLst/>
                <a:latin typeface="Roboto"/>
                <a:cs typeface="Arial" pitchFamily="34" charset="0"/>
              </a:rPr>
              <a:t>№ наградного документа: 84 </a:t>
            </a:r>
            <a:br>
              <a:rPr kumimoji="0" lang="ru-RU" altLang="ru-RU" sz="2000" b="0" i="0" u="none" strike="noStrike" cap="none" normalizeH="0" baseline="0" dirty="0" smtClean="0">
                <a:ln>
                  <a:noFill/>
                </a:ln>
                <a:effectLst/>
                <a:latin typeface="Roboto"/>
                <a:cs typeface="Arial" pitchFamily="34" charset="0"/>
              </a:rPr>
            </a:br>
            <a:r>
              <a:rPr kumimoji="0" lang="ru-RU" altLang="ru-RU" sz="2000" b="0" i="0" u="none" strike="noStrike" cap="none" normalizeH="0" baseline="0" dirty="0" smtClean="0">
                <a:ln>
                  <a:noFill/>
                </a:ln>
                <a:effectLst/>
                <a:latin typeface="Roboto"/>
                <a:cs typeface="Arial" pitchFamily="34" charset="0"/>
              </a:rPr>
              <a:t>дата наградного документа: 06.04.1985</a:t>
            </a:r>
          </a:p>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ru-RU" sz="2000" b="0" i="0" u="none" strike="noStrike" cap="none" normalizeH="0" baseline="0" dirty="0" smtClean="0">
                <a:ln>
                  <a:noFill/>
                </a:ln>
                <a:effectLst/>
                <a:latin typeface="Roboto"/>
                <a:cs typeface="Arial" pitchFamily="34" charset="0"/>
              </a:rPr>
              <a:t>№ записи: 1519553090</a:t>
            </a:r>
          </a:p>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ru-RU" sz="2400" b="1" i="0" u="none" strike="noStrike" cap="none" normalizeH="0" baseline="0" dirty="0" smtClean="0">
                <a:ln>
                  <a:noFill/>
                </a:ln>
                <a:effectLst/>
                <a:latin typeface="Roboto"/>
                <a:cs typeface="Arial" pitchFamily="34" charset="0"/>
              </a:rPr>
              <a:t>Орден Отечественной войны II степени</a:t>
            </a:r>
            <a:r>
              <a:rPr kumimoji="0" lang="ru-RU" altLang="ru-RU" sz="2400" b="0" i="0" u="none" strike="noStrike" cap="none" normalizeH="0" baseline="0" dirty="0" smtClean="0">
                <a:ln>
                  <a:noFill/>
                </a:ln>
                <a:effectLst/>
                <a:latin typeface="Roboto"/>
                <a:cs typeface="Arial" pitchFamily="34" charset="0"/>
              </a:rPr>
              <a:t> </a:t>
            </a:r>
            <a:br>
              <a:rPr kumimoji="0" lang="ru-RU" altLang="ru-RU" sz="2400" b="0" i="0" u="none" strike="noStrike" cap="none" normalizeH="0" baseline="0" dirty="0" smtClean="0">
                <a:ln>
                  <a:noFill/>
                </a:ln>
                <a:effectLst/>
                <a:latin typeface="Roboto"/>
                <a:cs typeface="Arial" pitchFamily="34" charset="0"/>
              </a:rPr>
            </a:br>
            <a:r>
              <a:rPr kumimoji="0" lang="ru-RU" altLang="ru-RU" sz="1200" b="0" i="0" u="none" strike="noStrike" cap="none" normalizeH="0" baseline="0" dirty="0" smtClean="0">
                <a:ln>
                  <a:noFill/>
                </a:ln>
                <a:effectLst/>
                <a:latin typeface="Roboto"/>
                <a:cs typeface="Arial" pitchFamily="34" charset="0"/>
              </a:rPr>
              <a:t/>
            </a:r>
            <a:br>
              <a:rPr kumimoji="0" lang="ru-RU" altLang="ru-RU" sz="1200" b="0" i="0" u="none" strike="noStrike" cap="none" normalizeH="0" baseline="0" dirty="0" smtClean="0">
                <a:ln>
                  <a:noFill/>
                </a:ln>
                <a:effectLst/>
                <a:latin typeface="Roboto"/>
                <a:cs typeface="Arial" pitchFamily="34" charset="0"/>
              </a:rPr>
            </a:br>
            <a:r>
              <a:rPr kumimoji="0" lang="ru-RU" altLang="ru-RU" sz="1200" b="0" i="0" u="none" strike="noStrike" cap="none" normalizeH="0" baseline="0" dirty="0" smtClean="0">
                <a:ln>
                  <a:noFill/>
                </a:ln>
                <a:solidFill>
                  <a:srgbClr val="333333"/>
                </a:solidFill>
                <a:effectLst/>
                <a:latin typeface="Roboto"/>
                <a:cs typeface="Arial" pitchFamily="34" charset="0"/>
              </a:rPr>
              <a:t>  </a:t>
            </a:r>
            <a:endParaRPr kumimoji="0" lang="ru-RU" altLang="ru-RU" sz="4900" b="0" i="0" u="none" strike="noStrike" cap="none" normalizeH="0" baseline="0" dirty="0" smtClean="0">
              <a:ln>
                <a:noFill/>
              </a:ln>
              <a:solidFill>
                <a:srgbClr val="333333"/>
              </a:solidFill>
              <a:effectLst/>
              <a:latin typeface="Roboto"/>
              <a:cs typeface="Arial" pitchFamily="34" charset="0"/>
            </a:endParaRPr>
          </a:p>
        </p:txBody>
      </p:sp>
      <p:pic>
        <p:nvPicPr>
          <p:cNvPr id="6146" name="Picture 2" descr="http://podvignaroda.mil.ru/img/awards/award9_2-sm.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915816" y="3212976"/>
            <a:ext cx="3512738" cy="316835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895528" y="310571"/>
            <a:ext cx="877163" cy="369332"/>
          </a:xfrm>
          <a:prstGeom prst="rect">
            <a:avLst/>
          </a:prstGeom>
          <a:noFill/>
        </p:spPr>
        <p:txBody>
          <a:bodyPr wrap="none" rtlCol="0">
            <a:spAutoFit/>
          </a:bodyPr>
          <a:lstStyle/>
          <a:p>
            <a:r>
              <a:rPr lang="ru-RU" dirty="0" smtClean="0">
                <a:solidFill>
                  <a:schemeClr val="bg1"/>
                </a:solidFill>
              </a:rPr>
              <a:t>            </a:t>
            </a:r>
            <a:endParaRPr lang="ru-RU" dirty="0"/>
          </a:p>
        </p:txBody>
      </p:sp>
    </p:spTree>
    <p:extLst>
      <p:ext uri="{BB962C8B-B14F-4D97-AF65-F5344CB8AC3E}">
        <p14:creationId xmlns:p14="http://schemas.microsoft.com/office/powerpoint/2010/main" val="21436260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descr="C:\Users\Home\Desktop\20150206v3hLgx6IgaV2y2ys_VeOv4_large.jpe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289568">
            <a:off x="5324224" y="268103"/>
            <a:ext cx="3025216" cy="4235302"/>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C:\Users\Home\Desktop\20150206qlGrbEhOk71zAFvi_mAx8f_large.jpe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21030717">
            <a:off x="611560" y="692696"/>
            <a:ext cx="3995936" cy="32421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001187" y="4973392"/>
            <a:ext cx="7405297" cy="400110"/>
          </a:xfrm>
          <a:prstGeom prst="rect">
            <a:avLst/>
          </a:prstGeom>
          <a:noFill/>
        </p:spPr>
        <p:txBody>
          <a:bodyPr wrap="none" rtlCol="0">
            <a:spAutoFit/>
          </a:bodyPr>
          <a:lstStyle/>
          <a:p>
            <a:r>
              <a:rPr lang="ru-RU" sz="2000" dirty="0" smtClean="0"/>
              <a:t>Особо ценные открытки из семейного  архива </a:t>
            </a:r>
            <a:r>
              <a:rPr lang="ru-RU" sz="2000" b="1" dirty="0" smtClean="0"/>
              <a:t>С.С. </a:t>
            </a:r>
            <a:r>
              <a:rPr lang="ru-RU" sz="2000" b="1" dirty="0" err="1" smtClean="0"/>
              <a:t>Сагирова</a:t>
            </a:r>
            <a:r>
              <a:rPr lang="ru-RU" sz="2000" dirty="0">
                <a:solidFill>
                  <a:schemeClr val="bg1"/>
                </a:solidFill>
              </a:rPr>
              <a:t>.</a:t>
            </a:r>
          </a:p>
        </p:txBody>
      </p:sp>
    </p:spTree>
    <p:extLst>
      <p:ext uri="{BB962C8B-B14F-4D97-AF65-F5344CB8AC3E}">
        <p14:creationId xmlns:p14="http://schemas.microsoft.com/office/powerpoint/2010/main" val="34981400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Home\Desktop\Новая папка (2)\68.jpe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547664" y="598917"/>
            <a:ext cx="6327169" cy="380943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18650" y="4612026"/>
            <a:ext cx="8525350" cy="707886"/>
          </a:xfrm>
          <a:prstGeom prst="rect">
            <a:avLst/>
          </a:prstGeom>
          <a:noFill/>
        </p:spPr>
        <p:txBody>
          <a:bodyPr wrap="square" rtlCol="0">
            <a:spAutoFit/>
          </a:bodyPr>
          <a:lstStyle/>
          <a:p>
            <a:r>
              <a:rPr lang="ru-RU" sz="2000" dirty="0" smtClean="0">
                <a:solidFill>
                  <a:schemeClr val="bg1"/>
                </a:solidFill>
              </a:rPr>
              <a:t>               </a:t>
            </a:r>
            <a:r>
              <a:rPr lang="ru-RU" sz="2000" b="1" dirty="0" err="1" smtClean="0"/>
              <a:t>Сагиров</a:t>
            </a:r>
            <a:r>
              <a:rPr lang="ru-RU" sz="2000" b="1" dirty="0" smtClean="0"/>
              <a:t> Салим </a:t>
            </a:r>
            <a:r>
              <a:rPr lang="ru-RU" sz="2000" b="1" dirty="0" err="1" smtClean="0"/>
              <a:t>Сагирович</a:t>
            </a:r>
            <a:r>
              <a:rPr lang="ru-RU" sz="2000" dirty="0" smtClean="0"/>
              <a:t>(в центре) и боевые товарищи</a:t>
            </a:r>
          </a:p>
          <a:p>
            <a:r>
              <a:rPr lang="ru-RU" sz="2000" dirty="0"/>
              <a:t> </a:t>
            </a:r>
            <a:r>
              <a:rPr lang="ru-RU" sz="2000" dirty="0" smtClean="0"/>
              <a:t>                                               Берлин. 1945г.</a:t>
            </a:r>
            <a:endParaRPr lang="ru-RU" sz="2000" dirty="0"/>
          </a:p>
        </p:txBody>
      </p:sp>
    </p:spTree>
    <p:extLst>
      <p:ext uri="{BB962C8B-B14F-4D97-AF65-F5344CB8AC3E}">
        <p14:creationId xmlns:p14="http://schemas.microsoft.com/office/powerpoint/2010/main" val="29798456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Home\Desktop\Новая папка (2)\64.jpe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20807470">
            <a:off x="744410" y="639471"/>
            <a:ext cx="3602441" cy="2476425"/>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Home\Desktop\Новая папка (2)\66.jpe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21263570">
            <a:off x="1691680" y="2864706"/>
            <a:ext cx="2120900" cy="273050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C:\Users\Home\Desktop\Новая папка (2)\67.jpe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154873">
            <a:off x="4427984" y="3108416"/>
            <a:ext cx="3168352" cy="2372900"/>
          </a:xfrm>
          <a:prstGeom prst="rect">
            <a:avLst/>
          </a:prstGeom>
          <a:noFill/>
          <a:extLst>
            <a:ext uri="{909E8E84-426E-40DD-AFC4-6F175D3DCCD1}">
              <a14:hiddenFill xmlns:a14="http://schemas.microsoft.com/office/drawing/2010/main">
                <a:solidFill>
                  <a:srgbClr val="FFFFFF"/>
                </a:solidFill>
              </a14:hiddenFill>
            </a:ext>
          </a:extLst>
        </p:spPr>
      </p:pic>
      <p:pic>
        <p:nvPicPr>
          <p:cNvPr id="5125" name="Picture 5" descr="C:\Users\Home\Desktop\Новая папка (2)\65.jpe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850310">
            <a:off x="5100363" y="534165"/>
            <a:ext cx="3139162" cy="254686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903775" y="5815429"/>
            <a:ext cx="5795113" cy="400110"/>
          </a:xfrm>
          <a:prstGeom prst="rect">
            <a:avLst/>
          </a:prstGeom>
          <a:noFill/>
        </p:spPr>
        <p:txBody>
          <a:bodyPr wrap="none" rtlCol="0">
            <a:spAutoFit/>
          </a:bodyPr>
          <a:lstStyle/>
          <a:p>
            <a:r>
              <a:rPr lang="ru-RU" sz="2000" dirty="0" smtClean="0"/>
              <a:t>Фотографии из семейного альбома </a:t>
            </a:r>
            <a:r>
              <a:rPr lang="ru-RU" sz="2000" dirty="0" err="1" smtClean="0"/>
              <a:t>Сагирова</a:t>
            </a:r>
            <a:r>
              <a:rPr lang="ru-RU" sz="2000" dirty="0" smtClean="0"/>
              <a:t> С.С</a:t>
            </a:r>
            <a:endParaRPr lang="ru-RU" sz="2000" dirty="0"/>
          </a:p>
        </p:txBody>
      </p:sp>
    </p:spTree>
    <p:extLst>
      <p:ext uri="{BB962C8B-B14F-4D97-AF65-F5344CB8AC3E}">
        <p14:creationId xmlns:p14="http://schemas.microsoft.com/office/powerpoint/2010/main" val="23984675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Home\Desktop\Новая папка (2)\63.jpe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995936" y="1772816"/>
            <a:ext cx="4032448" cy="2880320"/>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Home\Desktop\Новая папка (2)\72.jpe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83568" y="188640"/>
            <a:ext cx="2736304" cy="568906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956623" y="4769359"/>
            <a:ext cx="4608512" cy="1200329"/>
          </a:xfrm>
          <a:prstGeom prst="rect">
            <a:avLst/>
          </a:prstGeom>
          <a:noFill/>
        </p:spPr>
        <p:txBody>
          <a:bodyPr wrap="square" rtlCol="0">
            <a:spAutoFit/>
          </a:bodyPr>
          <a:lstStyle/>
          <a:p>
            <a:r>
              <a:rPr lang="ru-RU" sz="2000" dirty="0" smtClean="0"/>
              <a:t>          День памяти. </a:t>
            </a:r>
            <a:r>
              <a:rPr lang="ru-RU" sz="1600" dirty="0" smtClean="0"/>
              <a:t>(</a:t>
            </a:r>
            <a:r>
              <a:rPr lang="ru-RU" sz="1600" dirty="0" err="1" smtClean="0"/>
              <a:t>С.С.Сагиров</a:t>
            </a:r>
            <a:r>
              <a:rPr lang="ru-RU" sz="1600" dirty="0" smtClean="0"/>
              <a:t> в центре) </a:t>
            </a:r>
          </a:p>
          <a:p>
            <a:r>
              <a:rPr lang="ru-RU" sz="2000" dirty="0" smtClean="0"/>
              <a:t>  </a:t>
            </a:r>
            <a:r>
              <a:rPr lang="ru-RU" sz="1600" dirty="0" smtClean="0"/>
              <a:t>(из  газеты «Дружба</a:t>
            </a:r>
            <a:r>
              <a:rPr lang="ru-RU" sz="1600" dirty="0"/>
              <a:t>» </a:t>
            </a:r>
            <a:r>
              <a:rPr lang="ru-RU" sz="1600" dirty="0" smtClean="0"/>
              <a:t>22 </a:t>
            </a:r>
            <a:r>
              <a:rPr lang="ru-RU" sz="1600" dirty="0"/>
              <a:t>июня,2004 г. )</a:t>
            </a:r>
          </a:p>
          <a:p>
            <a:r>
              <a:rPr lang="ru-RU" sz="1600" dirty="0" smtClean="0"/>
              <a:t> </a:t>
            </a:r>
          </a:p>
          <a:p>
            <a:r>
              <a:rPr lang="ru-RU" sz="1600" dirty="0" smtClean="0">
                <a:solidFill>
                  <a:srgbClr val="C00000"/>
                </a:solidFill>
              </a:rPr>
              <a:t>             </a:t>
            </a:r>
            <a:endParaRPr lang="ru-RU" sz="1600" dirty="0">
              <a:solidFill>
                <a:srgbClr val="C00000"/>
              </a:solidFill>
            </a:endParaRPr>
          </a:p>
        </p:txBody>
      </p:sp>
      <p:sp>
        <p:nvSpPr>
          <p:cNvPr id="6" name="TextBox 5"/>
          <p:cNvSpPr txBox="1"/>
          <p:nvPr/>
        </p:nvSpPr>
        <p:spPr>
          <a:xfrm>
            <a:off x="3707904" y="476672"/>
            <a:ext cx="5105950" cy="1200329"/>
          </a:xfrm>
          <a:prstGeom prst="rect">
            <a:avLst/>
          </a:prstGeom>
          <a:noFill/>
        </p:spPr>
        <p:txBody>
          <a:bodyPr wrap="none" rtlCol="0">
            <a:spAutoFit/>
          </a:bodyPr>
          <a:lstStyle/>
          <a:p>
            <a:r>
              <a:rPr lang="ru-RU" dirty="0" smtClean="0"/>
              <a:t>           Статья о ветеране Великой</a:t>
            </a:r>
          </a:p>
          <a:p>
            <a:r>
              <a:rPr lang="ru-RU" dirty="0" smtClean="0"/>
              <a:t>              Отечественной войны </a:t>
            </a:r>
          </a:p>
          <a:p>
            <a:r>
              <a:rPr lang="ru-RU" dirty="0" smtClean="0"/>
              <a:t>            </a:t>
            </a:r>
            <a:r>
              <a:rPr lang="ru-RU" dirty="0" err="1" smtClean="0"/>
              <a:t>Сагирове</a:t>
            </a:r>
            <a:r>
              <a:rPr lang="ru-RU" dirty="0" smtClean="0"/>
              <a:t>  </a:t>
            </a:r>
            <a:r>
              <a:rPr lang="ru-RU" dirty="0" err="1" smtClean="0"/>
              <a:t>Салиме</a:t>
            </a:r>
            <a:r>
              <a:rPr lang="ru-RU" dirty="0" smtClean="0"/>
              <a:t> </a:t>
            </a:r>
            <a:r>
              <a:rPr lang="ru-RU" dirty="0" err="1" smtClean="0"/>
              <a:t>Сагировиче</a:t>
            </a:r>
            <a:r>
              <a:rPr lang="ru-RU" dirty="0" smtClean="0"/>
              <a:t>.</a:t>
            </a:r>
          </a:p>
          <a:p>
            <a:r>
              <a:rPr lang="ru-RU" dirty="0"/>
              <a:t> </a:t>
            </a:r>
            <a:r>
              <a:rPr lang="ru-RU" dirty="0" smtClean="0"/>
              <a:t>         (</a:t>
            </a:r>
            <a:r>
              <a:rPr lang="ru-RU" sz="1600" dirty="0" smtClean="0"/>
              <a:t>из районной  газеты «Дружба</a:t>
            </a:r>
            <a:r>
              <a:rPr lang="ru-RU" sz="1600" dirty="0"/>
              <a:t>» 8 мая, 2007г</a:t>
            </a:r>
            <a:r>
              <a:rPr lang="ru-RU" dirty="0"/>
              <a:t>. )</a:t>
            </a:r>
          </a:p>
        </p:txBody>
      </p:sp>
    </p:spTree>
    <p:extLst>
      <p:ext uri="{BB962C8B-B14F-4D97-AF65-F5344CB8AC3E}">
        <p14:creationId xmlns:p14="http://schemas.microsoft.com/office/powerpoint/2010/main" val="15180781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C:\Users\Home\Desktop\20150206yu0FXg9Q6MecE0XH_H3q6a_large.jpe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21141382">
            <a:off x="676076" y="673682"/>
            <a:ext cx="3316638" cy="530428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Home\Desktop\20150210_133124.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5807072">
            <a:off x="4152031" y="1580570"/>
            <a:ext cx="5266870" cy="3168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02244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79512" y="522717"/>
            <a:ext cx="8784976" cy="5324535"/>
          </a:xfrm>
          <a:prstGeom prst="rect">
            <a:avLst/>
          </a:prstGeom>
        </p:spPr>
        <p:txBody>
          <a:bodyPr wrap="square">
            <a:spAutoFit/>
          </a:bodyPr>
          <a:lstStyle/>
          <a:p>
            <a:pPr algn="just"/>
            <a:r>
              <a:rPr lang="ru-RU" sz="1600" dirty="0" smtClean="0"/>
              <a:t>      </a:t>
            </a:r>
            <a:r>
              <a:rPr lang="ru-RU" sz="2000" dirty="0" smtClean="0"/>
              <a:t>Война</a:t>
            </a:r>
            <a:r>
              <a:rPr lang="ru-RU" sz="2000" dirty="0"/>
              <a:t>, которая началась </a:t>
            </a:r>
            <a:r>
              <a:rPr lang="ru-RU" sz="2000" dirty="0" smtClean="0"/>
              <a:t>74 </a:t>
            </a:r>
            <a:r>
              <a:rPr lang="ru-RU" sz="2000" dirty="0"/>
              <a:t>года назад  и длилась 1418 дней, унесла миллионы  человеческих жизней, сломала судьбы многих людей и сиротами оставила детей</a:t>
            </a:r>
            <a:r>
              <a:rPr lang="ru-RU" sz="2000" dirty="0" smtClean="0"/>
              <a:t>. </a:t>
            </a:r>
            <a:r>
              <a:rPr lang="ru-RU" sz="2000" dirty="0"/>
              <a:t>Более </a:t>
            </a:r>
            <a:r>
              <a:rPr lang="ru-RU" sz="2000" dirty="0" smtClean="0"/>
              <a:t>560 тысяч </a:t>
            </a:r>
            <a:r>
              <a:rPr lang="ru-RU" sz="2000" dirty="0"/>
              <a:t>сыновей и дочерей отправил Татарстан на поле боев. Около 330 тысячами из них не суждено было вернуться. Более 600 типов различного вооружения, боеприпасов, снаряжения выпустили предприятия республики. Каждый седьмой боевой самолет был произведён у нас, семь стрелковых дивизий , десятки полков, сотни эскадрилий были сформированы в </a:t>
            </a:r>
            <a:r>
              <a:rPr lang="ru-RU" sz="2000" dirty="0" smtClean="0"/>
              <a:t>Татарстане. В  </a:t>
            </a:r>
            <a:r>
              <a:rPr lang="ru-RU" sz="2000" dirty="0"/>
              <a:t>боевом и трудовом строю находились и </a:t>
            </a:r>
            <a:r>
              <a:rPr lang="ru-RU" sz="2000" dirty="0" err="1"/>
              <a:t>нурлатцы</a:t>
            </a:r>
            <a:r>
              <a:rPr lang="ru-RU" sz="2000" dirty="0"/>
              <a:t>. </a:t>
            </a:r>
            <a:endParaRPr lang="ru-RU" sz="2000" dirty="0" smtClean="0"/>
          </a:p>
          <a:p>
            <a:pPr algn="just"/>
            <a:r>
              <a:rPr lang="ru-RU" sz="2000" dirty="0"/>
              <a:t> </a:t>
            </a:r>
            <a:r>
              <a:rPr lang="ru-RU" sz="2000" dirty="0" smtClean="0"/>
              <a:t>  В </a:t>
            </a:r>
            <a:r>
              <a:rPr lang="ru-RU" sz="2000" dirty="0"/>
              <a:t>первые дни Великой Отечественной войны в Октябрьский военкомат сотни заявлений о добровольном направлении на фронт. Страна жила под лозунгом: «Все для фронта, всё для победы». В тылу остались старики, женщины и дети. На их долю выпал </a:t>
            </a:r>
            <a:r>
              <a:rPr lang="ru-RU" sz="2000" dirty="0" smtClean="0"/>
              <a:t>тяжёлый труд </a:t>
            </a:r>
            <a:r>
              <a:rPr lang="ru-RU" sz="2000" dirty="0"/>
              <a:t>на колхозных полях и у станков на заводах. Страна находилась по колени  в крови, но не на коленях! И всей силой приближала миг победы.</a:t>
            </a:r>
          </a:p>
          <a:p>
            <a:pPr algn="just"/>
            <a:r>
              <a:rPr lang="ru-RU" sz="2000" dirty="0" smtClean="0"/>
              <a:t> </a:t>
            </a:r>
            <a:r>
              <a:rPr lang="ru-RU" sz="2000" dirty="0" err="1"/>
              <a:t>Нурлатская</a:t>
            </a:r>
            <a:r>
              <a:rPr lang="ru-RU" sz="2000" dirty="0"/>
              <a:t> земля отдала этой войне 16 тысяч воинов, половина которых осталась на полях сражений. </a:t>
            </a:r>
            <a:endParaRPr lang="ru-RU" sz="2000" b="1" dirty="0"/>
          </a:p>
        </p:txBody>
      </p:sp>
    </p:spTree>
    <p:extLst>
      <p:ext uri="{BB962C8B-B14F-4D97-AF65-F5344CB8AC3E}">
        <p14:creationId xmlns:p14="http://schemas.microsoft.com/office/powerpoint/2010/main" val="28076431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Home\Desktop\мой класс фото\сэлим.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110758" y="548679"/>
            <a:ext cx="6629594" cy="440143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483767" y="5193814"/>
            <a:ext cx="4392869" cy="400110"/>
          </a:xfrm>
          <a:prstGeom prst="rect">
            <a:avLst/>
          </a:prstGeom>
          <a:noFill/>
        </p:spPr>
        <p:txBody>
          <a:bodyPr wrap="none" rtlCol="0">
            <a:spAutoFit/>
          </a:bodyPr>
          <a:lstStyle/>
          <a:p>
            <a:r>
              <a:rPr lang="ru-RU" sz="2000" dirty="0" smtClean="0"/>
              <a:t>Несмотря на свои годы он ещё бодр.</a:t>
            </a:r>
            <a:endParaRPr lang="ru-RU" sz="2000" dirty="0">
              <a:solidFill>
                <a:schemeClr val="bg1"/>
              </a:solidFill>
            </a:endParaRPr>
          </a:p>
        </p:txBody>
      </p:sp>
    </p:spTree>
    <p:extLst>
      <p:ext uri="{BB962C8B-B14F-4D97-AF65-F5344CB8AC3E}">
        <p14:creationId xmlns:p14="http://schemas.microsoft.com/office/powerpoint/2010/main" val="33243769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Home\Desktop\x_046f5596.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403648" y="548680"/>
            <a:ext cx="6120680" cy="410294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274876" y="4797152"/>
            <a:ext cx="6800067" cy="1200329"/>
          </a:xfrm>
          <a:prstGeom prst="rect">
            <a:avLst/>
          </a:prstGeom>
          <a:noFill/>
        </p:spPr>
        <p:txBody>
          <a:bodyPr wrap="none" rtlCol="0">
            <a:spAutoFit/>
          </a:bodyPr>
          <a:lstStyle/>
          <a:p>
            <a:r>
              <a:rPr lang="ru-RU" dirty="0" smtClean="0"/>
              <a:t>Салим </a:t>
            </a:r>
            <a:r>
              <a:rPr lang="ru-RU" dirty="0" err="1" smtClean="0"/>
              <a:t>Сагирович</a:t>
            </a:r>
            <a:r>
              <a:rPr lang="ru-RU" dirty="0" smtClean="0"/>
              <a:t> (первый с лева) свято чтит память земляков </a:t>
            </a:r>
          </a:p>
          <a:p>
            <a:r>
              <a:rPr lang="ru-RU" dirty="0" smtClean="0"/>
              <a:t>погибших в годы Великой  Отечественной войны.</a:t>
            </a:r>
            <a:endParaRPr lang="ru-RU" dirty="0"/>
          </a:p>
          <a:p>
            <a:r>
              <a:rPr lang="ru-RU" dirty="0" smtClean="0"/>
              <a:t> </a:t>
            </a:r>
          </a:p>
          <a:p>
            <a:endParaRPr lang="ru-RU" dirty="0"/>
          </a:p>
        </p:txBody>
      </p:sp>
    </p:spTree>
    <p:extLst>
      <p:ext uri="{BB962C8B-B14F-4D97-AF65-F5344CB8AC3E}">
        <p14:creationId xmlns:p14="http://schemas.microsoft.com/office/powerpoint/2010/main" val="7793718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Home\Desktop\100713020_large_86958302_1f.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95288" y="620688"/>
            <a:ext cx="8496300" cy="594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11998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323528" y="531977"/>
            <a:ext cx="8424936" cy="5324535"/>
          </a:xfrm>
          <a:prstGeom prst="rect">
            <a:avLst/>
          </a:prstGeom>
        </p:spPr>
        <p:txBody>
          <a:bodyPr wrap="square">
            <a:spAutoFit/>
          </a:bodyPr>
          <a:lstStyle/>
          <a:p>
            <a:pPr algn="just"/>
            <a:r>
              <a:rPr lang="ru-RU" sz="2000" dirty="0" smtClean="0">
                <a:latin typeface="Times New Roman" panose="02020603050405020304" pitchFamily="18" charset="0"/>
                <a:cs typeface="Times New Roman" panose="02020603050405020304" pitchFamily="18" charset="0"/>
              </a:rPr>
              <a:t>    Проходят </a:t>
            </a:r>
            <a:r>
              <a:rPr lang="ru-RU" sz="2000" dirty="0">
                <a:latin typeface="Times New Roman" panose="02020603050405020304" pitchFamily="18" charset="0"/>
                <a:cs typeface="Times New Roman" panose="02020603050405020304" pitchFamily="18" charset="0"/>
              </a:rPr>
              <a:t>годы, все события жизни уходят безвозвратно. Все меньше и меньше остается очевидцев тех военных событий 1941-1945 годов. </a:t>
            </a:r>
            <a:r>
              <a:rPr lang="ru-RU" sz="2000" dirty="0" smtClean="0">
                <a:latin typeface="Times New Roman" panose="02020603050405020304" pitchFamily="18" charset="0"/>
                <a:cs typeface="Times New Roman" panose="02020603050405020304" pitchFamily="18" charset="0"/>
              </a:rPr>
              <a:t>Сегодня в </a:t>
            </a:r>
            <a:r>
              <a:rPr lang="ru-RU" sz="2000" dirty="0" err="1" smtClean="0">
                <a:latin typeface="Times New Roman" panose="02020603050405020304" pitchFamily="18" charset="0"/>
                <a:cs typeface="Times New Roman" panose="02020603050405020304" pitchFamily="18" charset="0"/>
              </a:rPr>
              <a:t>Нурлатском</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районе </a:t>
            </a:r>
            <a:r>
              <a:rPr lang="ru-RU" sz="2000" dirty="0" smtClean="0">
                <a:latin typeface="Times New Roman" panose="02020603050405020304" pitchFamily="18" charset="0"/>
                <a:cs typeface="Times New Roman" panose="02020603050405020304" pitchFamily="18" charset="0"/>
              </a:rPr>
              <a:t>проживает  </a:t>
            </a:r>
            <a:r>
              <a:rPr lang="ru-RU" sz="2000" dirty="0">
                <a:latin typeface="Times New Roman" panose="02020603050405020304" pitchFamily="18" charset="0"/>
                <a:cs typeface="Times New Roman" panose="02020603050405020304" pitchFamily="18" charset="0"/>
              </a:rPr>
              <a:t>всего 75 </a:t>
            </a:r>
            <a:r>
              <a:rPr lang="ru-RU" sz="2000" dirty="0" smtClean="0">
                <a:latin typeface="Times New Roman" panose="02020603050405020304" pitchFamily="18" charset="0"/>
                <a:cs typeface="Times New Roman" panose="02020603050405020304" pitchFamily="18" charset="0"/>
              </a:rPr>
              <a:t>участников </a:t>
            </a:r>
            <a:r>
              <a:rPr lang="ru-RU" sz="2000" dirty="0">
                <a:latin typeface="Times New Roman" panose="02020603050405020304" pitchFamily="18" charset="0"/>
                <a:cs typeface="Times New Roman" panose="02020603050405020304" pitchFamily="18" charset="0"/>
              </a:rPr>
              <a:t>Великой Отечественной войны. Считаем, что с уходом ветеранов Великой Отечественной войны, должна сохраниться  информация о них, как об участниках самой кровопролитной войны за всю историю человечества. Поэтому на сегодняшний день особенно актуален поиск живых свидетелей, фронтовиков, тружеников тыла, детей и подростков того времени, которым пришлось во время войны встать на защиту Родины, выжить в тяжелое время. </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П</a:t>
            </a:r>
            <a:r>
              <a:rPr lang="ru-RU" sz="2000" dirty="0" smtClean="0">
                <a:latin typeface="Times New Roman" panose="02020603050405020304" pitchFamily="18" charset="0"/>
                <a:cs typeface="Times New Roman" panose="02020603050405020304" pitchFamily="18" charset="0"/>
              </a:rPr>
              <a:t>одрастающее поколение </a:t>
            </a:r>
            <a:r>
              <a:rPr lang="ru-RU" sz="2000" dirty="0">
                <a:latin typeface="Times New Roman" panose="02020603050405020304" pitchFamily="18" charset="0"/>
                <a:cs typeface="Times New Roman" panose="02020603050405020304" pitchFamily="18" charset="0"/>
              </a:rPr>
              <a:t>должны знать и помнить о тех, кто ценой своей жизни, ценой своего здоровья  совершил подвиг, победил фашистских захватчиков. </a:t>
            </a:r>
            <a:r>
              <a:rPr lang="ru-RU" altLang="ru-RU" sz="2000" dirty="0"/>
              <a:t>Мы должны с уважением относиться к этим людям, к их прошлому и настоящему, преклоняться перед ними. Нам есть чему у них поучиться</a:t>
            </a:r>
            <a:r>
              <a:rPr lang="ru-RU" altLang="ru-RU" sz="2000" dirty="0" smtClean="0"/>
              <a:t>. </a:t>
            </a:r>
          </a:p>
          <a:p>
            <a:pPr algn="just"/>
            <a:r>
              <a:rPr lang="ru-RU" altLang="ru-RU" sz="2000" dirty="0"/>
              <a:t> </a:t>
            </a:r>
            <a:r>
              <a:rPr lang="ru-RU" altLang="ru-RU" sz="2000" dirty="0" smtClean="0"/>
              <a:t>      В своей исследовательской работе мы хотим рассказать вам о ветеране Великой Отечественной войны </a:t>
            </a:r>
            <a:r>
              <a:rPr lang="ru-RU" sz="2000" dirty="0" err="1"/>
              <a:t>Сагирове</a:t>
            </a:r>
            <a:r>
              <a:rPr lang="ru-RU" sz="2000" dirty="0"/>
              <a:t>  </a:t>
            </a:r>
            <a:r>
              <a:rPr lang="ru-RU" sz="2000" dirty="0" err="1"/>
              <a:t>Салиме</a:t>
            </a:r>
            <a:r>
              <a:rPr lang="ru-RU" sz="2000" dirty="0"/>
              <a:t> </a:t>
            </a:r>
            <a:r>
              <a:rPr lang="ru-RU" sz="2000" dirty="0" err="1" smtClean="0"/>
              <a:t>Сагировиче</a:t>
            </a:r>
            <a:r>
              <a:rPr lang="ru-RU" sz="2000" dirty="0" smtClean="0"/>
              <a:t>.</a:t>
            </a:r>
            <a:r>
              <a:rPr lang="ru-RU" altLang="ru-RU" sz="2000" dirty="0" smtClean="0"/>
              <a:t> </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122776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9551" y="4221088"/>
            <a:ext cx="7704856" cy="1754326"/>
          </a:xfrm>
          <a:prstGeom prst="rect">
            <a:avLst/>
          </a:prstGeom>
        </p:spPr>
        <p:txBody>
          <a:bodyPr wrap="square">
            <a:spAutoFit/>
          </a:bodyPr>
          <a:lstStyle/>
          <a:p>
            <a:pPr algn="just" fontAlgn="t"/>
            <a:r>
              <a:rPr lang="ru-RU" dirty="0">
                <a:latin typeface="+mj-lt"/>
              </a:rPr>
              <a:t> </a:t>
            </a:r>
            <a:r>
              <a:rPr lang="ru-RU" dirty="0" smtClean="0">
                <a:latin typeface="+mj-lt"/>
              </a:rPr>
              <a:t>   15 февраля 2015 года </a:t>
            </a:r>
            <a:r>
              <a:rPr lang="ru-RU" dirty="0">
                <a:latin typeface="+mj-lt"/>
              </a:rPr>
              <a:t>состоялась </a:t>
            </a:r>
            <a:r>
              <a:rPr lang="ru-RU" dirty="0" smtClean="0">
                <a:latin typeface="+mj-lt"/>
              </a:rPr>
              <a:t>встреча с </a:t>
            </a:r>
            <a:r>
              <a:rPr lang="ru-RU" dirty="0">
                <a:latin typeface="+mj-lt"/>
              </a:rPr>
              <a:t>ветераном Великой Отечественной войны   </a:t>
            </a:r>
            <a:r>
              <a:rPr lang="ru-RU" b="1" dirty="0" err="1">
                <a:latin typeface="+mj-lt"/>
              </a:rPr>
              <a:t>Сагировым</a:t>
            </a:r>
            <a:r>
              <a:rPr lang="ru-RU" b="1" dirty="0">
                <a:latin typeface="+mj-lt"/>
              </a:rPr>
              <a:t> Салимом </a:t>
            </a:r>
            <a:r>
              <a:rPr lang="ru-RU" b="1" dirty="0" err="1" smtClean="0">
                <a:latin typeface="+mj-lt"/>
              </a:rPr>
              <a:t>Сагировичем</a:t>
            </a:r>
            <a:r>
              <a:rPr lang="ru-RU" dirty="0">
                <a:latin typeface="+mj-lt"/>
              </a:rPr>
              <a:t> </a:t>
            </a:r>
            <a:r>
              <a:rPr lang="ru-RU" dirty="0"/>
              <a:t>и учащимися 7Б </a:t>
            </a:r>
            <a:r>
              <a:rPr lang="ru-RU" dirty="0" smtClean="0"/>
              <a:t>класса. </a:t>
            </a:r>
            <a:r>
              <a:rPr lang="ru-RU" dirty="0" smtClean="0">
                <a:latin typeface="+mj-lt"/>
              </a:rPr>
              <a:t>На </a:t>
            </a:r>
            <a:r>
              <a:rPr lang="ru-RU" dirty="0">
                <a:latin typeface="+mj-lt"/>
              </a:rPr>
              <a:t>встрече  ветеран рассказал о важных фронтовых событиях в годы войны, о своем личном вкладе в победу над фашистами, о самоотверженной борьбе советского народа, его героизме.  </a:t>
            </a:r>
          </a:p>
        </p:txBody>
      </p:sp>
      <p:pic>
        <p:nvPicPr>
          <p:cNvPr id="6" name="Рисунок 5" descr="C:\Users\Home\Desktop\IMG_20150131_134808.jpg"/>
          <p:cNvPicPr/>
          <p:nvPr/>
        </p:nvPicPr>
        <p:blipFill>
          <a:blip r:embed="rId2" cstate="screen">
            <a:extLst>
              <a:ext uri="{28A0092B-C50C-407E-A947-70E740481C1C}">
                <a14:useLocalDpi xmlns:a14="http://schemas.microsoft.com/office/drawing/2010/main"/>
              </a:ext>
            </a:extLst>
          </a:blip>
          <a:srcRect/>
          <a:stretch>
            <a:fillRect/>
          </a:stretch>
        </p:blipFill>
        <p:spPr bwMode="auto">
          <a:xfrm>
            <a:off x="1475656" y="469098"/>
            <a:ext cx="5567173" cy="3751989"/>
          </a:xfrm>
          <a:prstGeom prst="rect">
            <a:avLst/>
          </a:prstGeom>
          <a:noFill/>
          <a:ln>
            <a:noFill/>
          </a:ln>
        </p:spPr>
      </p:pic>
    </p:spTree>
    <p:extLst>
      <p:ext uri="{BB962C8B-B14F-4D97-AF65-F5344CB8AC3E}">
        <p14:creationId xmlns:p14="http://schemas.microsoft.com/office/powerpoint/2010/main" val="716609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4761857"/>
            <a:ext cx="7848872" cy="954107"/>
          </a:xfrm>
          <a:prstGeom prst="rect">
            <a:avLst/>
          </a:prstGeom>
        </p:spPr>
        <p:txBody>
          <a:bodyPr wrap="square">
            <a:spAutoFit/>
          </a:bodyPr>
          <a:lstStyle/>
          <a:p>
            <a:r>
              <a:rPr lang="ru-RU" sz="2000" dirty="0" smtClean="0">
                <a:solidFill>
                  <a:schemeClr val="bg1"/>
                </a:solidFill>
              </a:rPr>
              <a:t>       </a:t>
            </a:r>
            <a:r>
              <a:rPr lang="ru-RU" dirty="0" smtClean="0"/>
              <a:t>Таких </a:t>
            </a:r>
            <a:r>
              <a:rPr lang="ru-RU" dirty="0"/>
              <a:t>захватывающих рассказов мы никогда не слышали</a:t>
            </a:r>
            <a:r>
              <a:rPr lang="ru-RU" dirty="0" smtClean="0"/>
              <a:t>.</a:t>
            </a:r>
          </a:p>
          <a:p>
            <a:r>
              <a:rPr lang="ru-RU" dirty="0" smtClean="0"/>
              <a:t> Это была самая </a:t>
            </a:r>
            <a:r>
              <a:rPr lang="ru-RU" dirty="0"/>
              <a:t>интересная встреча, которую мы </a:t>
            </a:r>
            <a:r>
              <a:rPr lang="ru-RU" dirty="0" smtClean="0"/>
              <a:t>запомнили навсегда</a:t>
            </a:r>
            <a:r>
              <a:rPr lang="ru-RU" dirty="0"/>
              <a:t>. </a:t>
            </a:r>
          </a:p>
          <a:p>
            <a:endParaRPr lang="ru-RU" dirty="0"/>
          </a:p>
        </p:txBody>
      </p:sp>
      <p:pic>
        <p:nvPicPr>
          <p:cNvPr id="1026" name="Picture 2" descr="C:\Users\Home\Desktop\IMG_20150131_132637.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21115100">
            <a:off x="429554" y="693043"/>
            <a:ext cx="4772308" cy="357923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C:\Users\Home\Desktop\мой класс фото\20150131_14181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579313">
            <a:off x="5342365" y="662363"/>
            <a:ext cx="2988331" cy="39844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13103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683568" y="620688"/>
            <a:ext cx="7488832" cy="1754326"/>
          </a:xfrm>
          <a:prstGeom prst="rect">
            <a:avLst/>
          </a:prstGeom>
        </p:spPr>
        <p:txBody>
          <a:bodyPr wrap="square">
            <a:spAutoFit/>
          </a:bodyPr>
          <a:lstStyle/>
          <a:p>
            <a:endParaRPr lang="ru-RU" dirty="0" smtClean="0">
              <a:solidFill>
                <a:schemeClr val="bg1"/>
              </a:solidFill>
            </a:endParaRPr>
          </a:p>
          <a:p>
            <a:endParaRPr lang="ru-RU" dirty="0">
              <a:solidFill>
                <a:schemeClr val="bg1"/>
              </a:solidFill>
            </a:endParaRPr>
          </a:p>
          <a:p>
            <a:endParaRPr lang="ru-RU" dirty="0" smtClean="0">
              <a:solidFill>
                <a:schemeClr val="bg1"/>
              </a:solidFill>
            </a:endParaRPr>
          </a:p>
          <a:p>
            <a:endParaRPr lang="ru-RU" dirty="0">
              <a:solidFill>
                <a:schemeClr val="bg1"/>
              </a:solidFill>
            </a:endParaRPr>
          </a:p>
          <a:p>
            <a:endParaRPr lang="ru-RU" dirty="0" smtClean="0">
              <a:solidFill>
                <a:schemeClr val="bg1"/>
              </a:solidFill>
            </a:endParaRPr>
          </a:p>
          <a:p>
            <a:endParaRPr lang="ru-RU" dirty="0"/>
          </a:p>
        </p:txBody>
      </p:sp>
      <p:sp>
        <p:nvSpPr>
          <p:cNvPr id="2" name="TextBox 1"/>
          <p:cNvSpPr txBox="1"/>
          <p:nvPr/>
        </p:nvSpPr>
        <p:spPr>
          <a:xfrm>
            <a:off x="690397" y="404664"/>
            <a:ext cx="8170790" cy="5632311"/>
          </a:xfrm>
          <a:prstGeom prst="rect">
            <a:avLst/>
          </a:prstGeom>
          <a:noFill/>
        </p:spPr>
        <p:txBody>
          <a:bodyPr wrap="square" rtlCol="0">
            <a:spAutoFit/>
          </a:bodyPr>
          <a:lstStyle/>
          <a:p>
            <a:pPr algn="just" fontAlgn="t"/>
            <a:r>
              <a:rPr lang="ru-RU" dirty="0" smtClean="0">
                <a:solidFill>
                  <a:schemeClr val="bg1"/>
                </a:solidFill>
              </a:rPr>
              <a:t>  </a:t>
            </a:r>
            <a:r>
              <a:rPr lang="ru-RU" dirty="0">
                <a:solidFill>
                  <a:schemeClr val="bg1"/>
                </a:solidFill>
              </a:rPr>
              <a:t> </a:t>
            </a:r>
            <a:r>
              <a:rPr lang="ru-RU" dirty="0" err="1" smtClean="0"/>
              <a:t>Сагиров</a:t>
            </a:r>
            <a:r>
              <a:rPr lang="ru-RU" dirty="0" smtClean="0"/>
              <a:t> Салим </a:t>
            </a:r>
            <a:r>
              <a:rPr lang="ru-RU" dirty="0" err="1" smtClean="0"/>
              <a:t>Сагирович</a:t>
            </a:r>
            <a:r>
              <a:rPr lang="ru-RU" dirty="0" smtClean="0"/>
              <a:t> родился </a:t>
            </a:r>
            <a:r>
              <a:rPr lang="ru-RU" dirty="0"/>
              <a:t>3 августа 1926 года в деревне </a:t>
            </a:r>
            <a:r>
              <a:rPr lang="ru-RU" dirty="0" err="1"/>
              <a:t>Бикулово</a:t>
            </a:r>
            <a:r>
              <a:rPr lang="ru-RU" dirty="0"/>
              <a:t> Октябрьского района </a:t>
            </a:r>
            <a:r>
              <a:rPr lang="ru-RU" dirty="0" smtClean="0"/>
              <a:t>ТАССР. До </a:t>
            </a:r>
            <a:r>
              <a:rPr lang="ru-RU" dirty="0"/>
              <a:t>призыва на фронт работал в деревне. </a:t>
            </a:r>
            <a:r>
              <a:rPr lang="ru-RU" dirty="0" smtClean="0"/>
              <a:t>Семнадцатилетним юношей, 9 ноября 1943 года, его мобилизовали в Красную Армию. Так как роста был небольшого, он попал в пехоту солдатом - автоматчиком. 6 месяцев в </a:t>
            </a:r>
            <a:r>
              <a:rPr lang="ru-RU" dirty="0" err="1" smtClean="0"/>
              <a:t>Суслонгере</a:t>
            </a:r>
            <a:r>
              <a:rPr lang="ru-RU" dirty="0" smtClean="0"/>
              <a:t> их учили стрелять из ружья, ходить в атаку, рукопашному бою.  Далее его отправили на первый Белорусский фронт в 143 стрелковую дивизию. В первых боях он принял участие на реке Буг. За ратный подвиг он был награждён </a:t>
            </a:r>
            <a:r>
              <a:rPr lang="ru-RU" dirty="0"/>
              <a:t>м</a:t>
            </a:r>
            <a:r>
              <a:rPr lang="ru-RU" dirty="0" smtClean="0"/>
              <a:t>едалями «За отвагу», и «За боевые заслуги». Далее воевал в освобождении Польши. Во время жёстких боёв он Был контужен и ранен в ногу. В госпитале, где лежал Салим </a:t>
            </a:r>
            <a:r>
              <a:rPr lang="ru-RU" dirty="0" err="1" smtClean="0"/>
              <a:t>Сагирович</a:t>
            </a:r>
            <a:r>
              <a:rPr lang="ru-RU" dirty="0" smtClean="0"/>
              <a:t> было много раненых. Многие умирали, не дождавшись победы. </a:t>
            </a:r>
          </a:p>
          <a:p>
            <a:pPr algn="just"/>
            <a:r>
              <a:rPr lang="ru-RU" dirty="0" smtClean="0"/>
              <a:t>     После излечения он опять в  бою. За освобождение Варшавы его наградили медалью. Нелегкая фронтовая дорога с многочисленными потерями, смертями, но все же приближающая Великую Победу привела его в Берлин. Фашисты ожесточённо сопротивлялись. С трудом взяли дом за домом, улицу за улицей. Но всё же фашисткой Берлин пал к ногам Красной армии, к ногам таких же простых  солдат как </a:t>
            </a:r>
            <a:r>
              <a:rPr lang="ru-RU" dirty="0" err="1" smtClean="0"/>
              <a:t>Сагиров</a:t>
            </a:r>
            <a:r>
              <a:rPr lang="ru-RU" dirty="0" smtClean="0"/>
              <a:t> С.С. Его полк  вёл бои во второй линии и закончил войну за 600-700 метров от Рейхстага. За взятие Берлина  фашисткой Германии он был удостоен орденом «Красная  звезда».  </a:t>
            </a:r>
            <a:endParaRPr lang="ru-RU" dirty="0"/>
          </a:p>
        </p:txBody>
      </p:sp>
    </p:spTree>
    <p:extLst>
      <p:ext uri="{BB962C8B-B14F-4D97-AF65-F5344CB8AC3E}">
        <p14:creationId xmlns:p14="http://schemas.microsoft.com/office/powerpoint/2010/main" val="17579432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Home\Desktop\Новая папка (2)\69.jpe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118153" y="637894"/>
            <a:ext cx="3024336" cy="422605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4211960" y="1736904"/>
            <a:ext cx="4449688" cy="3046988"/>
          </a:xfrm>
          <a:prstGeom prst="rect">
            <a:avLst/>
          </a:prstGeom>
          <a:noFill/>
        </p:spPr>
        <p:txBody>
          <a:bodyPr wrap="square" rtlCol="0">
            <a:spAutoFit/>
          </a:bodyPr>
          <a:lstStyle/>
          <a:p>
            <a:r>
              <a:rPr lang="ru-RU" sz="2400" dirty="0" smtClean="0"/>
              <a:t>После капитуляции до 1950 года </a:t>
            </a:r>
            <a:r>
              <a:rPr lang="ru-RU" sz="2400" b="1" dirty="0" err="1" smtClean="0"/>
              <a:t>Сагиров</a:t>
            </a:r>
            <a:r>
              <a:rPr lang="ru-RU" sz="2400" b="1" dirty="0"/>
              <a:t> </a:t>
            </a:r>
            <a:r>
              <a:rPr lang="ru-RU" sz="2400" b="1" dirty="0" smtClean="0"/>
              <a:t>Салим </a:t>
            </a:r>
            <a:r>
              <a:rPr lang="ru-RU" sz="2400" b="1" dirty="0" err="1" smtClean="0"/>
              <a:t>Сагирович</a:t>
            </a:r>
            <a:r>
              <a:rPr lang="ru-RU" sz="2400" b="1" dirty="0" smtClean="0"/>
              <a:t> </a:t>
            </a:r>
            <a:r>
              <a:rPr lang="ru-RU" sz="2400" dirty="0" smtClean="0"/>
              <a:t>продолжал военную </a:t>
            </a:r>
            <a:r>
              <a:rPr lang="ru-RU" sz="2400" dirty="0"/>
              <a:t>службу </a:t>
            </a:r>
            <a:r>
              <a:rPr lang="ru-RU" sz="2400" dirty="0" smtClean="0"/>
              <a:t>в Германии.</a:t>
            </a:r>
          </a:p>
          <a:p>
            <a:endParaRPr lang="ru-RU" sz="2400" dirty="0">
              <a:solidFill>
                <a:schemeClr val="bg1"/>
              </a:solidFill>
            </a:endParaRPr>
          </a:p>
          <a:p>
            <a:endParaRPr lang="ru-RU" sz="2400" dirty="0" smtClean="0">
              <a:solidFill>
                <a:schemeClr val="bg1"/>
              </a:solidFill>
            </a:endParaRPr>
          </a:p>
          <a:p>
            <a:endParaRPr lang="ru-RU" sz="2400" dirty="0">
              <a:solidFill>
                <a:schemeClr val="bg1"/>
              </a:solidFill>
            </a:endParaRPr>
          </a:p>
          <a:p>
            <a:endParaRPr lang="ru-RU" sz="2400" dirty="0" smtClean="0">
              <a:solidFill>
                <a:schemeClr val="bg1"/>
              </a:solidFill>
            </a:endParaRPr>
          </a:p>
        </p:txBody>
      </p:sp>
      <p:sp>
        <p:nvSpPr>
          <p:cNvPr id="6" name="TextBox 5"/>
          <p:cNvSpPr txBox="1"/>
          <p:nvPr/>
        </p:nvSpPr>
        <p:spPr>
          <a:xfrm>
            <a:off x="1588585" y="4999952"/>
            <a:ext cx="2553904" cy="523220"/>
          </a:xfrm>
          <a:prstGeom prst="rect">
            <a:avLst/>
          </a:prstGeom>
          <a:noFill/>
        </p:spPr>
        <p:txBody>
          <a:bodyPr wrap="none" rtlCol="0">
            <a:spAutoFit/>
          </a:bodyPr>
          <a:lstStyle/>
          <a:p>
            <a:r>
              <a:rPr lang="ru-RU" sz="2800" dirty="0" smtClean="0"/>
              <a:t>Берлин. 1950г</a:t>
            </a:r>
            <a:r>
              <a:rPr lang="ru-RU" dirty="0" smtClean="0"/>
              <a:t>.</a:t>
            </a:r>
            <a:endParaRPr lang="ru-RU" dirty="0"/>
          </a:p>
        </p:txBody>
      </p:sp>
    </p:spTree>
    <p:extLst>
      <p:ext uri="{BB962C8B-B14F-4D97-AF65-F5344CB8AC3E}">
        <p14:creationId xmlns:p14="http://schemas.microsoft.com/office/powerpoint/2010/main" val="23273865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286000" y="1997839"/>
            <a:ext cx="4572000" cy="369332"/>
          </a:xfrm>
          <a:prstGeom prst="rect">
            <a:avLst/>
          </a:prstGeom>
        </p:spPr>
        <p:txBody>
          <a:bodyPr>
            <a:spAutoFit/>
          </a:bodyPr>
          <a:lstStyle/>
          <a:p>
            <a:r>
              <a:rPr lang="ru-RU" dirty="0" smtClean="0"/>
              <a:t>. </a:t>
            </a:r>
            <a:endParaRPr lang="ru-RU" dirty="0"/>
          </a:p>
        </p:txBody>
      </p:sp>
      <p:sp>
        <p:nvSpPr>
          <p:cNvPr id="5" name="Прямоугольник 4"/>
          <p:cNvSpPr/>
          <p:nvPr/>
        </p:nvSpPr>
        <p:spPr>
          <a:xfrm>
            <a:off x="1043608" y="4293096"/>
            <a:ext cx="7056783" cy="1754326"/>
          </a:xfrm>
          <a:prstGeom prst="rect">
            <a:avLst/>
          </a:prstGeom>
        </p:spPr>
        <p:txBody>
          <a:bodyPr wrap="square">
            <a:spAutoFit/>
          </a:bodyPr>
          <a:lstStyle/>
          <a:p>
            <a:pPr algn="just" fontAlgn="t"/>
            <a:r>
              <a:rPr lang="ru-RU" dirty="0" smtClean="0"/>
              <a:t>     Родина </a:t>
            </a:r>
            <a:r>
              <a:rPr lang="ru-RU" dirty="0"/>
              <a:t>высоко ценит боевые заслуги </a:t>
            </a:r>
            <a:r>
              <a:rPr lang="ru-RU" b="1" dirty="0" err="1"/>
              <a:t>С.С.Сагирова</a:t>
            </a:r>
            <a:r>
              <a:rPr lang="ru-RU" b="1" dirty="0" smtClean="0"/>
              <a:t>.</a:t>
            </a:r>
            <a:r>
              <a:rPr lang="ru-RU" dirty="0" smtClean="0"/>
              <a:t> Он </a:t>
            </a:r>
            <a:r>
              <a:rPr lang="ru-RU" dirty="0"/>
              <a:t>удостоен ордена «Красная Звезда», медалей «За боевые заслуги», «За отвагу», «За освобождение Варшавы», «За взятие Берлина», «За победу над Германией в Великой Отечественной войне 1941-1945 годы». Уже мирное время награждён орденом  Отечественной войны и многими юбилейными медалями.  </a:t>
            </a:r>
          </a:p>
        </p:txBody>
      </p:sp>
      <p:pic>
        <p:nvPicPr>
          <p:cNvPr id="2050" name="Picture 2" descr="C:\Users\Home\Desktop\20150208Qv2Kb8AZuvIP4zkB_VHZxs_large - копия.jpe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851920" y="891479"/>
            <a:ext cx="4423338" cy="295138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C:\Users\Home\Desktop\Новая папка (2)\70.jpe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27584" y="215171"/>
            <a:ext cx="2650711" cy="393466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098788" y="217064"/>
            <a:ext cx="3929602" cy="461665"/>
          </a:xfrm>
          <a:prstGeom prst="rect">
            <a:avLst/>
          </a:prstGeom>
          <a:noFill/>
        </p:spPr>
        <p:txBody>
          <a:bodyPr wrap="none" rtlCol="0">
            <a:spAutoFit/>
          </a:bodyPr>
          <a:lstStyle/>
          <a:p>
            <a:r>
              <a:rPr lang="ru-RU" sz="2400" dirty="0" err="1"/>
              <a:t>Сагиров</a:t>
            </a:r>
            <a:r>
              <a:rPr lang="ru-RU" sz="2400" dirty="0"/>
              <a:t> Салим </a:t>
            </a:r>
            <a:r>
              <a:rPr lang="ru-RU" sz="2400" dirty="0" err="1"/>
              <a:t>Сагирович</a:t>
            </a:r>
            <a:endParaRPr lang="ru-RU" sz="2400" dirty="0"/>
          </a:p>
        </p:txBody>
      </p:sp>
    </p:spTree>
    <p:extLst>
      <p:ext uri="{BB962C8B-B14F-4D97-AF65-F5344CB8AC3E}">
        <p14:creationId xmlns:p14="http://schemas.microsoft.com/office/powerpoint/2010/main" val="20180464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99592" y="5157192"/>
            <a:ext cx="7641579" cy="923330"/>
          </a:xfrm>
          <a:prstGeom prst="rect">
            <a:avLst/>
          </a:prstGeom>
          <a:noFill/>
        </p:spPr>
        <p:txBody>
          <a:bodyPr wrap="none" rtlCol="0">
            <a:spAutoFit/>
          </a:bodyPr>
          <a:lstStyle/>
          <a:p>
            <a:r>
              <a:rPr lang="ru-RU" dirty="0" smtClean="0"/>
              <a:t>Вернувшись в родную деревню, он работал членом бригады в колхозе,</a:t>
            </a:r>
          </a:p>
          <a:p>
            <a:r>
              <a:rPr lang="ru-RU" dirty="0"/>
              <a:t>о</a:t>
            </a:r>
            <a:r>
              <a:rPr lang="ru-RU" dirty="0" smtClean="0"/>
              <a:t>тветственным за хозяйственную часть. Вместе с Гафуровой </a:t>
            </a:r>
            <a:r>
              <a:rPr lang="ru-RU" dirty="0" err="1" smtClean="0"/>
              <a:t>Закирой</a:t>
            </a:r>
            <a:r>
              <a:rPr lang="ru-RU" dirty="0" smtClean="0"/>
              <a:t> </a:t>
            </a:r>
          </a:p>
          <a:p>
            <a:r>
              <a:rPr lang="ru-RU" dirty="0" err="1" smtClean="0"/>
              <a:t>Насыбуловной</a:t>
            </a:r>
            <a:r>
              <a:rPr lang="ru-RU" dirty="0" smtClean="0"/>
              <a:t>, учительницей по профессии воспитал шестерых детей</a:t>
            </a:r>
            <a:r>
              <a:rPr lang="ru-RU" dirty="0" smtClean="0">
                <a:solidFill>
                  <a:schemeClr val="bg1"/>
                </a:solidFill>
              </a:rPr>
              <a:t>.</a:t>
            </a:r>
          </a:p>
        </p:txBody>
      </p:sp>
      <p:pic>
        <p:nvPicPr>
          <p:cNvPr id="3" name="Picture 2" descr="C:\Users\Home\Desktop\crop_122107565_Ac0DiVy.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339752" y="260648"/>
            <a:ext cx="3305722" cy="47392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111890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Литейная">
  <a:themeElements>
    <a:clrScheme name="Литейная">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Литейная">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Литейная">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956</TotalTime>
  <Words>790</Words>
  <Application>Microsoft Office PowerPoint</Application>
  <PresentationFormat>Экран (4:3)</PresentationFormat>
  <Paragraphs>74</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Литейная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Home</dc:creator>
  <cp:lastModifiedBy>Home</cp:lastModifiedBy>
  <cp:revision>123</cp:revision>
  <dcterms:created xsi:type="dcterms:W3CDTF">2015-02-04T16:53:47Z</dcterms:created>
  <dcterms:modified xsi:type="dcterms:W3CDTF">2015-03-08T18:33:26Z</dcterms:modified>
</cp:coreProperties>
</file>