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83" r:id="rId2"/>
    <p:sldId id="257" r:id="rId3"/>
    <p:sldId id="258" r:id="rId4"/>
    <p:sldId id="259" r:id="rId5"/>
    <p:sldId id="28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4" r:id="rId25"/>
    <p:sldId id="279" r:id="rId26"/>
    <p:sldId id="281" r:id="rId27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5" autoAdjust="0"/>
    <p:restoredTop sz="86408" autoAdjust="0"/>
  </p:normalViewPr>
  <p:slideViewPr>
    <p:cSldViewPr>
      <p:cViewPr>
        <p:scale>
          <a:sx n="55" d="100"/>
          <a:sy n="55" d="100"/>
        </p:scale>
        <p:origin x="-12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AC3BD-3C2B-4757-A213-ABB4E8434E65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B8A0F-0143-4231-AAC2-133CC7D1B9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6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B8A0F-0143-4231-AAC2-133CC7D1B91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28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71DCEB-AC48-484A-AF27-461D91629D1F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5E282C-C780-42B9-89FD-D9336FA031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.%20http:/www.biology.ru/" TargetMode="External"/><Relationship Id="rId2" Type="http://schemas.openxmlformats.org/officeDocument/2006/relationships/hyperlink" Target="1.http:/314159.ru/ebio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dumaterials.ru/biology/books.html" TargetMode="External"/><Relationship Id="rId4" Type="http://schemas.openxmlformats.org/officeDocument/2006/relationships/hyperlink" Target="http://kpdbio.ru/course/view.php?id=12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image" Target="../media/image5.jpeg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4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Тема урока: Работа скелетных 				мышц и их регуляция.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65609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Цель: Сформировать  понятия о механизме мышечных сокращений и факторах, влияющих на работу мышц.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72" y="3284984"/>
            <a:ext cx="1994632" cy="3082068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72420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</a:t>
            </a:r>
            <a:r>
              <a:rPr lang="ru-RU" sz="3200" dirty="0"/>
              <a:t>7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777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5600" y="2524581"/>
            <a:ext cx="5831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Какое </a:t>
            </a:r>
            <a:r>
              <a:rPr lang="ru-RU" sz="3200" dirty="0"/>
              <a:t>строение имеет кость?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27488" y="3284984"/>
            <a:ext cx="68132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Надкостница</a:t>
            </a:r>
            <a:r>
              <a:rPr lang="ru-RU" sz="3200" dirty="0"/>
              <a:t>, компактное и губчатое вещества, внутри красный костный мозг и желтый в трубчатых.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8941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</a:t>
            </a:r>
            <a:r>
              <a:rPr lang="ru-RU" sz="3200" dirty="0"/>
              <a:t>8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9250" y="2524581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Какое </a:t>
            </a:r>
            <a:r>
              <a:rPr lang="ru-RU" sz="3200" dirty="0"/>
              <a:t>строение имеет мышца?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3743161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Пучки </a:t>
            </a:r>
            <a:r>
              <a:rPr lang="ru-RU" sz="3200" dirty="0"/>
              <a:t>волокон, фасция, брюшко, сухожилия, головка, хвост.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916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</a:t>
            </a:r>
            <a:r>
              <a:rPr lang="ru-RU" sz="3200" dirty="0"/>
              <a:t>9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4727" y="2559312"/>
            <a:ext cx="6501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Перечислите </a:t>
            </a:r>
            <a:r>
              <a:rPr lang="ru-RU" sz="3200" dirty="0"/>
              <a:t>функции мышечной системы.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4005064"/>
            <a:ext cx="6707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Двигательная</a:t>
            </a:r>
            <a:r>
              <a:rPr lang="ru-RU" sz="3200" dirty="0"/>
              <a:t>, участвуют в обмене веществ.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011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524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10</a:t>
            </a:r>
            <a:endParaRPr lang="ru-RU" sz="3200" dirty="0"/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2524581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виды движения</a:t>
            </a:r>
            <a:r>
              <a:rPr lang="ru-RU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9816" y="3648684"/>
            <a:ext cx="6894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Сгибание</a:t>
            </a:r>
            <a:r>
              <a:rPr lang="ru-RU" sz="3200" dirty="0"/>
              <a:t>, разгибание, приведение, отведение, вращение.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197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9376" y="1939806"/>
            <a:ext cx="2524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11</a:t>
            </a:r>
            <a:endParaRPr lang="ru-RU" sz="3200" dirty="0"/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54868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Строение и функции туловища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2524581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кости грудной клетки.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3016" y="3743161"/>
            <a:ext cx="7279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Грудной </a:t>
            </a:r>
            <a:r>
              <a:rPr lang="ru-RU" sz="3200" dirty="0"/>
              <a:t>отдел позвоночника, ребра, грудина.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8422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93980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12</a:t>
            </a:r>
            <a:endParaRPr lang="ru-RU" sz="3200" dirty="0"/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15716" y="2493250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мышцы грудной клетки.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595674"/>
            <a:ext cx="625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Большая </a:t>
            </a:r>
            <a:r>
              <a:rPr lang="ru-RU" sz="3200" dirty="0"/>
              <a:t>грудная, межреберные, трапециевидная, широчайшая спины.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891299" y="18864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Строение и функции туловища</a:t>
            </a:r>
          </a:p>
        </p:txBody>
      </p:sp>
    </p:spTree>
    <p:extLst>
      <p:ext uri="{BB962C8B-B14F-4D97-AF65-F5344CB8AC3E}">
        <p14:creationId xmlns:p14="http://schemas.microsoft.com/office/powerpoint/2010/main" val="106172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93980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13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88640"/>
            <a:ext cx="458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Строение и функции туловища</a:t>
            </a:r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5736" y="2536793"/>
            <a:ext cx="6717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Какое </a:t>
            </a:r>
            <a:r>
              <a:rPr lang="ru-RU" sz="3200" dirty="0"/>
              <a:t>строение имеет позвонок?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9632" y="3428363"/>
            <a:ext cx="6563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Задний </a:t>
            </a:r>
            <a:r>
              <a:rPr lang="ru-RU" sz="3200" dirty="0"/>
              <a:t>и боковые отростки, тело позвонка, дуга.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915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93980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14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60648"/>
            <a:ext cx="458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Строение и функции туловища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9712" y="2514894"/>
            <a:ext cx="6916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Сколько </a:t>
            </a:r>
            <a:r>
              <a:rPr lang="ru-RU" sz="3200" dirty="0"/>
              <a:t>позвонков в каждом отделе позвоночника?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4608" y="3861048"/>
            <a:ext cx="7813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Шейный  </a:t>
            </a:r>
            <a:r>
              <a:rPr lang="ru-RU" sz="3200" dirty="0"/>
              <a:t>- 7, грудной – 12, поясничный – 5, крестцовый -5, копчиковый – 4-5.т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4508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93980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15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02451" y="260648"/>
            <a:ext cx="458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Строение и функции туловища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85140" y="2524581"/>
            <a:ext cx="6879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Какую </a:t>
            </a:r>
            <a:r>
              <a:rPr lang="ru-RU" sz="3200" dirty="0"/>
              <a:t>форму имеет позвоночник? Какое это имеет значение?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9150" y="3933056"/>
            <a:ext cx="71910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en-US" sz="3200" dirty="0" smtClean="0"/>
              <a:t>S-</a:t>
            </a:r>
            <a:r>
              <a:rPr lang="ru-RU" sz="3200" dirty="0"/>
              <a:t>образную, приспособление к </a:t>
            </a:r>
            <a:r>
              <a:rPr lang="ru-RU" sz="3200" dirty="0" err="1"/>
              <a:t>прямохождению</a:t>
            </a:r>
            <a:r>
              <a:rPr lang="ru-RU" sz="32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1391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93980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16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16632"/>
            <a:ext cx="5025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Строение и </a:t>
            </a:r>
            <a:r>
              <a:rPr lang="ru-RU" sz="2400" dirty="0" smtClean="0">
                <a:solidFill>
                  <a:prstClr val="black"/>
                </a:solidFill>
              </a:rPr>
              <a:t>функции конечностей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2708920"/>
            <a:ext cx="7078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кости верхних конечностей.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3789040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Плечевая</a:t>
            </a:r>
            <a:r>
              <a:rPr lang="ru-RU" sz="3200" dirty="0"/>
              <a:t>, локтевая и лучевая кости, кисть(запястье, пясть, фаланги пальцев).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3815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970" y="3356992"/>
            <a:ext cx="3653197" cy="350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3384" y="178404"/>
            <a:ext cx="88590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План урока</a:t>
            </a:r>
          </a:p>
          <a:p>
            <a:r>
              <a:rPr lang="ru-RU" sz="2400" dirty="0"/>
              <a:t>1</a:t>
            </a:r>
            <a:r>
              <a:rPr lang="ru-RU" sz="2400" dirty="0" smtClean="0"/>
              <a:t>. Н.М. Сеченов основатель науки о физиологии труда.</a:t>
            </a:r>
          </a:p>
          <a:p>
            <a:r>
              <a:rPr lang="ru-RU" sz="2400" dirty="0" smtClean="0"/>
              <a:t>2. Согласованность работы мышц, их управление.</a:t>
            </a:r>
          </a:p>
          <a:p>
            <a:r>
              <a:rPr lang="ru-RU" sz="2400" dirty="0" smtClean="0"/>
              <a:t>3. Работа мышц антагонистов и  синергистов.</a:t>
            </a:r>
          </a:p>
          <a:p>
            <a:r>
              <a:rPr lang="ru-RU" sz="2400" dirty="0" smtClean="0"/>
              <a:t>4. Механизм мышечного сокращения.</a:t>
            </a:r>
          </a:p>
          <a:p>
            <a:r>
              <a:rPr lang="ru-RU" sz="2400" dirty="0" smtClean="0"/>
              <a:t>5. Причины утомления мышц: состояние нервной </a:t>
            </a:r>
          </a:p>
          <a:p>
            <a:r>
              <a:rPr lang="ru-RU" sz="2400" dirty="0" smtClean="0"/>
              <a:t>    системы, ритм, нагрузка, время, </a:t>
            </a:r>
          </a:p>
          <a:p>
            <a:r>
              <a:rPr lang="ru-RU" sz="2400" dirty="0" smtClean="0"/>
              <a:t>    тренированность.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49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365" y="1124744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17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78744" y="116632"/>
            <a:ext cx="6639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Строение и функции </a:t>
            </a:r>
            <a:r>
              <a:rPr lang="ru-RU" sz="3200" dirty="0" smtClean="0">
                <a:solidFill>
                  <a:prstClr val="black"/>
                </a:solidFill>
              </a:rPr>
              <a:t>конечностей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84281" y="1916832"/>
            <a:ext cx="70886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мышцы верхних конечностей</a:t>
            </a:r>
            <a:r>
              <a:rPr lang="ru-RU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3561120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Дельтовидная</a:t>
            </a:r>
            <a:r>
              <a:rPr lang="ru-RU" sz="3200" dirty="0"/>
              <a:t>, двуглавая</a:t>
            </a:r>
            <a:r>
              <a:rPr lang="ru-RU" sz="3200" dirty="0" smtClean="0"/>
              <a:t>, трехглавая</a:t>
            </a:r>
            <a:r>
              <a:rPr lang="ru-RU" sz="3200" dirty="0"/>
              <a:t>, мышцы предплечья.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3552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052736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18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4089" y="188640"/>
            <a:ext cx="6639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Строение и функции конечностей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1951292"/>
            <a:ext cx="7200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кости верхних конечностей.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1651" y="2996952"/>
            <a:ext cx="76360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</a:t>
            </a:r>
            <a:r>
              <a:rPr lang="ru-RU" sz="3200" dirty="0" smtClean="0"/>
              <a:t> Бедренная</a:t>
            </a:r>
            <a:r>
              <a:rPr lang="ru-RU" sz="3200" dirty="0"/>
              <a:t>, большеберцовая, малоберцовая, Стопа(предплюсна, плюсна, фаланги пальцев</a:t>
            </a:r>
            <a:r>
              <a:rPr lang="ru-RU" sz="3200" dirty="0" smtClean="0"/>
              <a:t>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1743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196752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19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3017" y="232538"/>
            <a:ext cx="6639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Строение и функции конечностей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78089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2348" y="1781527"/>
            <a:ext cx="72993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</a:t>
            </a:r>
            <a:r>
              <a:rPr lang="ru-RU" sz="3200" dirty="0"/>
              <a:t>мышцы нижних конечностей.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2156" y="3220234"/>
            <a:ext cx="7677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Портняжная</a:t>
            </a:r>
            <a:r>
              <a:rPr lang="ru-RU" sz="3200" dirty="0"/>
              <a:t>, четырехглавая, большеберцовая,  двуглавая, икроножная.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926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76" y="1124744"/>
            <a:ext cx="2308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20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3580" y="128919"/>
            <a:ext cx="6639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Строение и функции конечностей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819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1709519"/>
            <a:ext cx="7160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Чем </a:t>
            </a:r>
            <a:r>
              <a:rPr lang="ru-RU" sz="3200" dirty="0"/>
              <a:t>образован пояс верхних и нижних конечностей.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4154" y="3429000"/>
            <a:ext cx="7981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 </a:t>
            </a:r>
            <a:r>
              <a:rPr lang="ru-RU" sz="3200" dirty="0" smtClean="0"/>
              <a:t>Верхние </a:t>
            </a:r>
            <a:r>
              <a:rPr lang="ru-RU" sz="3200" dirty="0"/>
              <a:t>- две лопатки и две ключицы. Нижние - тазовые кости тесно сочлененные с крестцом.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096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322411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Работа мышц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7186"/>
            <a:ext cx="7848872" cy="555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3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Выводы урока: </a:t>
            </a:r>
          </a:p>
          <a:p>
            <a:r>
              <a:rPr lang="ru-RU" sz="3200" i="1" dirty="0" smtClean="0"/>
              <a:t>Однообразная мышечная работа быстро надоедает, от нее быстро устаешь. Перемена деятельности – отдых.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2870544" cy="3328951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HeroicExtremeRightFacing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780927"/>
            <a:ext cx="2541662" cy="3761000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476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02359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Рефлексия</a:t>
            </a:r>
          </a:p>
          <a:p>
            <a:r>
              <a:rPr lang="ru-RU" sz="2800" dirty="0"/>
              <a:t>1. Что вы сегодня узнали нового? </a:t>
            </a:r>
          </a:p>
          <a:p>
            <a:r>
              <a:rPr lang="ru-RU" sz="2800" dirty="0"/>
              <a:t>2. А что повторили? </a:t>
            </a:r>
          </a:p>
          <a:p>
            <a:r>
              <a:rPr lang="ru-RU" sz="2800" dirty="0"/>
              <a:t>3. А что могли бы узнать? </a:t>
            </a:r>
          </a:p>
          <a:p>
            <a:r>
              <a:rPr lang="ru-RU" sz="2800" dirty="0"/>
              <a:t>4. Чего мы не коснулись, как вы думаете?</a:t>
            </a:r>
          </a:p>
          <a:p>
            <a:r>
              <a:rPr lang="ru-RU" sz="2800" dirty="0"/>
              <a:t> Рекомендую очень хорошие электронные ресурсы. Спасибо!</a:t>
            </a:r>
          </a:p>
          <a:p>
            <a:pPr algn="ctr"/>
            <a:r>
              <a:rPr lang="ru-RU" sz="2800" dirty="0"/>
              <a:t>Домашнее задание</a:t>
            </a:r>
          </a:p>
          <a:p>
            <a:r>
              <a:rPr lang="ru-RU" sz="2800" dirty="0"/>
              <a:t>Электронные ресурсы </a:t>
            </a:r>
            <a:r>
              <a:rPr lang="ru-RU" sz="2800" dirty="0">
                <a:hlinkClick r:id="rId2"/>
              </a:rPr>
              <a:t>1.http://314159.ru/ebio.htm</a:t>
            </a:r>
            <a:endParaRPr lang="ru-RU" sz="2800" dirty="0"/>
          </a:p>
          <a:p>
            <a:r>
              <a:rPr lang="ru-RU" sz="2800" dirty="0"/>
              <a:t>2</a:t>
            </a:r>
            <a:r>
              <a:rPr lang="ru-RU" sz="2800" dirty="0">
                <a:hlinkClick r:id="rId3"/>
              </a:rPr>
              <a:t>. http://www.biology.ru/</a:t>
            </a:r>
            <a:endParaRPr lang="ru-RU" sz="2800" dirty="0"/>
          </a:p>
          <a:p>
            <a:r>
              <a:rPr lang="ru-RU" sz="2800" dirty="0"/>
              <a:t>3. </a:t>
            </a:r>
            <a:r>
              <a:rPr lang="ru-RU" sz="2800" dirty="0">
                <a:hlinkClick r:id="rId4"/>
              </a:rPr>
              <a:t>http://kpdbio.ru/course/view.php?id=123</a:t>
            </a:r>
            <a:endParaRPr lang="ru-RU" sz="2800" dirty="0"/>
          </a:p>
          <a:p>
            <a:r>
              <a:rPr lang="ru-RU" sz="2800" dirty="0"/>
              <a:t>4.</a:t>
            </a:r>
            <a:r>
              <a:rPr lang="ru-RU" sz="2800" dirty="0">
                <a:hlinkClick r:id="rId5"/>
              </a:rPr>
              <a:t>http://edumaterials.ru/</a:t>
            </a:r>
            <a:r>
              <a:rPr lang="ru-RU" sz="2800" dirty="0" err="1">
                <a:hlinkClick r:id="rId5"/>
              </a:rPr>
              <a:t>biology</a:t>
            </a:r>
            <a:r>
              <a:rPr lang="ru-RU" sz="2800" dirty="0">
                <a:hlinkClick r:id="rId5"/>
              </a:rPr>
              <a:t>/books.html</a:t>
            </a:r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98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0670" y="35978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Актуализация знаний (фронтальный опрос).</a:t>
            </a:r>
            <a:endParaRPr lang="ru-RU" sz="2800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86607"/>
              </p:ext>
            </p:extLst>
          </p:nvPr>
        </p:nvGraphicFramePr>
        <p:xfrm>
          <a:off x="323528" y="908321"/>
          <a:ext cx="8322513" cy="431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046506"/>
                <a:gridCol w="962361"/>
                <a:gridCol w="962361"/>
                <a:gridCol w="962361"/>
                <a:gridCol w="3092780"/>
              </a:tblGrid>
              <a:tr h="1018321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2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3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4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5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Строение и функции опорно- двигательной системы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098123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6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7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8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9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98123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3" action="ppaction://hlinksldjump"/>
                        </a:rPr>
                        <a:t>11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4" action="ppaction://hlinksldjump"/>
                        </a:rPr>
                        <a:t>12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5" action="ppaction://hlinksldjump"/>
                        </a:rPr>
                        <a:t>13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6" action="ppaction://hlinksldjump"/>
                        </a:rPr>
                        <a:t>14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7" action="ppaction://hlinksldjump"/>
                        </a:rPr>
                        <a:t>15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Строение и функции туловища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098123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8" action="ppaction://hlinksldjump"/>
                        </a:rPr>
                        <a:t>16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19" action="ppaction://hlinksldjump"/>
                        </a:rPr>
                        <a:t>17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0" action="ppaction://hlinksldjump"/>
                        </a:rPr>
                        <a:t>18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1" action="ppaction://hlinksldjump"/>
                        </a:rPr>
                        <a:t>19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2" action="ppaction://hlinksldjump"/>
                        </a:rPr>
                        <a:t>20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Строение и функции конечностей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28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4008" y="1835532"/>
            <a:ext cx="2065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83668" y="2556193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кости черепа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13092" y="3429000"/>
            <a:ext cx="7477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Ответ: </a:t>
            </a:r>
            <a:r>
              <a:rPr lang="ru-RU" sz="3600" dirty="0" smtClean="0"/>
              <a:t>Лицевой </a:t>
            </a:r>
            <a:r>
              <a:rPr lang="ru-RU" sz="3600" dirty="0"/>
              <a:t>отдел: челюсти, скулы, носовая кости. Мозговой отдел: лобная, теменные, височные, затылочная.</a:t>
            </a:r>
            <a:endParaRPr lang="ru-RU" dirty="0"/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6696236" y="5877272"/>
            <a:ext cx="198022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2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9832" y="404664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Строение и функции опорно-двигательной системы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10627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449542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Назовите мышцы черепа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3356992"/>
            <a:ext cx="5447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Лобная</a:t>
            </a:r>
            <a:r>
              <a:rPr lang="ru-RU" sz="3200" dirty="0"/>
              <a:t>, височные, жевательные, мимические мышцы.</a:t>
            </a:r>
            <a:endParaRPr lang="ru-RU" sz="3200" dirty="0"/>
          </a:p>
        </p:txBody>
      </p:sp>
      <p:sp>
        <p:nvSpPr>
          <p:cNvPr id="9" name="Стрелка влево 8">
            <a:hlinkClick r:id="rId2" action="ppaction://hlinksldjump"/>
          </p:cNvPr>
          <p:cNvSpPr/>
          <p:nvPr/>
        </p:nvSpPr>
        <p:spPr>
          <a:xfrm>
            <a:off x="6876256" y="5237911"/>
            <a:ext cx="1800200" cy="7113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67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</a:t>
            </a:r>
            <a:r>
              <a:rPr lang="ru-RU" sz="3200" dirty="0"/>
              <a:t>3</a:t>
            </a: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1720" y="2524581"/>
            <a:ext cx="68324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Чем </a:t>
            </a:r>
            <a:r>
              <a:rPr lang="ru-RU" sz="3200" dirty="0"/>
              <a:t>отличаются мимические мышцы от скелетных?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675" y="3980056"/>
            <a:ext cx="80780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 Мимические </a:t>
            </a:r>
            <a:r>
              <a:rPr lang="ru-RU" sz="3200" dirty="0"/>
              <a:t>мышцы прикрепляются к костям, коже или только </a:t>
            </a:r>
            <a:r>
              <a:rPr lang="ru-RU" sz="3200" dirty="0" smtClean="0"/>
              <a:t>коже.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515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</a:t>
            </a:r>
            <a:endParaRPr lang="ru-RU" sz="3200" dirty="0"/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5600" y="2449051"/>
            <a:ext cx="6362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Перечислите </a:t>
            </a:r>
            <a:r>
              <a:rPr lang="ru-RU" sz="3200" dirty="0"/>
              <a:t>функции скелета.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648" y="3429000"/>
            <a:ext cx="8213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Определяет </a:t>
            </a:r>
            <a:r>
              <a:rPr lang="ru-RU" sz="3200" dirty="0"/>
              <a:t>форму тела, опора мягким частям, защита внутренних органов</a:t>
            </a:r>
            <a:r>
              <a:rPr lang="ru-RU" sz="4000" dirty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5272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</a:t>
            </a:r>
            <a:endParaRPr lang="ru-RU" sz="3200" dirty="0"/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17494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6577" y="2272366"/>
            <a:ext cx="6268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Перечислите </a:t>
            </a:r>
            <a:r>
              <a:rPr lang="ru-RU" sz="3200" dirty="0"/>
              <a:t>отделы скелета.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3314003"/>
            <a:ext cx="65704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dirty="0" smtClean="0"/>
              <a:t>Осевой </a:t>
            </a:r>
            <a:r>
              <a:rPr lang="ru-RU" sz="3200" dirty="0"/>
              <a:t>и добавочный скелеты.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3841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Строение и функции опорно- двигательной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9376" y="193980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6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335600" y="230314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Назовите </a:t>
            </a:r>
            <a:r>
              <a:rPr lang="ru-RU" sz="2800" dirty="0"/>
              <a:t>виды костей.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7488" y="3573016"/>
            <a:ext cx="583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 Трубчатые</a:t>
            </a:r>
            <a:r>
              <a:rPr lang="ru-RU" sz="3200" dirty="0"/>
              <a:t>, губчатые, плоские.</a:t>
            </a:r>
            <a:endParaRPr lang="ru-RU" sz="3200" dirty="0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6858000" y="5661248"/>
            <a:ext cx="1602432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6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f931f9beb4318add1f22c60b7a5ca6bdfd88bad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892</TotalTime>
  <Words>713</Words>
  <Application>Microsoft Office PowerPoint</Application>
  <PresentationFormat>Экран (4:3)</PresentationFormat>
  <Paragraphs>130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скелетных мышц и их регуляция.</dc:title>
  <dc:creator>Заверюха Виктор Константинович</dc:creator>
  <cp:lastModifiedBy>Заверюха Виктор Константинович</cp:lastModifiedBy>
  <cp:revision>88</cp:revision>
  <dcterms:created xsi:type="dcterms:W3CDTF">2014-12-03T10:51:23Z</dcterms:created>
  <dcterms:modified xsi:type="dcterms:W3CDTF">2014-12-10T11:31:58Z</dcterms:modified>
</cp:coreProperties>
</file>