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86" r:id="rId3"/>
    <p:sldId id="257" r:id="rId4"/>
    <p:sldId id="258" r:id="rId5"/>
    <p:sldId id="264" r:id="rId6"/>
    <p:sldId id="265" r:id="rId7"/>
    <p:sldId id="259" r:id="rId8"/>
    <p:sldId id="260" r:id="rId9"/>
    <p:sldId id="261" r:id="rId10"/>
    <p:sldId id="266" r:id="rId11"/>
    <p:sldId id="262" r:id="rId12"/>
    <p:sldId id="263" r:id="rId13"/>
    <p:sldId id="268" r:id="rId14"/>
    <p:sldId id="270" r:id="rId15"/>
    <p:sldId id="269" r:id="rId16"/>
    <p:sldId id="280" r:id="rId17"/>
    <p:sldId id="281" r:id="rId18"/>
    <p:sldId id="282" r:id="rId19"/>
    <p:sldId id="283" r:id="rId20"/>
    <p:sldId id="284" r:id="rId21"/>
    <p:sldId id="271" r:id="rId22"/>
    <p:sldId id="272" r:id="rId23"/>
    <p:sldId id="279" r:id="rId24"/>
    <p:sldId id="276" r:id="rId25"/>
    <p:sldId id="274" r:id="rId26"/>
    <p:sldId id="275" r:id="rId27"/>
    <p:sldId id="273" r:id="rId28"/>
    <p:sldId id="277" r:id="rId2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CB9E27A6-5F18-4F88-ACA4-B5F6FE0757AD}">
          <p14:sldIdLst>
            <p14:sldId id="256"/>
            <p14:sldId id="257"/>
            <p14:sldId id="258"/>
            <p14:sldId id="264"/>
            <p14:sldId id="265"/>
            <p14:sldId id="259"/>
            <p14:sldId id="260"/>
            <p14:sldId id="261"/>
            <p14:sldId id="266"/>
            <p14:sldId id="262"/>
            <p14:sldId id="263"/>
            <p14:sldId id="268"/>
            <p14:sldId id="270"/>
            <p14:sldId id="269"/>
            <p14:sldId id="280"/>
            <p14:sldId id="281"/>
            <p14:sldId id="282"/>
            <p14:sldId id="283"/>
            <p14:sldId id="284"/>
            <p14:sldId id="271"/>
            <p14:sldId id="272"/>
            <p14:sldId id="279"/>
            <p14:sldId id="276"/>
          </p14:sldIdLst>
        </p14:section>
        <p14:section name="Раздел без заголовка" id="{8C4A5DEF-104B-4275-ABFA-29CB47D79D36}">
          <p14:sldIdLst>
            <p14:sldId id="274"/>
            <p14:sldId id="275"/>
            <p14:sldId id="273"/>
            <p14:sldId id="277"/>
            <p14:sldId id="285"/>
          </p14:sldIdLst>
        </p14:section>
        <p14:section name="Раздел без заголовка" id="{F9C32F43-1EA7-44EE-9DC0-A33C08F914C1}">
          <p14:sldIdLst/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9478" autoAdjust="0"/>
    <p:restoredTop sz="94660"/>
  </p:normalViewPr>
  <p:slideViewPr>
    <p:cSldViewPr snapToGrid="0">
      <p:cViewPr varScale="1">
        <p:scale>
          <a:sx n="86" d="100"/>
          <a:sy n="86" d="100"/>
        </p:scale>
        <p:origin x="-96" y="-21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A49F5F3-C5AC-444B-90FE-B09F0FDD4262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 phldr="1"/>
      <dgm:spPr/>
    </dgm:pt>
    <dgm:pt modelId="{6860E66B-9AB5-4545-9E8E-D844C594D844}">
      <dgm:prSet custT="1"/>
      <dgm:spPr/>
      <dgm:t>
        <a:bodyPr/>
        <a:lstStyle/>
        <a:p>
          <a:pPr marR="0" algn="ctr" rtl="0"/>
          <a:r>
            <a:rPr lang="ru-RU" sz="2000" b="1" i="0" baseline="0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Ролевые</a:t>
          </a:r>
        </a:p>
        <a:p>
          <a:pPr marR="0" algn="ctr" rtl="0"/>
          <a:r>
            <a:rPr lang="ru-RU" sz="2000" b="1" i="0" baseline="0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 игры</a:t>
          </a:r>
          <a:endParaRPr lang="ru-RU" sz="2000" b="1" i="0" dirty="0" smtClean="0">
            <a:solidFill>
              <a:sysClr val="windowText" lastClr="0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81D55FFF-C466-4396-87E5-0DEF24BCD57E}" type="parTrans" cxnId="{B1D453EE-35F7-47A4-B6E5-B881AA852E99}">
      <dgm:prSet/>
      <dgm:spPr/>
      <dgm:t>
        <a:bodyPr/>
        <a:lstStyle/>
        <a:p>
          <a:endParaRPr lang="ru-RU"/>
        </a:p>
      </dgm:t>
    </dgm:pt>
    <dgm:pt modelId="{8850136E-DE96-45D5-A476-2FCF3AC05A14}" type="sibTrans" cxnId="{B1D453EE-35F7-47A4-B6E5-B881AA852E99}">
      <dgm:prSet/>
      <dgm:spPr/>
      <dgm:t>
        <a:bodyPr/>
        <a:lstStyle/>
        <a:p>
          <a:endParaRPr lang="ru-RU"/>
        </a:p>
      </dgm:t>
    </dgm:pt>
    <dgm:pt modelId="{C9BA8CED-B9F8-4FF0-85BB-F9856669F7DD}">
      <dgm:prSet custT="1"/>
      <dgm:spPr/>
      <dgm:t>
        <a:bodyPr/>
        <a:lstStyle/>
        <a:p>
          <a:pPr marR="0" algn="ctr" rtl="0"/>
          <a:r>
            <a:rPr lang="ru-RU" sz="2000" b="1" i="0" baseline="0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Выполнение</a:t>
          </a:r>
        </a:p>
        <a:p>
          <a:pPr marR="0" algn="ctr" rtl="0"/>
          <a:r>
            <a:rPr lang="ru-RU" sz="2000" b="1" i="0" baseline="0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упражнений</a:t>
          </a:r>
        </a:p>
        <a:p>
          <a:pPr marR="0" algn="ctr" rtl="0"/>
          <a:r>
            <a:rPr lang="ru-RU" sz="2000" b="1" i="0" baseline="0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 творческого</a:t>
          </a:r>
        </a:p>
        <a:p>
          <a:pPr marR="0" algn="ctr" rtl="0"/>
          <a:r>
            <a:rPr lang="ru-RU" sz="2000" b="1" i="0" baseline="0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направления</a:t>
          </a:r>
        </a:p>
        <a:p>
          <a:pPr marR="0" algn="ctr" rtl="0"/>
          <a:endParaRPr lang="ru-RU" sz="900" i="1" baseline="0" dirty="0" smtClean="0">
            <a:solidFill>
              <a:srgbClr val="3D29D1"/>
            </a:solidFill>
            <a:latin typeface="Lucida Console"/>
          </a:endParaRPr>
        </a:p>
      </dgm:t>
    </dgm:pt>
    <dgm:pt modelId="{B357B533-0C51-4081-958D-93F748643E61}" type="parTrans" cxnId="{FB9D2D0D-B00A-4872-9542-845EBB999FD8}">
      <dgm:prSet/>
      <dgm:spPr/>
      <dgm:t>
        <a:bodyPr/>
        <a:lstStyle/>
        <a:p>
          <a:endParaRPr lang="ru-RU"/>
        </a:p>
      </dgm:t>
    </dgm:pt>
    <dgm:pt modelId="{9F62A6CF-F112-4D4C-8124-3A59205CFB9A}" type="sibTrans" cxnId="{FB9D2D0D-B00A-4872-9542-845EBB999FD8}">
      <dgm:prSet/>
      <dgm:spPr/>
      <dgm:t>
        <a:bodyPr/>
        <a:lstStyle/>
        <a:p>
          <a:endParaRPr lang="ru-RU"/>
        </a:p>
      </dgm:t>
    </dgm:pt>
    <dgm:pt modelId="{A9D0DAB7-F464-4060-8450-15E6BAD5C818}">
      <dgm:prSet custT="1"/>
      <dgm:spPr/>
      <dgm:t>
        <a:bodyPr/>
        <a:lstStyle/>
        <a:p>
          <a:pPr marR="0" algn="ctr" rtl="0"/>
          <a:r>
            <a:rPr lang="ru-RU" sz="2000" b="1" i="0" baseline="0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Создание</a:t>
          </a:r>
        </a:p>
        <a:p>
          <a:pPr marR="0" algn="ctr" rtl="0"/>
          <a:r>
            <a:rPr lang="ru-RU" sz="2000" b="1" i="0" baseline="0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презента -</a:t>
          </a:r>
        </a:p>
        <a:p>
          <a:pPr marR="0" algn="ctr" rtl="0"/>
          <a:r>
            <a:rPr lang="ru-RU" sz="2000" b="1" i="0" baseline="0" dirty="0" err="1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ций</a:t>
          </a:r>
          <a:r>
            <a:rPr lang="ru-RU" sz="2000" b="1" i="0" baseline="0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 и </a:t>
          </a:r>
        </a:p>
        <a:p>
          <a:pPr marR="0" algn="ctr" rtl="0"/>
          <a:r>
            <a:rPr lang="ru-RU" sz="2000" b="1" i="0" baseline="0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проектов</a:t>
          </a:r>
          <a:endParaRPr lang="ru-RU" sz="2000" b="1" i="0" dirty="0" smtClean="0">
            <a:solidFill>
              <a:sysClr val="windowText" lastClr="0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B4F9D563-B0D1-48B6-8C36-D45060267EEB}" type="parTrans" cxnId="{A87F6F6A-CDE9-4F35-9A71-431A61826494}">
      <dgm:prSet/>
      <dgm:spPr/>
      <dgm:t>
        <a:bodyPr/>
        <a:lstStyle/>
        <a:p>
          <a:endParaRPr lang="ru-RU"/>
        </a:p>
      </dgm:t>
    </dgm:pt>
    <dgm:pt modelId="{AAE9EEF5-F271-4866-A212-11145D832EDC}" type="sibTrans" cxnId="{A87F6F6A-CDE9-4F35-9A71-431A61826494}">
      <dgm:prSet/>
      <dgm:spPr/>
      <dgm:t>
        <a:bodyPr/>
        <a:lstStyle/>
        <a:p>
          <a:endParaRPr lang="ru-RU"/>
        </a:p>
      </dgm:t>
    </dgm:pt>
    <dgm:pt modelId="{56C2C438-740F-4E85-AD5B-9C71D0FB3EE9}">
      <dgm:prSet custT="1"/>
      <dgm:spPr/>
      <dgm:t>
        <a:bodyPr/>
        <a:lstStyle/>
        <a:p>
          <a:pPr marR="0" algn="ctr" rtl="0"/>
          <a:r>
            <a:rPr lang="ru-RU" sz="2000" b="1" i="0" baseline="0" dirty="0" err="1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Интегриро</a:t>
          </a:r>
          <a:r>
            <a:rPr lang="ru-RU" sz="2000" b="1" i="0" baseline="0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-</a:t>
          </a:r>
        </a:p>
        <a:p>
          <a:pPr marR="0" algn="ctr" rtl="0"/>
          <a:r>
            <a:rPr lang="ru-RU" sz="2000" b="1" i="0" baseline="0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ванное</a:t>
          </a:r>
        </a:p>
        <a:p>
          <a:pPr marR="0" algn="ctr" rtl="0"/>
          <a:r>
            <a:rPr lang="ru-RU" sz="2000" b="1" i="0" baseline="0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 обучение</a:t>
          </a:r>
        </a:p>
        <a:p>
          <a:pPr marR="0" algn="ctr" rtl="0"/>
          <a:r>
            <a:rPr lang="ru-RU" sz="2000" b="1" i="0" baseline="0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(</a:t>
          </a:r>
          <a:r>
            <a:rPr lang="ru-RU" sz="2000" b="1" i="0" baseline="0" dirty="0" err="1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межпредметная</a:t>
          </a:r>
          <a:endParaRPr lang="ru-RU" sz="2000" b="1" i="0" baseline="0" dirty="0" smtClean="0">
            <a:solidFill>
              <a:sysClr val="windowText" lastClr="000000"/>
            </a:solidFill>
            <a:latin typeface="Times New Roman" pitchFamily="18" charset="0"/>
            <a:cs typeface="Times New Roman" pitchFamily="18" charset="0"/>
          </a:endParaRPr>
        </a:p>
        <a:p>
          <a:pPr marR="0" algn="ctr" rtl="0"/>
          <a:r>
            <a:rPr lang="ru-RU" sz="2000" b="1" i="0" baseline="0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 связь)</a:t>
          </a:r>
          <a:endParaRPr lang="ru-RU" sz="2000" b="1" i="0" dirty="0" smtClean="0">
            <a:solidFill>
              <a:sysClr val="windowText" lastClr="0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75BC487E-BA5E-467D-B37C-FF42295F51D0}" type="parTrans" cxnId="{2317E2BB-E225-429D-AA95-9A8425320970}">
      <dgm:prSet/>
      <dgm:spPr/>
      <dgm:t>
        <a:bodyPr/>
        <a:lstStyle/>
        <a:p>
          <a:endParaRPr lang="ru-RU"/>
        </a:p>
      </dgm:t>
    </dgm:pt>
    <dgm:pt modelId="{24D17CDF-C5AA-4D85-B48F-C41DC6206529}" type="sibTrans" cxnId="{2317E2BB-E225-429D-AA95-9A8425320970}">
      <dgm:prSet/>
      <dgm:spPr/>
      <dgm:t>
        <a:bodyPr/>
        <a:lstStyle/>
        <a:p>
          <a:endParaRPr lang="ru-RU"/>
        </a:p>
      </dgm:t>
    </dgm:pt>
    <dgm:pt modelId="{0596144A-F1F4-4287-9BF7-0A3A01BA4C13}">
      <dgm:prSet custT="1"/>
      <dgm:spPr/>
      <dgm:t>
        <a:bodyPr/>
        <a:lstStyle/>
        <a:p>
          <a:pPr marR="0" algn="ctr" rtl="0"/>
          <a:r>
            <a:rPr lang="ru-RU" sz="2000" b="1" i="0" baseline="0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Внеклассная</a:t>
          </a:r>
        </a:p>
        <a:p>
          <a:pPr marR="0" algn="ctr" rtl="0"/>
          <a:r>
            <a:rPr lang="ru-RU" sz="2000" b="1" i="0" baseline="0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 деятельность</a:t>
          </a:r>
          <a:endParaRPr lang="ru-RU" sz="2000" b="1" i="0" dirty="0" smtClean="0">
            <a:solidFill>
              <a:sysClr val="windowText" lastClr="0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BC4DDAF9-8CC9-415D-930E-3F9A09922355}" type="parTrans" cxnId="{D556E468-9EDD-4FB2-8B00-52BC03B0163E}">
      <dgm:prSet/>
      <dgm:spPr/>
      <dgm:t>
        <a:bodyPr/>
        <a:lstStyle/>
        <a:p>
          <a:endParaRPr lang="ru-RU"/>
        </a:p>
      </dgm:t>
    </dgm:pt>
    <dgm:pt modelId="{0D5212BD-CF72-44E5-AAE8-FECD15B78FED}" type="sibTrans" cxnId="{D556E468-9EDD-4FB2-8B00-52BC03B0163E}">
      <dgm:prSet/>
      <dgm:spPr/>
      <dgm:t>
        <a:bodyPr/>
        <a:lstStyle/>
        <a:p>
          <a:endParaRPr lang="ru-RU"/>
        </a:p>
      </dgm:t>
    </dgm:pt>
    <dgm:pt modelId="{1EF8B725-724E-4E32-869E-9C65470D69E8}" type="pres">
      <dgm:prSet presAssocID="{8A49F5F3-C5AC-444B-90FE-B09F0FDD4262}" presName="cycle" presStyleCnt="0">
        <dgm:presLayoutVars>
          <dgm:dir/>
          <dgm:resizeHandles val="exact"/>
        </dgm:presLayoutVars>
      </dgm:prSet>
      <dgm:spPr/>
    </dgm:pt>
    <dgm:pt modelId="{5EBED554-C04C-4C4B-840B-A92437587B9A}" type="pres">
      <dgm:prSet presAssocID="{6860E66B-9AB5-4545-9E8E-D844C594D844}" presName="dummy" presStyleCnt="0"/>
      <dgm:spPr/>
    </dgm:pt>
    <dgm:pt modelId="{FC544695-F629-440D-826D-1012E83A0EBF}" type="pres">
      <dgm:prSet presAssocID="{6860E66B-9AB5-4545-9E8E-D844C594D844}" presName="node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503084-45D7-47EE-9959-EBABFB16FD28}" type="pres">
      <dgm:prSet presAssocID="{8850136E-DE96-45D5-A476-2FCF3AC05A14}" presName="sibTrans" presStyleLbl="node1" presStyleIdx="0" presStyleCnt="5" custScaleX="111322" custLinFactNeighborX="-1156" custLinFactNeighborY="-3179"/>
      <dgm:spPr/>
      <dgm:t>
        <a:bodyPr/>
        <a:lstStyle/>
        <a:p>
          <a:endParaRPr lang="ru-RU"/>
        </a:p>
      </dgm:t>
    </dgm:pt>
    <dgm:pt modelId="{9BD004E8-4046-4010-BE4B-46D2CA4E04A3}" type="pres">
      <dgm:prSet presAssocID="{C9BA8CED-B9F8-4FF0-85BB-F9856669F7DD}" presName="dummy" presStyleCnt="0"/>
      <dgm:spPr/>
    </dgm:pt>
    <dgm:pt modelId="{15D40CF8-D9F2-4CFE-8CF9-0BDFF6BB8DB6}" type="pres">
      <dgm:prSet presAssocID="{C9BA8CED-B9F8-4FF0-85BB-F9856669F7DD}" presName="node" presStyleLbl="revTx" presStyleIdx="1" presStyleCnt="5" custScaleX="1813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C861A1-0BD8-46D5-8FB8-4AFE1FCBA25E}" type="pres">
      <dgm:prSet presAssocID="{9F62A6CF-F112-4D4C-8124-3A59205CFB9A}" presName="sibTrans" presStyleLbl="node1" presStyleIdx="1" presStyleCnt="5" custScaleX="108009" custScaleY="110542"/>
      <dgm:spPr/>
      <dgm:t>
        <a:bodyPr/>
        <a:lstStyle/>
        <a:p>
          <a:endParaRPr lang="ru-RU"/>
        </a:p>
      </dgm:t>
    </dgm:pt>
    <dgm:pt modelId="{76EAA9D3-4FAF-4118-94B4-DD37638D2F04}" type="pres">
      <dgm:prSet presAssocID="{A9D0DAB7-F464-4060-8450-15E6BAD5C818}" presName="dummy" presStyleCnt="0"/>
      <dgm:spPr/>
    </dgm:pt>
    <dgm:pt modelId="{B0C91A6B-3436-4FE1-A950-BD1A3464D7C1}" type="pres">
      <dgm:prSet presAssocID="{A9D0DAB7-F464-4060-8450-15E6BAD5C818}" presName="node" presStyleLbl="revTx" presStyleIdx="2" presStyleCnt="5" custScaleX="153844" custRadScaleRad="90890" custRadScaleInc="42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04D131-AE46-4FAB-94BE-B4FCBBC1F19E}" type="pres">
      <dgm:prSet presAssocID="{AAE9EEF5-F271-4866-A212-11145D832EDC}" presName="sibTrans" presStyleLbl="node1" presStyleIdx="2" presStyleCnt="5" custAng="162415" custScaleX="136862" custScaleY="121869" custLinFactNeighborX="4764" custLinFactNeighborY="-1480"/>
      <dgm:spPr/>
      <dgm:t>
        <a:bodyPr/>
        <a:lstStyle/>
        <a:p>
          <a:endParaRPr lang="ru-RU"/>
        </a:p>
      </dgm:t>
    </dgm:pt>
    <dgm:pt modelId="{6272A072-B9E4-4912-BA76-8166DB338930}" type="pres">
      <dgm:prSet presAssocID="{56C2C438-740F-4E85-AD5B-9C71D0FB3EE9}" presName="dummy" presStyleCnt="0"/>
      <dgm:spPr/>
    </dgm:pt>
    <dgm:pt modelId="{17AF413C-DE15-4654-B167-CEFD37A8B3AC}" type="pres">
      <dgm:prSet presAssocID="{56C2C438-740F-4E85-AD5B-9C71D0FB3EE9}" presName="node" presStyleLbl="revTx" presStyleIdx="3" presStyleCnt="5" custScaleX="197095" custRadScaleRad="103695" custRadScaleInc="-228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48797D-8817-40D1-9EAA-3BBC7302E781}" type="pres">
      <dgm:prSet presAssocID="{24D17CDF-C5AA-4D85-B48F-C41DC6206529}" presName="sibTrans" presStyleLbl="node1" presStyleIdx="3" presStyleCnt="5" custScaleX="98715" custScaleY="72468" custLinFactNeighborX="-4897" custLinFactNeighborY="-7096"/>
      <dgm:spPr/>
      <dgm:t>
        <a:bodyPr/>
        <a:lstStyle/>
        <a:p>
          <a:endParaRPr lang="ru-RU"/>
        </a:p>
      </dgm:t>
    </dgm:pt>
    <dgm:pt modelId="{DF9BED16-4CB4-41A5-82A5-403F944494AA}" type="pres">
      <dgm:prSet presAssocID="{0596144A-F1F4-4287-9BF7-0A3A01BA4C13}" presName="dummy" presStyleCnt="0"/>
      <dgm:spPr/>
    </dgm:pt>
    <dgm:pt modelId="{B95CFA82-08BA-43DC-B65F-9D7DF7064745}" type="pres">
      <dgm:prSet presAssocID="{0596144A-F1F4-4287-9BF7-0A3A01BA4C13}" presName="node" presStyleLbl="revTx" presStyleIdx="4" presStyleCnt="5" custScaleX="1347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251B65-75C3-4EAC-8DE9-103DFAC16878}" type="pres">
      <dgm:prSet presAssocID="{0D5212BD-CF72-44E5-AAE8-FECD15B78FED}" presName="sibTrans" presStyleLbl="node1" presStyleIdx="4" presStyleCnt="5" custScaleY="105838" custLinFactNeighborX="476" custLinFactNeighborY="2858"/>
      <dgm:spPr/>
      <dgm:t>
        <a:bodyPr/>
        <a:lstStyle/>
        <a:p>
          <a:endParaRPr lang="ru-RU"/>
        </a:p>
      </dgm:t>
    </dgm:pt>
  </dgm:ptLst>
  <dgm:cxnLst>
    <dgm:cxn modelId="{180C0B97-009D-4C9C-A9C7-1F83B788C76A}" type="presOf" srcId="{0D5212BD-CF72-44E5-AAE8-FECD15B78FED}" destId="{07251B65-75C3-4EAC-8DE9-103DFAC16878}" srcOrd="0" destOrd="0" presId="urn:microsoft.com/office/officeart/2005/8/layout/cycle1"/>
    <dgm:cxn modelId="{D556E468-9EDD-4FB2-8B00-52BC03B0163E}" srcId="{8A49F5F3-C5AC-444B-90FE-B09F0FDD4262}" destId="{0596144A-F1F4-4287-9BF7-0A3A01BA4C13}" srcOrd="4" destOrd="0" parTransId="{BC4DDAF9-8CC9-415D-930E-3F9A09922355}" sibTransId="{0D5212BD-CF72-44E5-AAE8-FECD15B78FED}"/>
    <dgm:cxn modelId="{88EEA347-CA02-4D79-91F6-350699FEC5E0}" type="presOf" srcId="{9F62A6CF-F112-4D4C-8124-3A59205CFB9A}" destId="{C0C861A1-0BD8-46D5-8FB8-4AFE1FCBA25E}" srcOrd="0" destOrd="0" presId="urn:microsoft.com/office/officeart/2005/8/layout/cycle1"/>
    <dgm:cxn modelId="{11160BF9-0BF5-45E9-909D-38980B4DDABA}" type="presOf" srcId="{8A49F5F3-C5AC-444B-90FE-B09F0FDD4262}" destId="{1EF8B725-724E-4E32-869E-9C65470D69E8}" srcOrd="0" destOrd="0" presId="urn:microsoft.com/office/officeart/2005/8/layout/cycle1"/>
    <dgm:cxn modelId="{FB9D2D0D-B00A-4872-9542-845EBB999FD8}" srcId="{8A49F5F3-C5AC-444B-90FE-B09F0FDD4262}" destId="{C9BA8CED-B9F8-4FF0-85BB-F9856669F7DD}" srcOrd="1" destOrd="0" parTransId="{B357B533-0C51-4081-958D-93F748643E61}" sibTransId="{9F62A6CF-F112-4D4C-8124-3A59205CFB9A}"/>
    <dgm:cxn modelId="{B1D453EE-35F7-47A4-B6E5-B881AA852E99}" srcId="{8A49F5F3-C5AC-444B-90FE-B09F0FDD4262}" destId="{6860E66B-9AB5-4545-9E8E-D844C594D844}" srcOrd="0" destOrd="0" parTransId="{81D55FFF-C466-4396-87E5-0DEF24BCD57E}" sibTransId="{8850136E-DE96-45D5-A476-2FCF3AC05A14}"/>
    <dgm:cxn modelId="{E29E7FEC-E2E5-413C-B1D1-C30EE86A98DF}" type="presOf" srcId="{AAE9EEF5-F271-4866-A212-11145D832EDC}" destId="{F504D131-AE46-4FAB-94BE-B4FCBBC1F19E}" srcOrd="0" destOrd="0" presId="urn:microsoft.com/office/officeart/2005/8/layout/cycle1"/>
    <dgm:cxn modelId="{FAD4B5BE-ED6D-4293-A242-B372971A4030}" type="presOf" srcId="{8850136E-DE96-45D5-A476-2FCF3AC05A14}" destId="{B8503084-45D7-47EE-9959-EBABFB16FD28}" srcOrd="0" destOrd="0" presId="urn:microsoft.com/office/officeart/2005/8/layout/cycle1"/>
    <dgm:cxn modelId="{DC7AA51F-B12B-436B-8CCC-E4885233B818}" type="presOf" srcId="{24D17CDF-C5AA-4D85-B48F-C41DC6206529}" destId="{A548797D-8817-40D1-9EAA-3BBC7302E781}" srcOrd="0" destOrd="0" presId="urn:microsoft.com/office/officeart/2005/8/layout/cycle1"/>
    <dgm:cxn modelId="{2317E2BB-E225-429D-AA95-9A8425320970}" srcId="{8A49F5F3-C5AC-444B-90FE-B09F0FDD4262}" destId="{56C2C438-740F-4E85-AD5B-9C71D0FB3EE9}" srcOrd="3" destOrd="0" parTransId="{75BC487E-BA5E-467D-B37C-FF42295F51D0}" sibTransId="{24D17CDF-C5AA-4D85-B48F-C41DC6206529}"/>
    <dgm:cxn modelId="{FFAD3D05-6164-4E77-AE0F-BD8A50C0016D}" type="presOf" srcId="{C9BA8CED-B9F8-4FF0-85BB-F9856669F7DD}" destId="{15D40CF8-D9F2-4CFE-8CF9-0BDFF6BB8DB6}" srcOrd="0" destOrd="0" presId="urn:microsoft.com/office/officeart/2005/8/layout/cycle1"/>
    <dgm:cxn modelId="{0FA85982-B59E-46ED-B569-332758CD7570}" type="presOf" srcId="{56C2C438-740F-4E85-AD5B-9C71D0FB3EE9}" destId="{17AF413C-DE15-4654-B167-CEFD37A8B3AC}" srcOrd="0" destOrd="0" presId="urn:microsoft.com/office/officeart/2005/8/layout/cycle1"/>
    <dgm:cxn modelId="{D45073BF-48DD-4927-B1D1-138EC59D71EB}" type="presOf" srcId="{0596144A-F1F4-4287-9BF7-0A3A01BA4C13}" destId="{B95CFA82-08BA-43DC-B65F-9D7DF7064745}" srcOrd="0" destOrd="0" presId="urn:microsoft.com/office/officeart/2005/8/layout/cycle1"/>
    <dgm:cxn modelId="{BE1B11E6-8A46-4BE3-928D-F18FFA6F3911}" type="presOf" srcId="{A9D0DAB7-F464-4060-8450-15E6BAD5C818}" destId="{B0C91A6B-3436-4FE1-A950-BD1A3464D7C1}" srcOrd="0" destOrd="0" presId="urn:microsoft.com/office/officeart/2005/8/layout/cycle1"/>
    <dgm:cxn modelId="{2716F508-0C80-4EC7-834E-35FBD475FE4D}" type="presOf" srcId="{6860E66B-9AB5-4545-9E8E-D844C594D844}" destId="{FC544695-F629-440D-826D-1012E83A0EBF}" srcOrd="0" destOrd="0" presId="urn:microsoft.com/office/officeart/2005/8/layout/cycle1"/>
    <dgm:cxn modelId="{A87F6F6A-CDE9-4F35-9A71-431A61826494}" srcId="{8A49F5F3-C5AC-444B-90FE-B09F0FDD4262}" destId="{A9D0DAB7-F464-4060-8450-15E6BAD5C818}" srcOrd="2" destOrd="0" parTransId="{B4F9D563-B0D1-48B6-8C36-D45060267EEB}" sibTransId="{AAE9EEF5-F271-4866-A212-11145D832EDC}"/>
    <dgm:cxn modelId="{667D843D-3CD3-42D4-AB3F-327268B73AE6}" type="presParOf" srcId="{1EF8B725-724E-4E32-869E-9C65470D69E8}" destId="{5EBED554-C04C-4C4B-840B-A92437587B9A}" srcOrd="0" destOrd="0" presId="urn:microsoft.com/office/officeart/2005/8/layout/cycle1"/>
    <dgm:cxn modelId="{CF314F27-9FE6-4DB8-BC95-1474DDD17C6C}" type="presParOf" srcId="{1EF8B725-724E-4E32-869E-9C65470D69E8}" destId="{FC544695-F629-440D-826D-1012E83A0EBF}" srcOrd="1" destOrd="0" presId="urn:microsoft.com/office/officeart/2005/8/layout/cycle1"/>
    <dgm:cxn modelId="{6E87EFEE-E2DE-4E9B-9284-A103E577EF50}" type="presParOf" srcId="{1EF8B725-724E-4E32-869E-9C65470D69E8}" destId="{B8503084-45D7-47EE-9959-EBABFB16FD28}" srcOrd="2" destOrd="0" presId="urn:microsoft.com/office/officeart/2005/8/layout/cycle1"/>
    <dgm:cxn modelId="{FED3FD6C-7532-4F87-B14E-BB3A32B79922}" type="presParOf" srcId="{1EF8B725-724E-4E32-869E-9C65470D69E8}" destId="{9BD004E8-4046-4010-BE4B-46D2CA4E04A3}" srcOrd="3" destOrd="0" presId="urn:microsoft.com/office/officeart/2005/8/layout/cycle1"/>
    <dgm:cxn modelId="{F2CD63AF-63C8-4BA6-9A4C-FF472203B2A0}" type="presParOf" srcId="{1EF8B725-724E-4E32-869E-9C65470D69E8}" destId="{15D40CF8-D9F2-4CFE-8CF9-0BDFF6BB8DB6}" srcOrd="4" destOrd="0" presId="urn:microsoft.com/office/officeart/2005/8/layout/cycle1"/>
    <dgm:cxn modelId="{2088792D-55D9-478C-9645-EB9761021DF6}" type="presParOf" srcId="{1EF8B725-724E-4E32-869E-9C65470D69E8}" destId="{C0C861A1-0BD8-46D5-8FB8-4AFE1FCBA25E}" srcOrd="5" destOrd="0" presId="urn:microsoft.com/office/officeart/2005/8/layout/cycle1"/>
    <dgm:cxn modelId="{2C2B15B0-CA5F-4A57-83B5-950AE06FDE0E}" type="presParOf" srcId="{1EF8B725-724E-4E32-869E-9C65470D69E8}" destId="{76EAA9D3-4FAF-4118-94B4-DD37638D2F04}" srcOrd="6" destOrd="0" presId="urn:microsoft.com/office/officeart/2005/8/layout/cycle1"/>
    <dgm:cxn modelId="{4AFC5CAC-D366-4A17-9155-3F28A36593D3}" type="presParOf" srcId="{1EF8B725-724E-4E32-869E-9C65470D69E8}" destId="{B0C91A6B-3436-4FE1-A950-BD1A3464D7C1}" srcOrd="7" destOrd="0" presId="urn:microsoft.com/office/officeart/2005/8/layout/cycle1"/>
    <dgm:cxn modelId="{A5D586BA-B784-40D7-8F1F-75E80B8602C2}" type="presParOf" srcId="{1EF8B725-724E-4E32-869E-9C65470D69E8}" destId="{F504D131-AE46-4FAB-94BE-B4FCBBC1F19E}" srcOrd="8" destOrd="0" presId="urn:microsoft.com/office/officeart/2005/8/layout/cycle1"/>
    <dgm:cxn modelId="{1F7BACC7-F6E9-42F0-B202-1067F55E60C0}" type="presParOf" srcId="{1EF8B725-724E-4E32-869E-9C65470D69E8}" destId="{6272A072-B9E4-4912-BA76-8166DB338930}" srcOrd="9" destOrd="0" presId="urn:microsoft.com/office/officeart/2005/8/layout/cycle1"/>
    <dgm:cxn modelId="{A2149C9E-74BF-4F4A-9969-683DFFD503A9}" type="presParOf" srcId="{1EF8B725-724E-4E32-869E-9C65470D69E8}" destId="{17AF413C-DE15-4654-B167-CEFD37A8B3AC}" srcOrd="10" destOrd="0" presId="urn:microsoft.com/office/officeart/2005/8/layout/cycle1"/>
    <dgm:cxn modelId="{C8E0FBDE-76C0-44FC-9F9B-1718D01B56E9}" type="presParOf" srcId="{1EF8B725-724E-4E32-869E-9C65470D69E8}" destId="{A548797D-8817-40D1-9EAA-3BBC7302E781}" srcOrd="11" destOrd="0" presId="urn:microsoft.com/office/officeart/2005/8/layout/cycle1"/>
    <dgm:cxn modelId="{2864CEB2-8B52-491A-9414-FC93782ED34A}" type="presParOf" srcId="{1EF8B725-724E-4E32-869E-9C65470D69E8}" destId="{DF9BED16-4CB4-41A5-82A5-403F944494AA}" srcOrd="12" destOrd="0" presId="urn:microsoft.com/office/officeart/2005/8/layout/cycle1"/>
    <dgm:cxn modelId="{461B0091-FEAE-483F-BBB7-0AC8D93EA906}" type="presParOf" srcId="{1EF8B725-724E-4E32-869E-9C65470D69E8}" destId="{B95CFA82-08BA-43DC-B65F-9D7DF7064745}" srcOrd="13" destOrd="0" presId="urn:microsoft.com/office/officeart/2005/8/layout/cycle1"/>
    <dgm:cxn modelId="{EA89BAE8-3D2A-442D-9FE4-49B8C92CFDC8}" type="presParOf" srcId="{1EF8B725-724E-4E32-869E-9C65470D69E8}" destId="{07251B65-75C3-4EAC-8DE9-103DFAC16878}" srcOrd="14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544695-F629-440D-826D-1012E83A0EBF}">
      <dsp:nvSpPr>
        <dsp:cNvPr id="0" name=""/>
        <dsp:cNvSpPr/>
      </dsp:nvSpPr>
      <dsp:spPr>
        <a:xfrm>
          <a:off x="5254421" y="41696"/>
          <a:ext cx="1401783" cy="14017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R="0"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0" kern="1200" baseline="0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Ролевые</a:t>
          </a:r>
        </a:p>
        <a:p>
          <a:pPr marR="0"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0" kern="1200" baseline="0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 игры</a:t>
          </a:r>
          <a:endParaRPr lang="ru-RU" sz="2000" b="1" i="0" kern="1200" dirty="0" smtClean="0">
            <a:solidFill>
              <a:sysClr val="windowText" lastClr="0000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254421" y="41696"/>
        <a:ext cx="1401783" cy="1401783"/>
      </dsp:txXfrm>
    </dsp:sp>
    <dsp:sp modelId="{B8503084-45D7-47EE-9959-EBABFB16FD28}">
      <dsp:nvSpPr>
        <dsp:cNvPr id="0" name=""/>
        <dsp:cNvSpPr/>
      </dsp:nvSpPr>
      <dsp:spPr>
        <a:xfrm>
          <a:off x="1594873" y="-166491"/>
          <a:ext cx="5855601" cy="5260057"/>
        </a:xfrm>
        <a:prstGeom prst="circularArrow">
          <a:avLst>
            <a:gd name="adj1" fmla="val 5197"/>
            <a:gd name="adj2" fmla="val 335659"/>
            <a:gd name="adj3" fmla="val 21294277"/>
            <a:gd name="adj4" fmla="val 19765332"/>
            <a:gd name="adj5" fmla="val 6063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D40CF8-D9F2-4CFE-8CF9-0BDFF6BB8DB6}">
      <dsp:nvSpPr>
        <dsp:cNvPr id="0" name=""/>
        <dsp:cNvSpPr/>
      </dsp:nvSpPr>
      <dsp:spPr>
        <a:xfrm>
          <a:off x="5532373" y="2651078"/>
          <a:ext cx="2541559" cy="14017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R="0"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0" kern="1200" baseline="0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Выполнение</a:t>
          </a:r>
        </a:p>
        <a:p>
          <a:pPr marR="0"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0" kern="1200" baseline="0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упражнений</a:t>
          </a:r>
        </a:p>
        <a:p>
          <a:pPr marR="0"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0" kern="1200" baseline="0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 творческого</a:t>
          </a:r>
        </a:p>
        <a:p>
          <a:pPr marR="0"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0" kern="1200" baseline="0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направления</a:t>
          </a:r>
        </a:p>
        <a:p>
          <a:pPr marR="0"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i="1" kern="1200" baseline="0" dirty="0" smtClean="0">
            <a:solidFill>
              <a:srgbClr val="3D29D1"/>
            </a:solidFill>
            <a:latin typeface="Lucida Console"/>
          </a:endParaRPr>
        </a:p>
      </dsp:txBody>
      <dsp:txXfrm>
        <a:off x="5532373" y="2651078"/>
        <a:ext cx="2541559" cy="1401783"/>
      </dsp:txXfrm>
    </dsp:sp>
    <dsp:sp modelId="{C0C861A1-0BD8-46D5-8FB8-4AFE1FCBA25E}">
      <dsp:nvSpPr>
        <dsp:cNvPr id="0" name=""/>
        <dsp:cNvSpPr/>
      </dsp:nvSpPr>
      <dsp:spPr>
        <a:xfrm>
          <a:off x="2122388" y="-666383"/>
          <a:ext cx="5681335" cy="5814572"/>
        </a:xfrm>
        <a:prstGeom prst="circularArrow">
          <a:avLst>
            <a:gd name="adj1" fmla="val 5197"/>
            <a:gd name="adj2" fmla="val 335659"/>
            <a:gd name="adj3" fmla="val 4077007"/>
            <a:gd name="adj4" fmla="val 3055735"/>
            <a:gd name="adj5" fmla="val 6063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0C91A6B-3436-4FE1-A950-BD1A3464D7C1}">
      <dsp:nvSpPr>
        <dsp:cNvPr id="0" name=""/>
        <dsp:cNvSpPr/>
      </dsp:nvSpPr>
      <dsp:spPr>
        <a:xfrm>
          <a:off x="3467625" y="4050813"/>
          <a:ext cx="2156559" cy="14017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R="0"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0" kern="1200" baseline="0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Создание</a:t>
          </a:r>
        </a:p>
        <a:p>
          <a:pPr marR="0"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0" kern="1200" baseline="0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презента -</a:t>
          </a:r>
          <a:endParaRPr lang="ru-RU" sz="2000" b="1" i="0" kern="1200" baseline="0" dirty="0" smtClean="0">
            <a:solidFill>
              <a:sysClr val="windowText" lastClr="000000"/>
            </a:solidFill>
            <a:latin typeface="Times New Roman" pitchFamily="18" charset="0"/>
            <a:cs typeface="Times New Roman" pitchFamily="18" charset="0"/>
          </a:endParaRPr>
        </a:p>
        <a:p>
          <a:pPr marR="0"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0" kern="1200" baseline="0" dirty="0" err="1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ций</a:t>
          </a:r>
          <a:r>
            <a:rPr lang="ru-RU" sz="2000" b="1" i="0" kern="1200" baseline="0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 и </a:t>
          </a:r>
        </a:p>
        <a:p>
          <a:pPr marR="0"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0" kern="1200" baseline="0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проектов</a:t>
          </a:r>
          <a:endParaRPr lang="ru-RU" sz="2000" b="1" i="0" kern="1200" dirty="0" smtClean="0">
            <a:solidFill>
              <a:sysClr val="windowText" lastClr="0000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467625" y="4050813"/>
        <a:ext cx="2156559" cy="1401783"/>
      </dsp:txXfrm>
    </dsp:sp>
    <dsp:sp modelId="{F504D131-AE46-4FAB-94BE-B4FCBBC1F19E}">
      <dsp:nvSpPr>
        <dsp:cNvPr id="0" name=""/>
        <dsp:cNvSpPr/>
      </dsp:nvSpPr>
      <dsp:spPr>
        <a:xfrm rot="162415">
          <a:off x="288122" y="-1175946"/>
          <a:ext cx="7199020" cy="6410379"/>
        </a:xfrm>
        <a:prstGeom prst="circularArrow">
          <a:avLst>
            <a:gd name="adj1" fmla="val 5197"/>
            <a:gd name="adj2" fmla="val 335659"/>
            <a:gd name="adj3" fmla="val 6282245"/>
            <a:gd name="adj4" fmla="val 5649766"/>
            <a:gd name="adj5" fmla="val 6063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AF413C-DE15-4654-B167-CEFD37A8B3AC}">
      <dsp:nvSpPr>
        <dsp:cNvPr id="0" name=""/>
        <dsp:cNvSpPr/>
      </dsp:nvSpPr>
      <dsp:spPr>
        <a:xfrm>
          <a:off x="982374" y="2894271"/>
          <a:ext cx="2762845" cy="14017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R="0"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0" kern="1200" baseline="0" dirty="0" err="1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Интегриро</a:t>
          </a:r>
          <a:r>
            <a:rPr lang="ru-RU" sz="2000" b="1" i="0" kern="1200" baseline="0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-</a:t>
          </a:r>
        </a:p>
        <a:p>
          <a:pPr marR="0"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0" kern="1200" baseline="0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ванное</a:t>
          </a:r>
        </a:p>
        <a:p>
          <a:pPr marR="0"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0" kern="1200" baseline="0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 обучение</a:t>
          </a:r>
        </a:p>
        <a:p>
          <a:pPr marR="0"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0" kern="1200" baseline="0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(</a:t>
          </a:r>
          <a:r>
            <a:rPr lang="ru-RU" sz="2000" b="1" i="0" kern="1200" baseline="0" dirty="0" err="1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межпредметная</a:t>
          </a:r>
          <a:endParaRPr lang="ru-RU" sz="2000" b="1" i="0" kern="1200" baseline="0" dirty="0" smtClean="0">
            <a:solidFill>
              <a:sysClr val="windowText" lastClr="000000"/>
            </a:solidFill>
            <a:latin typeface="Times New Roman" pitchFamily="18" charset="0"/>
            <a:cs typeface="Times New Roman" pitchFamily="18" charset="0"/>
          </a:endParaRPr>
        </a:p>
        <a:p>
          <a:pPr marR="0"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0" kern="1200" baseline="0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 связь)</a:t>
          </a:r>
          <a:endParaRPr lang="ru-RU" sz="2000" b="1" i="0" kern="1200" dirty="0" smtClean="0">
            <a:solidFill>
              <a:sysClr val="windowText" lastClr="0000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982374" y="2894271"/>
        <a:ext cx="2762845" cy="1401783"/>
      </dsp:txXfrm>
    </dsp:sp>
    <dsp:sp modelId="{A548797D-8817-40D1-9EAA-3BBC7302E781}">
      <dsp:nvSpPr>
        <dsp:cNvPr id="0" name=""/>
        <dsp:cNvSpPr/>
      </dsp:nvSpPr>
      <dsp:spPr>
        <a:xfrm>
          <a:off x="1653425" y="472036"/>
          <a:ext cx="5192465" cy="3811858"/>
        </a:xfrm>
        <a:prstGeom prst="circularArrow">
          <a:avLst>
            <a:gd name="adj1" fmla="val 5197"/>
            <a:gd name="adj2" fmla="val 335659"/>
            <a:gd name="adj3" fmla="val 12509029"/>
            <a:gd name="adj4" fmla="val 10589157"/>
            <a:gd name="adj5" fmla="val 6063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95CFA82-08BA-43DC-B65F-9D7DF7064745}">
      <dsp:nvSpPr>
        <dsp:cNvPr id="0" name=""/>
        <dsp:cNvSpPr/>
      </dsp:nvSpPr>
      <dsp:spPr>
        <a:xfrm>
          <a:off x="2267118" y="41696"/>
          <a:ext cx="1889057" cy="14017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R="0"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0" kern="1200" baseline="0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Внеклассная</a:t>
          </a:r>
        </a:p>
        <a:p>
          <a:pPr marR="0"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0" kern="1200" baseline="0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 деятельность</a:t>
          </a:r>
          <a:endParaRPr lang="ru-RU" sz="2000" b="1" i="0" kern="1200" dirty="0" smtClean="0">
            <a:solidFill>
              <a:sysClr val="windowText" lastClr="0000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267118" y="41696"/>
        <a:ext cx="1889057" cy="1401783"/>
      </dsp:txXfrm>
    </dsp:sp>
    <dsp:sp modelId="{07251B65-75C3-4EAC-8DE9-103DFAC16878}">
      <dsp:nvSpPr>
        <dsp:cNvPr id="0" name=""/>
        <dsp:cNvSpPr/>
      </dsp:nvSpPr>
      <dsp:spPr>
        <a:xfrm>
          <a:off x="1978489" y="-2482"/>
          <a:ext cx="5260057" cy="5567139"/>
        </a:xfrm>
        <a:prstGeom prst="circularArrow">
          <a:avLst>
            <a:gd name="adj1" fmla="val 5197"/>
            <a:gd name="adj2" fmla="val 335659"/>
            <a:gd name="adj3" fmla="val 16866757"/>
            <a:gd name="adj4" fmla="val 15567027"/>
            <a:gd name="adj5" fmla="val 6063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pPr/>
              <a:t>3/8/2015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pPr/>
              <a:t>3/8/2015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3/8/2015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3/8/2015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3/8/2015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pPr/>
              <a:t>3/8/2015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27134" y="112114"/>
            <a:ext cx="861790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Организация работы с одаренными детьми на уроках английского </a:t>
            </a: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языка</a:t>
            </a:r>
          </a:p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и во внеурочное время</a:t>
            </a:r>
            <a:endParaRPr lang="ru-RU" sz="3600" b="1" dirty="0">
              <a:solidFill>
                <a:srgbClr val="FF0000"/>
              </a:solidFill>
              <a:effectLst/>
              <a:latin typeface="Times New Roman" panose="02020603050405020304" pitchFamily="18" charset="0"/>
            </a:endParaRPr>
          </a:p>
        </p:txBody>
      </p:sp>
      <p:pic>
        <p:nvPicPr>
          <p:cNvPr id="1026" name="Picture 2" descr="Организация работы с одаренными детьми  на уроках английского языка  и во внеурочное врем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70801" y="2145124"/>
            <a:ext cx="6172157" cy="4181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252736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2054225" y="2166938"/>
            <a:ext cx="8053388" cy="1473200"/>
          </a:xfrm>
        </p:spPr>
        <p:txBody>
          <a:bodyPr vert="horz" lIns="91440" tIns="0" rIns="91440" bIns="45720" rtlCol="0">
            <a:normAutofit/>
          </a:bodyPr>
          <a:lstStyle/>
          <a:p>
            <a:pPr marL="26988" indent="0">
              <a:buNone/>
            </a:pPr>
            <a:endParaRPr lang="ru-RU" sz="2300">
              <a:solidFill>
                <a:srgbClr val="770F62"/>
              </a:solidFill>
            </a:endParaRPr>
          </a:p>
        </p:txBody>
      </p:sp>
      <p:pic>
        <p:nvPicPr>
          <p:cNvPr id="4" name="Picture 2" descr="19"/>
          <p:cNvPicPr>
            <a:picLocks noChangeAspect="1" noChangeArrowheads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lum bright="9000"/>
          </a:blip>
          <a:srcRect/>
          <a:stretch>
            <a:fillRect/>
          </a:stretch>
        </p:blipFill>
        <p:spPr bwMode="auto">
          <a:xfrm>
            <a:off x="313150" y="571479"/>
            <a:ext cx="9331891" cy="60007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2" name="Прямоугольник 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32176" y="115888"/>
            <a:ext cx="6589713" cy="6159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" name="Группа 9"/>
          <p:cNvGrpSpPr>
            <a:grpSpLocks/>
          </p:cNvGrpSpPr>
          <p:nvPr/>
        </p:nvGrpSpPr>
        <p:grpSpPr bwMode="auto">
          <a:xfrm>
            <a:off x="977030" y="714356"/>
            <a:ext cx="9333783" cy="347682"/>
            <a:chOff x="1071538" y="857232"/>
            <a:chExt cx="7715304" cy="285752"/>
          </a:xfrm>
          <a:gradFill flip="none" rotWithShape="1">
            <a:gsLst>
              <a:gs pos="0">
                <a:schemeClr val="tx2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200000" scaled="0"/>
            <a:tileRect/>
          </a:gradFill>
        </p:grpSpPr>
        <p:sp>
          <p:nvSpPr>
            <p:cNvPr id="7" name="Пятиугольник 6"/>
            <p:cNvSpPr/>
            <p:nvPr/>
          </p:nvSpPr>
          <p:spPr>
            <a:xfrm>
              <a:off x="1071538" y="928671"/>
              <a:ext cx="7715304" cy="142876"/>
            </a:xfrm>
            <a:prstGeom prst="homePlat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" name="Блок-схема: узел 7"/>
            <p:cNvSpPr/>
            <p:nvPr/>
          </p:nvSpPr>
          <p:spPr>
            <a:xfrm>
              <a:off x="7500958" y="1000108"/>
              <a:ext cx="142876" cy="142876"/>
            </a:xfrm>
            <a:prstGeom prst="flowChartConnector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9" name="Блок-схема: узел 8"/>
            <p:cNvSpPr/>
            <p:nvPr/>
          </p:nvSpPr>
          <p:spPr>
            <a:xfrm>
              <a:off x="7715271" y="857232"/>
              <a:ext cx="142876" cy="142876"/>
            </a:xfrm>
            <a:prstGeom prst="flowChartConnector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grpSp>
        <p:nvGrpSpPr>
          <p:cNvPr id="6" name="Группа 11"/>
          <p:cNvGrpSpPr>
            <a:grpSpLocks/>
          </p:cNvGrpSpPr>
          <p:nvPr/>
        </p:nvGrpSpPr>
        <p:grpSpPr bwMode="auto">
          <a:xfrm>
            <a:off x="2595563" y="6429375"/>
            <a:ext cx="7715250" cy="285750"/>
            <a:chOff x="1071538" y="857232"/>
            <a:chExt cx="7715304" cy="285752"/>
          </a:xfrm>
          <a:gradFill>
            <a:gsLst>
              <a:gs pos="0">
                <a:schemeClr val="tx2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200000" scaled="0"/>
          </a:gradFill>
        </p:grpSpPr>
        <p:sp>
          <p:nvSpPr>
            <p:cNvPr id="13" name="Пятиугольник 12"/>
            <p:cNvSpPr/>
            <p:nvPr/>
          </p:nvSpPr>
          <p:spPr>
            <a:xfrm>
              <a:off x="1071538" y="928671"/>
              <a:ext cx="7715304" cy="142876"/>
            </a:xfrm>
            <a:prstGeom prst="homePlat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4" name="Блок-схема: узел 13"/>
            <p:cNvSpPr/>
            <p:nvPr/>
          </p:nvSpPr>
          <p:spPr>
            <a:xfrm>
              <a:off x="7500958" y="1000108"/>
              <a:ext cx="142876" cy="142876"/>
            </a:xfrm>
            <a:prstGeom prst="flowChartConnector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5" name="Блок-схема: узел 14"/>
            <p:cNvSpPr/>
            <p:nvPr/>
          </p:nvSpPr>
          <p:spPr>
            <a:xfrm>
              <a:off x="7715271" y="857232"/>
              <a:ext cx="142876" cy="142876"/>
            </a:xfrm>
            <a:prstGeom prst="flowChartConnector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sp>
        <p:nvSpPr>
          <p:cNvPr id="28" name="Стрелка вправо с вырезом 27"/>
          <p:cNvSpPr/>
          <p:nvPr/>
        </p:nvSpPr>
        <p:spPr>
          <a:xfrm rot="5400000">
            <a:off x="5099238" y="1255797"/>
            <a:ext cx="669305" cy="259133"/>
          </a:xfrm>
          <a:prstGeom prst="notchedRightArrow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9" name="Стрелка вправо с вырезом 28"/>
          <p:cNvSpPr/>
          <p:nvPr/>
        </p:nvSpPr>
        <p:spPr>
          <a:xfrm rot="5400000">
            <a:off x="1782279" y="1245873"/>
            <a:ext cx="543892" cy="273484"/>
          </a:xfrm>
          <a:prstGeom prst="notchedRightArrow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0" name="Стрелка вправо с вырезом 29"/>
          <p:cNvSpPr/>
          <p:nvPr/>
        </p:nvSpPr>
        <p:spPr>
          <a:xfrm rot="5400000">
            <a:off x="8365190" y="1260124"/>
            <a:ext cx="669307" cy="271399"/>
          </a:xfrm>
          <a:prstGeom prst="notchedRightArrow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1" name="TextBox 30"/>
          <p:cNvSpPr txBox="1"/>
          <p:nvPr/>
        </p:nvSpPr>
        <p:spPr>
          <a:xfrm>
            <a:off x="921704" y="1756531"/>
            <a:ext cx="2286000" cy="2677656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ru-RU" sz="1600" b="1" u="sng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Урочная деятельность</a:t>
            </a:r>
          </a:p>
          <a:p>
            <a:pPr>
              <a:defRPr/>
            </a:pPr>
            <a:endParaRPr lang="ru-RU" sz="1600" b="1" u="sng" dirty="0">
              <a:effectLst>
                <a:outerShdw blurRad="38100" dist="38100" dir="2700000" algn="tl">
                  <a:srgbClr val="FFFFFF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•"/>
              <a:defRPr/>
            </a:pPr>
            <a:r>
              <a:rPr lang="ru-RU" sz="1600" b="1" i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традиционный урок</a:t>
            </a:r>
          </a:p>
          <a:p>
            <a:pPr>
              <a:lnSpc>
                <a:spcPct val="150000"/>
              </a:lnSpc>
              <a:buFont typeface="Courier New" pitchFamily="49" charset="0"/>
              <a:buChar char="o"/>
              <a:defRPr/>
            </a:pPr>
            <a:r>
              <a:rPr lang="ru-RU" sz="1600" b="1" i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нестандартные уроки</a:t>
            </a:r>
          </a:p>
          <a:p>
            <a:pPr>
              <a:lnSpc>
                <a:spcPct val="150000"/>
              </a:lnSpc>
              <a:buFont typeface="Courier New" pitchFamily="49" charset="0"/>
              <a:buChar char="o"/>
              <a:defRPr/>
            </a:pPr>
            <a:r>
              <a:rPr lang="ru-RU" sz="1600" b="1" i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уроки с ИКТ</a:t>
            </a:r>
          </a:p>
          <a:p>
            <a:pPr>
              <a:lnSpc>
                <a:spcPct val="150000"/>
              </a:lnSpc>
              <a:buFont typeface="Courier New" pitchFamily="49" charset="0"/>
              <a:buChar char="o"/>
              <a:defRPr/>
            </a:pPr>
            <a:r>
              <a:rPr lang="ru-RU" sz="1600" b="1" i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проекты</a:t>
            </a:r>
          </a:p>
          <a:p>
            <a:pPr>
              <a:lnSpc>
                <a:spcPct val="150000"/>
              </a:lnSpc>
              <a:buFont typeface="Courier New" pitchFamily="49" charset="0"/>
              <a:buChar char="o"/>
              <a:defRPr/>
            </a:pPr>
            <a:r>
              <a:rPr lang="ru-RU" sz="1600" b="1" i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интернет - уроки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588706" y="1892905"/>
            <a:ext cx="2971386" cy="337207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ru-RU" sz="1600" b="1" u="sng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Внеклассная работа</a:t>
            </a:r>
          </a:p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FFFFFF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FontTx/>
              <a:buChar char="•"/>
              <a:defRPr/>
            </a:pPr>
            <a:r>
              <a:rPr lang="ru-RU" sz="1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i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предметные декады</a:t>
            </a:r>
          </a:p>
          <a:p>
            <a:pPr algn="ctr">
              <a:lnSpc>
                <a:spcPct val="150000"/>
              </a:lnSpc>
              <a:buFont typeface="Courier New" pitchFamily="49" charset="0"/>
              <a:buChar char="o"/>
              <a:defRPr/>
            </a:pPr>
            <a:r>
              <a:rPr lang="ru-RU" sz="1600" b="1" i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научно-исследовательская работа</a:t>
            </a:r>
          </a:p>
          <a:p>
            <a:pPr algn="ctr">
              <a:lnSpc>
                <a:spcPct val="150000"/>
              </a:lnSpc>
              <a:buFont typeface="Courier New" pitchFamily="49" charset="0"/>
              <a:buChar char="o"/>
              <a:defRPr/>
            </a:pPr>
            <a:r>
              <a:rPr lang="ru-RU" sz="1600" b="1" i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предметные олимпиады</a:t>
            </a:r>
          </a:p>
          <a:p>
            <a:pPr algn="ctr">
              <a:lnSpc>
                <a:spcPct val="150000"/>
              </a:lnSpc>
              <a:buFont typeface="Courier New" pitchFamily="49" charset="0"/>
              <a:buChar char="o"/>
              <a:defRPr/>
            </a:pPr>
            <a:r>
              <a:rPr lang="ru-RU" sz="1600" b="1" i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спецкурсы</a:t>
            </a:r>
          </a:p>
          <a:p>
            <a:pPr algn="ctr">
              <a:lnSpc>
                <a:spcPct val="150000"/>
              </a:lnSpc>
              <a:buFont typeface="Courier New" pitchFamily="49" charset="0"/>
              <a:buChar char="o"/>
              <a:defRPr/>
            </a:pPr>
            <a:r>
              <a:rPr lang="ru-RU" sz="1600" b="1" i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практикумы</a:t>
            </a:r>
          </a:p>
          <a:p>
            <a:pPr algn="ctr">
              <a:lnSpc>
                <a:spcPct val="150000"/>
              </a:lnSpc>
              <a:buFont typeface="Courier New" pitchFamily="49" charset="0"/>
              <a:buChar char="o"/>
              <a:defRPr/>
            </a:pPr>
            <a:r>
              <a:rPr lang="ru-RU" sz="1600" b="1" i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индивидуальная (групповая) работа</a:t>
            </a:r>
            <a:endParaRPr lang="ru-RU" sz="1600" b="1" dirty="0">
              <a:effectLst>
                <a:outerShdw blurRad="38100" dist="38100" dir="2700000" algn="tl">
                  <a:srgbClr val="FFFFFF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094221" y="2000250"/>
            <a:ext cx="3394394" cy="32932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6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дополнительного образования</a:t>
            </a:r>
          </a:p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buFont typeface="Courier New" pitchFamily="49" charset="0"/>
              <a:buChar char="o"/>
              <a:defRPr/>
            </a:pP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дистанционные олимпиады</a:t>
            </a:r>
          </a:p>
          <a:p>
            <a:pPr>
              <a:lnSpc>
                <a:spcPct val="150000"/>
              </a:lnSpc>
              <a:buFont typeface="Courier New" pitchFamily="49" charset="0"/>
              <a:buChar char="o"/>
              <a:defRPr/>
            </a:pPr>
            <a:r>
              <a:rPr lang="ru-RU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дистанционные конкурсы</a:t>
            </a:r>
          </a:p>
          <a:p>
            <a:pPr>
              <a:lnSpc>
                <a:spcPct val="150000"/>
              </a:lnSpc>
              <a:buFont typeface="Courier New" pitchFamily="49" charset="0"/>
              <a:buChar char="o"/>
              <a:defRPr/>
            </a:pPr>
            <a:r>
              <a:rPr lang="ru-RU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дистанционное обучение</a:t>
            </a:r>
          </a:p>
          <a:p>
            <a:pPr>
              <a:lnSpc>
                <a:spcPct val="150000"/>
              </a:lnSpc>
              <a:buFont typeface="Courier New" pitchFamily="49" charset="0"/>
              <a:buChar char="o"/>
              <a:defRPr/>
            </a:pPr>
            <a:r>
              <a:rPr lang="ru-RU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самостоятельная работа учащихся</a:t>
            </a:r>
          </a:p>
          <a:p>
            <a:pPr>
              <a:lnSpc>
                <a:spcPct val="150000"/>
              </a:lnSpc>
              <a:buFont typeface="Courier New" pitchFamily="49" charset="0"/>
              <a:buChar char="o"/>
              <a:defRPr/>
            </a:pPr>
            <a:r>
              <a:rPr lang="ru-RU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языковой портфолио</a:t>
            </a:r>
          </a:p>
          <a:p>
            <a:pPr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421" name="Picture 5" descr="P328002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76458" y="5279269"/>
            <a:ext cx="1974850" cy="1416050"/>
          </a:xfrm>
          <a:prstGeom prst="rect">
            <a:avLst/>
          </a:prstGeom>
          <a:noFill/>
          <a:ln w="41275">
            <a:solidFill>
              <a:srgbClr val="8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422" name="Picture 3" descr="P404048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884934">
            <a:off x="967613" y="4599273"/>
            <a:ext cx="1984375" cy="1484313"/>
          </a:xfrm>
          <a:prstGeom prst="rect">
            <a:avLst/>
          </a:prstGeom>
          <a:noFill/>
          <a:ln w="41275">
            <a:solidFill>
              <a:srgbClr val="8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423" name="Picture 7" descr="DSC0245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644978">
            <a:off x="9403960" y="4931582"/>
            <a:ext cx="2087235" cy="1486798"/>
          </a:xfrm>
          <a:prstGeom prst="rect">
            <a:avLst/>
          </a:prstGeom>
          <a:noFill/>
          <a:ln w="41275">
            <a:solidFill>
              <a:srgbClr val="8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19777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0522" y="151842"/>
            <a:ext cx="115239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Aft>
                <a:spcPts val="0"/>
              </a:spcAft>
            </a:pPr>
            <a:r>
              <a:rPr lang="ru-RU" sz="2800" b="1" u="sng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Формы работы с одаренными учащимися на уроках </a:t>
            </a:r>
            <a:endParaRPr lang="ru-RU" sz="2800" b="1" u="sng" dirty="0" smtClean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>
              <a:spcAft>
                <a:spcPts val="0"/>
              </a:spcAft>
            </a:pPr>
            <a:r>
              <a:rPr lang="ru-RU" sz="2800" b="1" u="sng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английского языка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600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xmlns="" val="3993866154"/>
              </p:ext>
            </p:extLst>
          </p:nvPr>
        </p:nvGraphicFramePr>
        <p:xfrm>
          <a:off x="1027134" y="1189972"/>
          <a:ext cx="9056318" cy="56680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767521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00834" y="288098"/>
            <a:ext cx="10784908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Внеклассная деятельность по английскому языку </a:t>
            </a:r>
          </a:p>
          <a:p>
            <a:pPr marL="342900" lvl="0" indent="-342900" algn="ctr">
              <a:spcAft>
                <a:spcPts val="0"/>
              </a:spcAft>
              <a:buFont typeface="Times New Roman" panose="02020603050405020304" pitchFamily="18" charset="0"/>
              <a:buChar char="•"/>
              <a:tabLst>
                <a:tab pos="457200" algn="l"/>
              </a:tabLst>
            </a:pPr>
            <a:endParaRPr lang="ru-RU" sz="3600" i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>
              <a:spcAft>
                <a:spcPts val="0"/>
              </a:spcAft>
              <a:tabLst>
                <a:tab pos="457200" algn="l"/>
              </a:tabLst>
            </a:pPr>
            <a:endParaRPr lang="ru-RU" sz="3600" i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ctr">
              <a:lnSpc>
                <a:spcPct val="150000"/>
              </a:lnSpc>
              <a:spcAft>
                <a:spcPts val="0"/>
              </a:spcAft>
              <a:buFont typeface="Times New Roman" panose="02020603050405020304" pitchFamily="18" charset="0"/>
              <a:buChar char="•"/>
              <a:tabLst>
                <a:tab pos="457200" algn="l"/>
              </a:tabLst>
            </a:pPr>
            <a:r>
              <a:rPr lang="ru-RU" sz="36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Неделя </a:t>
            </a:r>
            <a:r>
              <a:rPr lang="ru-RU" sz="36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иностранных </a:t>
            </a:r>
            <a:r>
              <a:rPr lang="ru-RU" sz="36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языков </a:t>
            </a:r>
            <a:endParaRPr lang="ru-RU" sz="3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ctr">
              <a:lnSpc>
                <a:spcPct val="150000"/>
              </a:lnSpc>
              <a:spcAft>
                <a:spcPts val="0"/>
              </a:spcAft>
              <a:buFont typeface="Times New Roman" panose="02020603050405020304" pitchFamily="18" charset="0"/>
              <a:buChar char="•"/>
              <a:tabLst>
                <a:tab pos="457200" algn="l"/>
              </a:tabLst>
            </a:pPr>
            <a:r>
              <a:rPr lang="ru-RU" sz="36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Олимпиады </a:t>
            </a:r>
            <a:endParaRPr lang="ru-RU" sz="3600" b="1" i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ctr">
              <a:lnSpc>
                <a:spcPct val="150000"/>
              </a:lnSpc>
              <a:spcAft>
                <a:spcPts val="0"/>
              </a:spcAft>
              <a:buFont typeface="Times New Roman" panose="02020603050405020304" pitchFamily="18" charset="0"/>
              <a:buChar char="•"/>
              <a:tabLst>
                <a:tab pos="457200" algn="l"/>
              </a:tabLst>
            </a:pPr>
            <a:r>
              <a:rPr lang="ru-RU" sz="3600" b="1" i="1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Проектно</a:t>
            </a:r>
            <a:r>
              <a:rPr lang="ru-RU" sz="36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– исследовательская  деятельность</a:t>
            </a:r>
            <a:endParaRPr lang="ru-RU" sz="3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ctr">
              <a:lnSpc>
                <a:spcPct val="150000"/>
              </a:lnSpc>
              <a:spcAft>
                <a:spcPts val="0"/>
              </a:spcAft>
              <a:buFont typeface="Times New Roman" panose="02020603050405020304" pitchFamily="18" charset="0"/>
              <a:buChar char="•"/>
              <a:tabLst>
                <a:tab pos="457200" algn="l"/>
              </a:tabLst>
            </a:pPr>
            <a:r>
              <a:rPr lang="ru-RU" sz="36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Конкурсы чтецов ,стихотворных переводчиков </a:t>
            </a:r>
            <a:endParaRPr lang="ru-RU" sz="3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ctr">
              <a:lnSpc>
                <a:spcPct val="150000"/>
              </a:lnSpc>
              <a:spcAft>
                <a:spcPts val="0"/>
              </a:spcAft>
              <a:buFont typeface="Times New Roman" panose="02020603050405020304" pitchFamily="18" charset="0"/>
              <a:buChar char="•"/>
              <a:tabLst>
                <a:tab pos="457200" algn="l"/>
              </a:tabLst>
            </a:pPr>
            <a:r>
              <a:rPr lang="ru-RU" sz="36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Драматизация сказок ,проведение </a:t>
            </a:r>
            <a:r>
              <a:rPr lang="ru-RU" sz="36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спектаклей</a:t>
            </a:r>
            <a:endParaRPr lang="ru-RU" sz="36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1415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992313" y="260350"/>
            <a:ext cx="8280400" cy="5976938"/>
          </a:xfrm>
        </p:spPr>
        <p:txBody>
          <a:bodyPr vert="horz" lIns="45720" tIns="45720" rIns="45720" bIns="45720" rtlCol="0">
            <a:normAutofit/>
          </a:bodyPr>
          <a:lstStyle/>
          <a:p>
            <a:pPr marL="0" indent="0" algn="ctr">
              <a:buNone/>
            </a:pPr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Неделя английского языка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420127">
            <a:off x="8909277" y="973357"/>
            <a:ext cx="2187618" cy="2916824"/>
          </a:xfrm>
          <a:prstGeom prst="rect">
            <a:avLst/>
          </a:prstGeom>
        </p:spPr>
      </p:pic>
      <p:pic>
        <p:nvPicPr>
          <p:cNvPr id="11" name="Picture 6" descr="100_176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187625">
            <a:off x="900113" y="4221163"/>
            <a:ext cx="2820117" cy="2071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100_176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214517">
            <a:off x="1087070" y="1255952"/>
            <a:ext cx="2763402" cy="2160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9" descr="100_177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71401" y="961536"/>
            <a:ext cx="3491907" cy="2749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 descr="Фото034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410698">
            <a:off x="8724753" y="4282040"/>
            <a:ext cx="3072221" cy="2266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5" descr="100_157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24702" y="4107037"/>
            <a:ext cx="2985303" cy="2238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48376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588723" y="404813"/>
            <a:ext cx="9622077" cy="1439862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dirty="0">
                <a:solidFill>
                  <a:srgbClr val="FF0000"/>
                </a:solidFill>
              </a:rPr>
              <a:t>     </a:t>
            </a:r>
            <a:r>
              <a:rPr lang="ru-RU" sz="4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Международный конкурс по  </a:t>
            </a:r>
            <a:br>
              <a:rPr lang="ru-RU" sz="4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4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английскому </a:t>
            </a:r>
            <a:r>
              <a:rPr lang="ru-RU" sz="4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языку                                                      </a:t>
            </a:r>
            <a:r>
              <a:rPr lang="ru-RU" sz="4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«</a:t>
            </a:r>
            <a:r>
              <a:rPr lang="en-US" sz="4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BRITISH BULLDOG</a:t>
            </a:r>
            <a:r>
              <a:rPr lang="ru-RU" sz="4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</p:txBody>
      </p:sp>
      <p:pic>
        <p:nvPicPr>
          <p:cNvPr id="39939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8983632" y="2370768"/>
            <a:ext cx="2454335" cy="2452256"/>
          </a:xfrm>
          <a:noFill/>
        </p:spPr>
      </p:pic>
      <p:pic>
        <p:nvPicPr>
          <p:cNvPr id="39941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5547" y="2746957"/>
            <a:ext cx="2685769" cy="2501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942" name="Picture 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24196" y="2883836"/>
            <a:ext cx="2163327" cy="33129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943" name="Picture 8" descr="Изображение 01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36291" y="2883836"/>
            <a:ext cx="2230438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054823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76614" y="350822"/>
            <a:ext cx="1000829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solidFill>
                  <a:srgbClr val="FF0000"/>
                </a:solidFill>
              </a:rPr>
              <a:t>Конкурсы, </a:t>
            </a:r>
            <a:r>
              <a:rPr lang="ru-RU" sz="4000" dirty="0" smtClean="0">
                <a:solidFill>
                  <a:srgbClr val="FF0000"/>
                </a:solidFill>
              </a:rPr>
              <a:t> предметные олимпиады</a:t>
            </a:r>
            <a:r>
              <a:rPr lang="ru-RU" sz="4000" dirty="0">
                <a:solidFill>
                  <a:srgbClr val="FF0000"/>
                </a:solidFill>
              </a:rPr>
              <a:t>, викторины….</a:t>
            </a:r>
            <a:r>
              <a:rPr lang="ru-RU" sz="4000" dirty="0"/>
              <a:t>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7787791" y="3390328"/>
            <a:ext cx="3978324" cy="314826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263047" y="2805830"/>
            <a:ext cx="6102758" cy="3732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38022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0725" y="740544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19.12.2012</a:t>
            </a:r>
            <a:endParaRPr lang="ru-RU" sz="1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КВН «Известные люди»</a:t>
            </a:r>
            <a:endParaRPr lang="ru-RU" sz="1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7 «А», 7 «Б», 7 «В»</a:t>
            </a:r>
            <a:endParaRPr lang="ru-RU" sz="1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Проводила :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Деваева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Ю.А.</a:t>
            </a:r>
            <a:endParaRPr lang="ru-RU" sz="16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64292" y="2210998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1 место-команда 7 «А» и 7 «Б» классов (Синцова В.Н.)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2 место- команда 7 «А» класса (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Деваева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Ю.А)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3 место- команда 7 «Б» класса (Железнова Л.С.)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4 место-команда 7 «В» класса (Иванченко Е.А.)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22358" y="425446"/>
            <a:ext cx="4347004" cy="579600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17125" y="3571965"/>
            <a:ext cx="3987113" cy="2990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60617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696289694"/>
              </p:ext>
            </p:extLst>
          </p:nvPr>
        </p:nvGraphicFramePr>
        <p:xfrm>
          <a:off x="5647038" y="3123566"/>
          <a:ext cx="5580529" cy="29260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94695"/>
                <a:gridCol w="1395278"/>
                <a:gridCol w="1395278"/>
                <a:gridCol w="1395278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ФИ учащегося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Класс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Место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ФИО учителя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Варганова Елена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5 а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Иванченко Е.А.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effectLst/>
                        </a:rPr>
                        <a:t>Утенкова</a:t>
                      </a:r>
                      <a:r>
                        <a:rPr lang="ru-RU" sz="1600" dirty="0">
                          <a:effectLst/>
                        </a:rPr>
                        <a:t> Диана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5б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Иванченко Е.А.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Березина Анастасия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5б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Иванченко Е.А.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Ерохина Мария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5а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3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Иванченко Е.А.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Калягина Татьяна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5б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3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Иванченко Е.А.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77293683"/>
              </p:ext>
            </p:extLst>
          </p:nvPr>
        </p:nvGraphicFramePr>
        <p:xfrm>
          <a:off x="241020" y="3123566"/>
          <a:ext cx="5331879" cy="297325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32552"/>
                <a:gridCol w="1333109"/>
                <a:gridCol w="1333109"/>
                <a:gridCol w="1333109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ФИ учащегося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Класс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Место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ФИО учителя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Тонышева Николь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6а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Синцова В.Н.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348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Горькова Даша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6б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Синцова В.Н.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Каракозян Кристина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6а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Синцова В.Н.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Куртышова Катя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6а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3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Синцова В.Н.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Партылов Даниил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6а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3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Синцова В.Н.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092142" y="648769"/>
            <a:ext cx="5392181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19.12.2013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Олимпиада по английскому языку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5-6 классы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Проводили: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5 классы: Иванченко Е.А.,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Бузук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А.А.)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6 классы: Синцова В.Н. , Железнова Л.С.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44373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189897745"/>
              </p:ext>
            </p:extLst>
          </p:nvPr>
        </p:nvGraphicFramePr>
        <p:xfrm>
          <a:off x="3778382" y="3007506"/>
          <a:ext cx="5093770" cy="371457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81108"/>
                <a:gridCol w="1083376"/>
                <a:gridCol w="901934"/>
                <a:gridCol w="1227352"/>
              </a:tblGrid>
              <a:tr h="8469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800" b="1" dirty="0">
                          <a:effectLst/>
                        </a:rPr>
                        <a:t>ФИО учащегося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800" b="1">
                          <a:effectLst/>
                        </a:rPr>
                        <a:t>Класс</a:t>
                      </a:r>
                      <a:endParaRPr lang="ru-RU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800" b="1">
                          <a:effectLst/>
                        </a:rPr>
                        <a:t>Место</a:t>
                      </a:r>
                      <a:endParaRPr lang="ru-RU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800" b="1" dirty="0">
                          <a:effectLst/>
                        </a:rPr>
                        <a:t>Учитель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12929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800" b="1">
                          <a:effectLst/>
                        </a:rPr>
                        <a:t>Пакульева Екатерина</a:t>
                      </a:r>
                      <a:endParaRPr lang="ru-RU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800" b="1" dirty="0">
                          <a:effectLst/>
                        </a:rPr>
                        <a:t>11 «Б»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800" b="1">
                          <a:effectLst/>
                        </a:rPr>
                        <a:t>1</a:t>
                      </a:r>
                      <a:endParaRPr lang="ru-RU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800" b="1" dirty="0">
                          <a:effectLst/>
                        </a:rPr>
                        <a:t>Синцова В.Н.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12929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800" b="1">
                          <a:effectLst/>
                        </a:rPr>
                        <a:t>Колесникова Елена </a:t>
                      </a:r>
                      <a:endParaRPr lang="ru-RU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800" b="1">
                          <a:effectLst/>
                        </a:rPr>
                        <a:t>11 «Б»</a:t>
                      </a:r>
                      <a:endParaRPr lang="ru-RU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800" b="1">
                          <a:effectLst/>
                        </a:rPr>
                        <a:t>2</a:t>
                      </a:r>
                      <a:endParaRPr lang="ru-RU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800" b="1">
                          <a:effectLst/>
                        </a:rPr>
                        <a:t>Синцова В.Н.</a:t>
                      </a:r>
                      <a:endParaRPr lang="ru-RU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090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800" b="1">
                          <a:effectLst/>
                        </a:rPr>
                        <a:t>Магда Арина</a:t>
                      </a:r>
                      <a:endParaRPr lang="ru-RU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800" b="1">
                          <a:effectLst/>
                        </a:rPr>
                        <a:t>11 «Б»</a:t>
                      </a:r>
                      <a:endParaRPr lang="ru-RU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800" b="1">
                          <a:effectLst/>
                        </a:rPr>
                        <a:t>3</a:t>
                      </a:r>
                      <a:endParaRPr lang="ru-RU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800" b="1" dirty="0">
                          <a:effectLst/>
                        </a:rPr>
                        <a:t>Синцова В.Н.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887323" y="145184"/>
            <a:ext cx="8282288" cy="2554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21.12.2013 г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Подведение итогов конкурса эссе на тему: «Нужно ли высшее образование, чтобы преуспеть в жизни»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11 классы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Проводила Синцова В.Н. Спиридонова Е.В.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	Детям было предложено в письменном виде высказать свою точку зрения по теме</a:t>
            </a:r>
            <a:r>
              <a:rPr lang="en-US" sz="2000" b="1" dirty="0" smtClean="0">
                <a:ea typeface="Times New Roman" panose="02020603050405020304" pitchFamily="18" charset="0"/>
              </a:rPr>
              <a:t>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Результаты :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72861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610899487"/>
              </p:ext>
            </p:extLst>
          </p:nvPr>
        </p:nvGraphicFramePr>
        <p:xfrm>
          <a:off x="5322978" y="1940014"/>
          <a:ext cx="6453011" cy="283245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29292"/>
                <a:gridCol w="1482811"/>
                <a:gridCol w="889687"/>
                <a:gridCol w="2051221"/>
              </a:tblGrid>
              <a:tr h="4849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Ф.И. учащегося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Тема доклада</a:t>
                      </a:r>
                      <a:endParaRPr lang="ru-RU" sz="16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Место</a:t>
                      </a:r>
                      <a:endParaRPr lang="ru-RU" sz="16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Учитель</a:t>
                      </a:r>
                      <a:endParaRPr lang="ru-RU" sz="16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78159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effectLst/>
                        </a:rPr>
                        <a:t>Пенягина</a:t>
                      </a:r>
                      <a:r>
                        <a:rPr lang="ru-RU" sz="1600" b="1" dirty="0">
                          <a:effectLst/>
                        </a:rPr>
                        <a:t> Анна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8 «Б» класс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Ван Гог</a:t>
                      </a:r>
                      <a:endParaRPr lang="ru-RU" sz="16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1</a:t>
                      </a:r>
                      <a:endParaRPr lang="ru-RU" sz="16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Иванченко Е.А</a:t>
                      </a:r>
                      <a:endParaRPr lang="ru-RU" sz="16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78159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 err="1" smtClean="0">
                          <a:effectLst/>
                        </a:rPr>
                        <a:t>Бехбудова</a:t>
                      </a:r>
                      <a:r>
                        <a:rPr lang="ru-RU" sz="1600" b="1" dirty="0" smtClean="0">
                          <a:effectLst/>
                        </a:rPr>
                        <a:t> </a:t>
                      </a:r>
                      <a:r>
                        <a:rPr lang="ru-RU" sz="1600" b="1" dirty="0" err="1" smtClean="0">
                          <a:effectLst/>
                        </a:rPr>
                        <a:t>Ляман</a:t>
                      </a:r>
                      <a:endParaRPr lang="ru-RU" sz="1600" b="1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8 «В» класс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Уолт Дисней</a:t>
                      </a:r>
                      <a:endParaRPr lang="ru-RU" sz="16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2</a:t>
                      </a:r>
                      <a:endParaRPr lang="ru-RU" sz="16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Спиридонова Е.В.</a:t>
                      </a:r>
                      <a:endParaRPr lang="ru-RU" sz="16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78159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Матвеева Екатерина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8 «В» класс</a:t>
                      </a:r>
                      <a:endParaRPr lang="ru-RU" sz="16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Александр Пушкин</a:t>
                      </a:r>
                      <a:endParaRPr lang="ru-RU" sz="16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3</a:t>
                      </a:r>
                      <a:endParaRPr lang="ru-RU" sz="16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Иванченко Е.А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871490620"/>
              </p:ext>
            </p:extLst>
          </p:nvPr>
        </p:nvGraphicFramePr>
        <p:xfrm>
          <a:off x="2233789" y="4905631"/>
          <a:ext cx="6613649" cy="150185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28010"/>
                <a:gridCol w="1664641"/>
                <a:gridCol w="967413"/>
                <a:gridCol w="1653585"/>
              </a:tblGrid>
              <a:tr h="29202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Ф.И. учащегося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Тема доклада</a:t>
                      </a:r>
                      <a:endParaRPr lang="ru-RU" sz="16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Место</a:t>
                      </a:r>
                      <a:endParaRPr lang="ru-RU" sz="16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Учитель</a:t>
                      </a:r>
                      <a:endParaRPr lang="ru-RU" sz="16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257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Черкашина Анна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9 «Б» класс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Нельсон Мандела</a:t>
                      </a:r>
                      <a:endParaRPr lang="ru-RU" sz="16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1</a:t>
                      </a:r>
                      <a:endParaRPr lang="ru-RU" sz="16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Железнова Л.С.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840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Кумов Евгений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9 «А» класс</a:t>
                      </a:r>
                      <a:endParaRPr lang="ru-RU" sz="16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Абрахам Линкольн</a:t>
                      </a:r>
                      <a:endParaRPr lang="ru-RU" sz="16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2</a:t>
                      </a:r>
                      <a:endParaRPr lang="ru-RU" sz="16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Спиридонова Е.В.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849538580"/>
              </p:ext>
            </p:extLst>
          </p:nvPr>
        </p:nvGraphicFramePr>
        <p:xfrm>
          <a:off x="256706" y="1902941"/>
          <a:ext cx="4871349" cy="266906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14719"/>
                <a:gridCol w="1226108"/>
                <a:gridCol w="818413"/>
                <a:gridCol w="1112109"/>
              </a:tblGrid>
              <a:tr h="6672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Ф.И. учащегося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Тема доклада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Место</a:t>
                      </a:r>
                      <a:endParaRPr lang="ru-RU" sz="16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Учитель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00089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Уткин Сергей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10 «Б» класс</a:t>
                      </a:r>
                      <a:endParaRPr lang="ru-RU" sz="16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Александр Суворов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1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Синцова В.Н.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00089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Митькина Надежда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11 «Б» класс</a:t>
                      </a:r>
                      <a:endParaRPr lang="ru-RU" sz="16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Михаил Ломоносов</a:t>
                      </a:r>
                      <a:endParaRPr lang="ru-RU" sz="16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2</a:t>
                      </a:r>
                      <a:endParaRPr lang="ru-RU" sz="16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Синцова В.Н.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651646" y="289137"/>
            <a:ext cx="9616819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20.12.2013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Научная конференция « Известные люди планеты»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В этом году учителя английского языка </a:t>
            </a:r>
            <a:r>
              <a:rPr lang="ru-RU" b="1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проводили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научную конференцию « Известные люди планеты»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Проводили: Иванченко Е.А., Спиридонова Е.В., Железнова Л.С., Синцова В.Н.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5356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МБОУ СОШ №2 г. Городец </a:t>
            </a:r>
            <a:br>
              <a:rPr lang="ru-RU" dirty="0" smtClean="0"/>
            </a:br>
            <a:r>
              <a:rPr lang="ru-RU" dirty="0" smtClean="0"/>
              <a:t>Нижегородская область.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Выполнено:  Учителями школьного методического объединения </a:t>
            </a:r>
          </a:p>
          <a:p>
            <a:r>
              <a:rPr lang="ru-RU" dirty="0" err="1" smtClean="0"/>
              <a:t>Деваевой</a:t>
            </a:r>
            <a:r>
              <a:rPr lang="ru-RU" dirty="0" smtClean="0"/>
              <a:t> Ю.А.</a:t>
            </a:r>
          </a:p>
          <a:p>
            <a:r>
              <a:rPr lang="ru-RU" dirty="0" smtClean="0"/>
              <a:t>Синцовой В.Н.</a:t>
            </a:r>
          </a:p>
          <a:p>
            <a:r>
              <a:rPr lang="ru-RU" dirty="0" smtClean="0"/>
              <a:t>Иванченко Е.А.</a:t>
            </a:r>
          </a:p>
          <a:p>
            <a:r>
              <a:rPr lang="ru-RU" dirty="0" smtClean="0"/>
              <a:t>Спиридоновой Е.В.</a:t>
            </a:r>
          </a:p>
          <a:p>
            <a:r>
              <a:rPr lang="ru-RU" dirty="0" smtClean="0"/>
              <a:t>Железновой Л.С.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40227" y="431625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21.12.2013</a:t>
            </a:r>
          </a:p>
          <a:p>
            <a:pPr algn="ctr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algn="ctr">
              <a:spcAft>
                <a:spcPts val="0"/>
              </a:spcAft>
            </a:pP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Лингвострановедческая викторина</a:t>
            </a:r>
            <a:endParaRPr lang="ru-RU" sz="2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24538158"/>
              </p:ext>
            </p:extLst>
          </p:nvPr>
        </p:nvGraphicFramePr>
        <p:xfrm>
          <a:off x="1849394" y="1896449"/>
          <a:ext cx="7677666" cy="39624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3608"/>
                <a:gridCol w="2079958"/>
                <a:gridCol w="1044792"/>
                <a:gridCol w="1280674"/>
                <a:gridCol w="1207071"/>
                <a:gridCol w="1681563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№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ФИО учащегося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Класс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Количество баллов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Место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ФИО учителя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803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1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Коноплева Милена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8 б 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15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3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Синцова В.Н.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803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2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Бальзамова Евгения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8 б 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16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1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Синцова В.Н.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803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3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Седова Светлана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8 а 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16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2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Спиридонова Е.В.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803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4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Рыбакова Анна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8 а 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15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3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Спиридонова Е.В.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803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5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Золотухина Елена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8 в 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16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2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Спиридонова Е.В.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759516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342900" lvl="0" indent="-342900" algn="ctr">
              <a:spcAft>
                <a:spcPts val="0"/>
              </a:spcAft>
              <a:tabLst>
                <a:tab pos="457200" algn="l"/>
              </a:tabLst>
            </a:pPr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Драматизация </a:t>
            </a:r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сказок ,проведение </a:t>
            </a:r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спектаклей, ролевых игр</a:t>
            </a:r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4" name="Picture 2" descr="C:\Users\Алена\Desktop\2\4113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49186" y="1930400"/>
            <a:ext cx="4727136" cy="3246036"/>
          </a:xfrm>
          <a:prstGeom prst="rect">
            <a:avLst/>
          </a:prstGeom>
          <a:noFill/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5676322" y="1891773"/>
            <a:ext cx="4244292" cy="323512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46763" y="3805235"/>
            <a:ext cx="3730442" cy="2797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7449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2057400" y="473075"/>
            <a:ext cx="8153400" cy="79533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>
                <a:solidFill>
                  <a:srgbClr val="FF0000"/>
                </a:solidFill>
              </a:rPr>
              <a:t>Создание проектов и презентаций:</a:t>
            </a:r>
          </a:p>
        </p:txBody>
      </p:sp>
      <p:pic>
        <p:nvPicPr>
          <p:cNvPr id="25603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736601" y="1333902"/>
            <a:ext cx="2670478" cy="3895323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5604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08201" y="3717925"/>
            <a:ext cx="2730500" cy="2735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605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13593" y="1333902"/>
            <a:ext cx="2619375" cy="2160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606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39482" y="1584586"/>
            <a:ext cx="3240087" cy="2808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607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19738" y="4005263"/>
            <a:ext cx="3168650" cy="2608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211783" y="3244334"/>
            <a:ext cx="17684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Ролевые игры.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73660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622396538"/>
              </p:ext>
            </p:extLst>
          </p:nvPr>
        </p:nvGraphicFramePr>
        <p:xfrm>
          <a:off x="392632" y="570410"/>
          <a:ext cx="6077585" cy="14935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18920"/>
                <a:gridCol w="1519555"/>
                <a:gridCol w="1519555"/>
                <a:gridCol w="1519555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ФИ учащегося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Класс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Место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ФИО учителя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Суматохина Н., Румянцева Т., Пронина Н.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10 «Б»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Иванченко Е.А.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Ганичева О.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10 «Б»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Синцова В.Н.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Чеснокова С.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10 «А»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Спиридонова Е.В.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28545"/>
            <a:ext cx="841172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Создание и  защита проектов на тему: «Семья в жизни человека»10 классы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89283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754367" y="552233"/>
            <a:ext cx="8280400" cy="439261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Секрет успеха заключается в том, чтобы связать проект с реальной жизнью. Когда учащиеся осознают, что они имеют дело с «настоящими проблемами», уровень мотивации их участия в деятельности резко повышается.</a:t>
            </a:r>
          </a:p>
        </p:txBody>
      </p:sp>
      <p:pic>
        <p:nvPicPr>
          <p:cNvPr id="24579" name="Picture 3" descr="яяя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18434" y="4008330"/>
            <a:ext cx="4847306" cy="2657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25478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80789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Интеграция с другими предметами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670193310"/>
              </p:ext>
            </p:extLst>
          </p:nvPr>
        </p:nvGraphicFramePr>
        <p:xfrm>
          <a:off x="388307" y="1390389"/>
          <a:ext cx="10622072" cy="48844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622072"/>
              </a:tblGrid>
              <a:tr h="3095518">
                <a:tc>
                  <a:txBody>
                    <a:bodyPr/>
                    <a:lstStyle/>
                    <a:p>
                      <a:pPr marL="457200" indent="-457200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2800" b="1" dirty="0" smtClean="0">
                          <a:effectLst/>
                        </a:rPr>
                        <a:t>С </a:t>
                      </a:r>
                      <a:r>
                        <a:rPr lang="ru-RU" sz="2800" b="1" dirty="0">
                          <a:effectLst/>
                        </a:rPr>
                        <a:t>русским языком и </a:t>
                      </a:r>
                      <a:r>
                        <a:rPr lang="ru-RU" sz="2800" b="1" dirty="0" smtClean="0">
                          <a:effectLst/>
                        </a:rPr>
                        <a:t>литературой</a:t>
                      </a:r>
                      <a:r>
                        <a:rPr lang="ru-RU" sz="2800" b="1" baseline="0" dirty="0" smtClean="0">
                          <a:effectLst/>
                        </a:rPr>
                        <a:t> </a:t>
                      </a:r>
                    </a:p>
                    <a:p>
                      <a:pPr marL="0" indent="0"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ru-RU" sz="2800" i="1" baseline="0" dirty="0" smtClean="0">
                          <a:effectLst/>
                        </a:rPr>
                        <a:t>  «Условные предложения», «Степени сравнения прилагательных», «Художественные произведения американских и британских писателей»</a:t>
                      </a:r>
                      <a:endParaRPr lang="ru-RU" sz="2800" i="1" dirty="0" smtClean="0">
                        <a:effectLst/>
                      </a:endParaRPr>
                    </a:p>
                    <a:p>
                      <a:pPr marL="457200" indent="-457200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2800" b="1" dirty="0" smtClean="0">
                          <a:effectLst/>
                        </a:rPr>
                        <a:t>Биологией </a:t>
                      </a:r>
                      <a:r>
                        <a:rPr lang="ru-RU" sz="2800" b="1" dirty="0">
                          <a:effectLst/>
                        </a:rPr>
                        <a:t>и </a:t>
                      </a:r>
                      <a:r>
                        <a:rPr lang="ru-RU" sz="2800" b="1" dirty="0" smtClean="0">
                          <a:effectLst/>
                        </a:rPr>
                        <a:t>экологией</a:t>
                      </a:r>
                      <a:r>
                        <a:rPr lang="ru-RU" sz="2800" dirty="0" smtClean="0">
                          <a:effectLst/>
                        </a:rPr>
                        <a:t> </a:t>
                      </a:r>
                    </a:p>
                    <a:p>
                      <a:pPr marL="0" indent="0"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ru-RU" sz="2800" i="1" dirty="0" smtClean="0">
                          <a:effectLst/>
                        </a:rPr>
                        <a:t>«Проблемы окружающей среды», «Природные  и экологические</a:t>
                      </a:r>
                      <a:r>
                        <a:rPr lang="ru-RU" sz="2800" i="1" baseline="0" dirty="0" smtClean="0">
                          <a:effectLst/>
                        </a:rPr>
                        <a:t> </a:t>
                      </a:r>
                      <a:r>
                        <a:rPr lang="ru-RU" sz="2800" i="1" dirty="0" smtClean="0">
                          <a:effectLst/>
                        </a:rPr>
                        <a:t>катастрофы»</a:t>
                      </a:r>
                    </a:p>
                    <a:p>
                      <a:pPr marL="457200" indent="-457200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2800" b="1" dirty="0" smtClean="0">
                          <a:effectLst/>
                        </a:rPr>
                        <a:t>Историей, географией</a:t>
                      </a:r>
                      <a:r>
                        <a:rPr lang="ru-RU" sz="2800" dirty="0" smtClean="0">
                          <a:effectLst/>
                        </a:rPr>
                        <a:t> </a:t>
                      </a:r>
                    </a:p>
                    <a:p>
                      <a:pPr marL="0" indent="0"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ru-RU" sz="2800" dirty="0" smtClean="0">
                          <a:effectLst/>
                        </a:rPr>
                        <a:t>«</a:t>
                      </a:r>
                      <a:r>
                        <a:rPr lang="ru-RU" sz="2800" i="1" dirty="0" smtClean="0">
                          <a:effectLst/>
                        </a:rPr>
                        <a:t>История и география англоговорящих стран»</a:t>
                      </a:r>
                    </a:p>
                    <a:p>
                      <a:pPr marL="457200" indent="-457200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2800" b="1" dirty="0" smtClean="0">
                          <a:effectLst/>
                        </a:rPr>
                        <a:t>Физикой, химией, математикой</a:t>
                      </a:r>
                      <a:r>
                        <a:rPr lang="ru-RU" sz="2800" dirty="0" smtClean="0">
                          <a:effectLst/>
                        </a:rPr>
                        <a:t> </a:t>
                      </a:r>
                    </a:p>
                    <a:p>
                      <a:pPr marL="0" indent="0"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ru-RU" sz="2800" dirty="0" smtClean="0">
                          <a:effectLst/>
                        </a:rPr>
                        <a:t>«</a:t>
                      </a:r>
                      <a:r>
                        <a:rPr lang="ru-RU" sz="2800" i="1" dirty="0" smtClean="0">
                          <a:effectLst/>
                        </a:rPr>
                        <a:t>Биографии знаменитых </a:t>
                      </a:r>
                      <a:r>
                        <a:rPr lang="ru-RU" sz="2800" i="1" baseline="0" dirty="0" smtClean="0">
                          <a:effectLst/>
                        </a:rPr>
                        <a:t> ученых</a:t>
                      </a:r>
                      <a:r>
                        <a:rPr lang="ru-RU" sz="2800" i="1" dirty="0" smtClean="0">
                          <a:effectLst/>
                        </a:rPr>
                        <a:t>», «Изобретения»</a:t>
                      </a:r>
                    </a:p>
                  </a:txBody>
                  <a:tcPr marL="9525" marR="9525" marT="95250" marB="9525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817637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9963" y="162838"/>
            <a:ext cx="9994841" cy="656363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200" b="1" dirty="0" err="1"/>
              <a:t>Межпредметные</a:t>
            </a:r>
            <a:r>
              <a:rPr lang="ru-RU" sz="3200" b="1" dirty="0"/>
              <a:t> связи </a:t>
            </a:r>
            <a:r>
              <a:rPr lang="ru-RU" sz="3200" b="1" dirty="0" smtClean="0"/>
              <a:t>способствуют</a:t>
            </a:r>
          </a:p>
          <a:p>
            <a:pPr algn="ctr"/>
            <a:r>
              <a:rPr lang="ru-RU" sz="3200" dirty="0" smtClean="0"/>
              <a:t> </a:t>
            </a:r>
            <a:r>
              <a:rPr lang="ru-RU" sz="3200" dirty="0"/>
              <a:t>интеллектуальному развитию одаренных школьников</a:t>
            </a:r>
            <a:r>
              <a:rPr lang="ru-RU" sz="3200" dirty="0" smtClean="0"/>
              <a:t>, </a:t>
            </a:r>
          </a:p>
          <a:p>
            <a:pPr algn="ctr"/>
            <a:r>
              <a:rPr lang="ru-RU" sz="3200" dirty="0" smtClean="0"/>
              <a:t>расширению </a:t>
            </a:r>
            <a:r>
              <a:rPr lang="ru-RU" sz="3200" dirty="0"/>
              <a:t>лингвистического</a:t>
            </a:r>
            <a:r>
              <a:rPr lang="ru-RU" sz="3200" dirty="0" smtClean="0"/>
              <a:t>, филологического </a:t>
            </a:r>
            <a:r>
              <a:rPr lang="ru-RU" sz="3200" dirty="0"/>
              <a:t>и общего кругозора</a:t>
            </a:r>
            <a:r>
              <a:rPr lang="ru-RU" sz="3200" dirty="0" smtClean="0"/>
              <a:t>. </a:t>
            </a:r>
          </a:p>
          <a:p>
            <a:pPr marL="0" indent="0" algn="ctr">
              <a:buNone/>
            </a:pPr>
            <a:endParaRPr lang="ru-RU" sz="3200" dirty="0" smtClean="0"/>
          </a:p>
          <a:p>
            <a:pPr marL="0" indent="0" algn="ctr">
              <a:buNone/>
            </a:pPr>
            <a:r>
              <a:rPr lang="ru-RU" sz="3200" dirty="0" smtClean="0"/>
              <a:t>Одаренные </a:t>
            </a:r>
            <a:r>
              <a:rPr lang="ru-RU" sz="3200" dirty="0"/>
              <a:t>дети быстро утрачивают интерес к ежедневным однообразным занятиям</a:t>
            </a:r>
            <a:r>
              <a:rPr lang="ru-RU" sz="3200" dirty="0" smtClean="0"/>
              <a:t>, поэтому </a:t>
            </a:r>
            <a:r>
              <a:rPr lang="ru-RU" sz="3200" dirty="0"/>
              <a:t>на уроках приходится использовать </a:t>
            </a:r>
            <a:r>
              <a:rPr lang="ru-RU" sz="3200" dirty="0" err="1"/>
              <a:t>квизы</a:t>
            </a:r>
            <a:r>
              <a:rPr lang="ru-RU" sz="3200" dirty="0" smtClean="0"/>
              <a:t>, лото, проводить </a:t>
            </a:r>
            <a:r>
              <a:rPr lang="ru-RU" sz="3200" dirty="0"/>
              <a:t>нетрадиционные уроки (КВНы</a:t>
            </a:r>
            <a:r>
              <a:rPr lang="ru-RU" sz="3200" dirty="0" smtClean="0"/>
              <a:t>, соревнования</a:t>
            </a:r>
            <a:r>
              <a:rPr lang="ru-RU" sz="3200" dirty="0"/>
              <a:t>, «уроки-путешествия по станциям</a:t>
            </a:r>
            <a:r>
              <a:rPr lang="ru-RU" sz="3200" dirty="0" smtClean="0"/>
              <a:t>», уроки-соревнования </a:t>
            </a:r>
            <a:r>
              <a:rPr lang="ru-RU" sz="3200" dirty="0"/>
              <a:t>и т.д.) </a:t>
            </a:r>
          </a:p>
        </p:txBody>
      </p:sp>
    </p:spTree>
    <p:extLst>
      <p:ext uri="{BB962C8B-B14F-4D97-AF65-F5344CB8AC3E}">
        <p14:creationId xmlns:p14="http://schemas.microsoft.com/office/powerpoint/2010/main" xmlns="" val="1138507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ext Box 2"/>
          <p:cNvSpPr txBox="1">
            <a:spLocks noChangeArrowheads="1"/>
          </p:cNvSpPr>
          <p:nvPr/>
        </p:nvSpPr>
        <p:spPr bwMode="auto">
          <a:xfrm>
            <a:off x="638827" y="175625"/>
            <a:ext cx="10108504" cy="6063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Результативность </a:t>
            </a:r>
          </a:p>
          <a:p>
            <a:pPr algn="ctr" eaLnBrk="1" hangingPunct="1">
              <a:spcBef>
                <a:spcPct val="50000"/>
              </a:spcBef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перечисленные методы, приемы и формы работы с одаренными детьми позволяют создавать наиболее комфортные условия для выявления и раскрытия индивидуального потенциала каждого ребенка, развития его интеллектуальной, эмоционально-волевой, поведенческой сферы.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Результатом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данной работы является также то, что обучение в классе ведется  с учетом индивидуальных особенностей учеников, которые становятся главной действующей фигурой учебного процесса.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27510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93962" y="824409"/>
            <a:ext cx="8177842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учащихся повышается интерес к школьным предметам. Этот интерес формируется как на уроках, так  и через внеклассные занятия, традиционные  предметные олимпиады,   конкурсы, турниры, марафоны в классе и  школе, помогают одаренным детям  проявить свои способности, определиться в выборе приоритетных предметов.  </a:t>
            </a:r>
          </a:p>
          <a:p>
            <a:pPr algn="ctr">
              <a:spcBef>
                <a:spcPct val="50000"/>
              </a:spcBef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результате такой работы  у детей проявляется склонность к науке, которая определит в дальнейшем выбор будущей профессии </a:t>
            </a:r>
          </a:p>
        </p:txBody>
      </p:sp>
    </p:spTree>
    <p:extLst>
      <p:ext uri="{BB962C8B-B14F-4D97-AF65-F5344CB8AC3E}">
        <p14:creationId xmlns:p14="http://schemas.microsoft.com/office/powerpoint/2010/main" xmlns="" val="2911164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25260"/>
            <a:ext cx="982769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Выявление детей, имеющих одаренность </a:t>
            </a:r>
          </a:p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того или иного вида</a:t>
            </a:r>
            <a:endParaRPr lang="ru-RU" sz="4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5423" y="1757530"/>
            <a:ext cx="9853810" cy="45122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Условно 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можно выделить три категории одаренных детей: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b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      Дети с необыкновенно высоким общим уровнем умственного 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развития.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2.      Дети с признаками специальной умственной одаренности – в определенной области 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науки.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3.      Учащиеся, не достигающие по каким-либо причинам успехов в учении, но обладающие яркой познавательной активностью, оригинальностью психического склада, незаурядными умственными 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резервами.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93141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42818463"/>
              </p:ext>
            </p:extLst>
          </p:nvPr>
        </p:nvGraphicFramePr>
        <p:xfrm>
          <a:off x="1348503" y="438411"/>
          <a:ext cx="7444769" cy="588873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21996"/>
                <a:gridCol w="3722773"/>
              </a:tblGrid>
              <a:tr h="869516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Основные 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черты, присущие </a:t>
                      </a:r>
                      <a:r>
                        <a:rPr lang="ru-RU" sz="2400" b="1" dirty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одаренным детям в процессе обучения иностранному языку: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02276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(+) Позитивные: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-хорошая память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-развитое мышление ,высокий интеллект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-владение богатым словарным запасом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(-) Негативные: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-нетерпимость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-стремление к лидерству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-завышенные требования к окружающим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-непринятие традиционных методов обучения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679355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01458" y="549275"/>
            <a:ext cx="10217367" cy="1066800"/>
          </a:xfrm>
        </p:spPr>
        <p:txBody>
          <a:bodyPr anchor="ctr">
            <a:normAutofit fontScale="90000"/>
          </a:bodyPr>
          <a:lstStyle/>
          <a:p>
            <a:pPr algn="ctr" eaLnBrk="1" hangingPunct="1"/>
            <a:r>
              <a:rPr lang="ru-RU" sz="3200" b="1" dirty="0">
                <a:solidFill>
                  <a:srgbClr val="FF0000"/>
                </a:solidFill>
                <a:latin typeface="Georgia" panose="02040502050405020303" pitchFamily="18" charset="0"/>
              </a:rPr>
              <a:t>   </a:t>
            </a:r>
            <a:r>
              <a:rPr lang="ru-RU" b="1" dirty="0">
                <a:solidFill>
                  <a:srgbClr val="FF0000"/>
                </a:solidFill>
                <a:latin typeface="Georgia" panose="02040502050405020303" pitchFamily="18" charset="0"/>
              </a:rPr>
              <a:t>Основные принципы работы с </a:t>
            </a:r>
            <a:r>
              <a:rPr lang="ru-RU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одарёнными детьми</a:t>
            </a:r>
            <a:endParaRPr lang="ru-RU" b="1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sp>
        <p:nvSpPr>
          <p:cNvPr id="22530" name="Содержимое 2"/>
          <p:cNvSpPr>
            <a:spLocks noGrp="1"/>
          </p:cNvSpPr>
          <p:nvPr>
            <p:ph idx="4294967295"/>
          </p:nvPr>
        </p:nvSpPr>
        <p:spPr>
          <a:xfrm>
            <a:off x="613776" y="2154476"/>
            <a:ext cx="9597026" cy="4203461"/>
          </a:xfrm>
        </p:spPr>
        <p:txBody>
          <a:bodyPr>
            <a:noAutofit/>
          </a:bodyPr>
          <a:lstStyle/>
          <a:p>
            <a:pPr marL="365125" indent="-255588" algn="ctr">
              <a:buNone/>
            </a:pPr>
            <a:r>
              <a:rPr lang="ru-RU" sz="3200" b="1" dirty="0">
                <a:solidFill>
                  <a:schemeClr val="tx2"/>
                </a:solidFill>
              </a:rPr>
              <a:t>педагог </a:t>
            </a:r>
            <a:r>
              <a:rPr lang="ru-RU" sz="3200" b="1" u="sng" dirty="0">
                <a:solidFill>
                  <a:srgbClr val="FF0000"/>
                </a:solidFill>
              </a:rPr>
              <a:t>ДОЛЖЕН</a:t>
            </a:r>
            <a:r>
              <a:rPr lang="ru-RU" sz="3200" b="1" dirty="0">
                <a:solidFill>
                  <a:schemeClr val="accent2"/>
                </a:solidFill>
              </a:rPr>
              <a:t> </a:t>
            </a:r>
            <a:r>
              <a:rPr lang="ru-RU" sz="3200" b="1" dirty="0">
                <a:solidFill>
                  <a:schemeClr val="tx2"/>
                </a:solidFill>
              </a:rPr>
              <a:t>уметь </a:t>
            </a:r>
          </a:p>
          <a:p>
            <a:pPr marL="365125" indent="-255588" algn="ctr">
              <a:buNone/>
            </a:pPr>
            <a:r>
              <a:rPr lang="ru-RU" sz="3200" b="1" dirty="0">
                <a:solidFill>
                  <a:schemeClr val="tx2"/>
                </a:solidFill>
              </a:rPr>
              <a:t>  вставать в рефлексивную позицию к </a:t>
            </a:r>
          </a:p>
          <a:p>
            <a:pPr marL="365125" indent="-255588" algn="ctr">
              <a:buNone/>
            </a:pPr>
            <a:r>
              <a:rPr lang="ru-RU" sz="3200" b="1" dirty="0">
                <a:solidFill>
                  <a:schemeClr val="tx2"/>
                </a:solidFill>
              </a:rPr>
              <a:t>самому себе = следовать принципу </a:t>
            </a:r>
          </a:p>
          <a:p>
            <a:pPr marL="365125" indent="-255588" algn="ctr">
              <a:buNone/>
            </a:pPr>
            <a:r>
              <a:rPr lang="ru-RU" sz="3200" b="1" dirty="0">
                <a:solidFill>
                  <a:schemeClr val="tx2"/>
                </a:solidFill>
              </a:rPr>
              <a:t>«принятия другого», </a:t>
            </a:r>
            <a:r>
              <a:rPr lang="ru-RU" sz="3200" b="1" dirty="0" smtClean="0">
                <a:solidFill>
                  <a:schemeClr val="tx2"/>
                </a:solidFill>
              </a:rPr>
              <a:t>то есть изначально </a:t>
            </a:r>
            <a:endParaRPr lang="ru-RU" sz="3200" b="1" dirty="0">
              <a:solidFill>
                <a:schemeClr val="tx2"/>
              </a:solidFill>
            </a:endParaRPr>
          </a:p>
          <a:p>
            <a:pPr marL="365125" indent="-255588" algn="ctr">
              <a:buNone/>
            </a:pPr>
            <a:r>
              <a:rPr lang="ru-RU" sz="3200" b="1" dirty="0">
                <a:solidFill>
                  <a:schemeClr val="tx2"/>
                </a:solidFill>
              </a:rPr>
              <a:t>принимать ученика как </a:t>
            </a:r>
          </a:p>
          <a:p>
            <a:pPr marL="365125" indent="-255588" algn="ctr">
              <a:buNone/>
            </a:pPr>
            <a:r>
              <a:rPr lang="ru-RU" sz="3200" b="1" dirty="0">
                <a:solidFill>
                  <a:schemeClr val="tx2"/>
                </a:solidFill>
              </a:rPr>
              <a:t>индивидуальность со своими уже </a:t>
            </a:r>
          </a:p>
          <a:p>
            <a:pPr marL="365125" indent="-255588" algn="ctr">
              <a:buNone/>
            </a:pPr>
            <a:r>
              <a:rPr lang="ru-RU" sz="3200" b="1" dirty="0">
                <a:solidFill>
                  <a:schemeClr val="tx2"/>
                </a:solidFill>
              </a:rPr>
              <a:t>сложившимися особенностями</a:t>
            </a:r>
          </a:p>
        </p:txBody>
      </p:sp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599465" y="4509371"/>
            <a:ext cx="2354931" cy="2033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825603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2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5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5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5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25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5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25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25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5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2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t"/>
          <a:lstStyle/>
          <a:p>
            <a:pPr eaLnBrk="1" hangingPunct="1"/>
            <a:r>
              <a:rPr lang="ru-RU" sz="4000" dirty="0">
                <a:solidFill>
                  <a:srgbClr val="FF0000"/>
                </a:solidFill>
              </a:rPr>
              <a:t>       Педагогическая позиция в     отношении детской одаренности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77334" y="2160589"/>
            <a:ext cx="7978151" cy="5154611"/>
          </a:xfrm>
        </p:spPr>
        <p:txBody>
          <a:bodyPr/>
          <a:lstStyle/>
          <a:p>
            <a:pPr algn="ctr" eaLnBrk="1" hangingPunct="1"/>
            <a:r>
              <a:rPr lang="ru-RU" sz="3600" dirty="0"/>
              <a:t>Педагогический </a:t>
            </a:r>
            <a:r>
              <a:rPr lang="ru-RU" sz="3600" dirty="0" smtClean="0"/>
              <a:t>оптимизм</a:t>
            </a:r>
          </a:p>
          <a:p>
            <a:pPr algn="ctr" eaLnBrk="1" hangingPunct="1"/>
            <a:endParaRPr lang="ru-RU" sz="3600" dirty="0"/>
          </a:p>
          <a:p>
            <a:pPr algn="ctr" eaLnBrk="1" hangingPunct="1"/>
            <a:r>
              <a:rPr lang="ru-RU" sz="3600" dirty="0"/>
              <a:t>Создание ситуаций </a:t>
            </a:r>
            <a:r>
              <a:rPr lang="ru-RU" sz="3600" dirty="0" smtClean="0"/>
              <a:t>успеха</a:t>
            </a:r>
          </a:p>
          <a:p>
            <a:pPr algn="ctr" eaLnBrk="1" hangingPunct="1"/>
            <a:endParaRPr lang="ru-RU" sz="3600" dirty="0"/>
          </a:p>
          <a:p>
            <a:pPr algn="ctr" eaLnBrk="1" hangingPunct="1"/>
            <a:r>
              <a:rPr lang="ru-RU" sz="3600" dirty="0" smtClean="0"/>
              <a:t>Психолого-педагогическая </a:t>
            </a:r>
          </a:p>
          <a:p>
            <a:pPr marL="0" indent="0" algn="ctr" eaLnBrk="1" hangingPunct="1">
              <a:buNone/>
            </a:pPr>
            <a:r>
              <a:rPr lang="ru-RU" sz="3600" dirty="0" smtClean="0"/>
              <a:t>поддержка</a:t>
            </a:r>
            <a:endParaRPr lang="ru-RU" sz="3600" dirty="0"/>
          </a:p>
          <a:p>
            <a:pPr eaLnBrk="1" hangingPunct="1"/>
            <a:endParaRPr lang="ru-RU" sz="2700" dirty="0"/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430932" y="3770808"/>
            <a:ext cx="3366370" cy="2726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406090" y="490868"/>
            <a:ext cx="2303077" cy="2813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714904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50937" y="252362"/>
            <a:ext cx="10734805" cy="6703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Aft>
                <a:spcPts val="615"/>
              </a:spcAft>
            </a:pPr>
            <a:r>
              <a:rPr lang="ru-RU" sz="3200" b="1" u="sng" dirty="0">
                <a:solidFill>
                  <a:srgbClr val="FF0000"/>
                </a:solidFill>
              </a:rPr>
              <a:t>Анализ условий </a:t>
            </a:r>
            <a:r>
              <a:rPr lang="ru-RU" sz="3200" b="1" u="sng" dirty="0" smtClean="0">
                <a:solidFill>
                  <a:srgbClr val="FF0000"/>
                </a:solidFill>
              </a:rPr>
              <a:t>работы учителей иностранного языка </a:t>
            </a:r>
            <a:r>
              <a:rPr lang="ru-RU" sz="3200" b="1" u="sng" dirty="0">
                <a:solidFill>
                  <a:srgbClr val="FF0000"/>
                </a:solidFill>
              </a:rPr>
              <a:t>с одаренными </a:t>
            </a:r>
            <a:r>
              <a:rPr lang="ru-RU" sz="3200" b="1" u="sng" dirty="0" smtClean="0">
                <a:solidFill>
                  <a:srgbClr val="FF0000"/>
                </a:solidFill>
              </a:rPr>
              <a:t>детьми</a:t>
            </a:r>
            <a:endParaRPr lang="ru-RU" sz="3200" b="1" dirty="0" smtClean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615"/>
              </a:spcAft>
            </a:pPr>
            <a:r>
              <a:rPr lang="ru-RU" sz="2200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Учитель </a:t>
            </a:r>
            <a:r>
              <a:rPr lang="ru-RU" sz="22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должен быть:</a:t>
            </a:r>
            <a:endParaRPr lang="ru-RU" sz="2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увлечен своим делом;</a:t>
            </a:r>
            <a:endParaRPr lang="ru-RU" sz="2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способным к экспериментальной, научной и творческой деятельности;</a:t>
            </a:r>
            <a:endParaRPr lang="ru-RU" sz="2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профессионально грамотным;</a:t>
            </a:r>
            <a:endParaRPr lang="ru-RU" sz="2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интеллектуальным, нравственным и эрудированным;</a:t>
            </a:r>
            <a:endParaRPr lang="ru-RU" sz="2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проводником передовых педагогических технологий;</a:t>
            </a:r>
            <a:endParaRPr lang="ru-RU" sz="2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психологом, воспитателем и умелым организатором учебно-воспитательного процесса;</a:t>
            </a:r>
            <a:endParaRPr lang="ru-RU" sz="2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знатоком во всех областях человеческой жизни.</a:t>
            </a:r>
            <a:endParaRPr lang="ru-RU" sz="2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2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Материально-техническая база:</a:t>
            </a:r>
            <a:endParaRPr lang="ru-RU" sz="2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наличие научной и учебно-методической литературы;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наличие в кабинетах оборудования и материалов (компьютер, проектор, интерактивная доска, таблицы, </a:t>
            </a:r>
            <a:r>
              <a:rPr lang="ru-RU" sz="2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плакаты) </a:t>
            </a:r>
            <a:endParaRPr lang="ru-RU" sz="2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доступ к открытым образовательным ресурсам сети Интернет.</a:t>
            </a:r>
            <a:endParaRPr lang="ru-RU" sz="2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86849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75781" y="137786"/>
            <a:ext cx="10459233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Урок - основа для работы с одаренными </a:t>
            </a:r>
            <a:r>
              <a:rPr lang="ru-RU" sz="3200" b="1" dirty="0" smtClean="0">
                <a:solidFill>
                  <a:srgbClr val="FF0000"/>
                </a:solidFill>
              </a:rPr>
              <a:t>детьми</a:t>
            </a:r>
          </a:p>
          <a:p>
            <a:pPr algn="ctr"/>
            <a:endParaRPr lang="ru-RU" sz="2400" b="1" dirty="0" smtClean="0"/>
          </a:p>
          <a:p>
            <a:pPr algn="ctr"/>
            <a:r>
              <a:rPr lang="ru-RU" sz="2400" dirty="0"/>
              <a:t>Существует   четыре основных подхода в работе с одаренными детьми</a:t>
            </a:r>
            <a:r>
              <a:rPr lang="ru-RU" sz="2400" dirty="0" smtClean="0"/>
              <a:t>:</a:t>
            </a:r>
          </a:p>
          <a:p>
            <a:pPr marL="342900" indent="-342900" algn="ctr">
              <a:buFont typeface="Wingdings" panose="05000000000000000000" pitchFamily="2" charset="2"/>
              <a:buChar char="Ø"/>
            </a:pPr>
            <a:r>
              <a:rPr lang="ru-RU" sz="2400" dirty="0" smtClean="0"/>
              <a:t>ускорение </a:t>
            </a:r>
          </a:p>
          <a:p>
            <a:pPr marL="342900" indent="-342900" algn="ctr">
              <a:buFont typeface="Wingdings" panose="05000000000000000000" pitchFamily="2" charset="2"/>
              <a:buChar char="Ø"/>
            </a:pPr>
            <a:r>
              <a:rPr lang="ru-RU" sz="2400" dirty="0" smtClean="0"/>
              <a:t>углубление </a:t>
            </a:r>
          </a:p>
          <a:p>
            <a:pPr marL="342900" indent="-342900" algn="ctr">
              <a:buFont typeface="Wingdings" panose="05000000000000000000" pitchFamily="2" charset="2"/>
              <a:buChar char="Ø"/>
            </a:pPr>
            <a:r>
              <a:rPr lang="ru-RU" sz="2400" dirty="0" smtClean="0"/>
              <a:t>обогащение </a:t>
            </a:r>
          </a:p>
          <a:p>
            <a:pPr marL="342900" indent="-342900" algn="ctr">
              <a:buFont typeface="Wingdings" panose="05000000000000000000" pitchFamily="2" charset="2"/>
              <a:buChar char="Ø"/>
            </a:pPr>
            <a:r>
              <a:rPr lang="ru-RU" sz="2400" dirty="0" err="1" smtClean="0"/>
              <a:t>Проблематизация</a:t>
            </a:r>
            <a:endParaRPr lang="ru-RU" sz="2400" dirty="0" smtClean="0"/>
          </a:p>
          <a:p>
            <a:pPr marL="342900" indent="-342900" algn="ctr">
              <a:buFont typeface="Wingdings" panose="05000000000000000000" pitchFamily="2" charset="2"/>
              <a:buChar char="Ø"/>
            </a:pPr>
            <a:endParaRPr lang="ru-RU" sz="2400" dirty="0" smtClean="0"/>
          </a:p>
          <a:p>
            <a:pPr algn="ctr"/>
            <a:endParaRPr lang="ru-RU" sz="2400" dirty="0"/>
          </a:p>
          <a:p>
            <a:pPr algn="ctr"/>
            <a:r>
              <a:rPr lang="ru-RU" sz="2400" dirty="0"/>
              <a:t>Все эти подходы требуют нестандартных форм урока, таких, </a:t>
            </a:r>
            <a:r>
              <a:rPr lang="ru-RU" sz="2400" dirty="0" smtClean="0"/>
              <a:t>как:</a:t>
            </a:r>
          </a:p>
          <a:p>
            <a:pPr algn="ctr"/>
            <a:endParaRPr lang="ru-RU" sz="2400" dirty="0" smtClean="0"/>
          </a:p>
          <a:p>
            <a:pPr marL="342900" indent="-342900" algn="ctr">
              <a:buFont typeface="Wingdings" panose="05000000000000000000" pitchFamily="2" charset="2"/>
              <a:buChar char="Ø"/>
            </a:pPr>
            <a:r>
              <a:rPr lang="ru-RU" sz="2400" dirty="0" smtClean="0"/>
              <a:t>дифференцированная работа </a:t>
            </a:r>
          </a:p>
          <a:p>
            <a:pPr marL="342900" indent="-342900" algn="ctr">
              <a:buFont typeface="Wingdings" panose="05000000000000000000" pitchFamily="2" charset="2"/>
              <a:buChar char="Ø"/>
            </a:pPr>
            <a:r>
              <a:rPr lang="ru-RU" sz="2400" dirty="0" smtClean="0"/>
              <a:t>создание проектов </a:t>
            </a:r>
          </a:p>
          <a:p>
            <a:pPr marL="342900" indent="-342900" algn="ctr">
              <a:buFont typeface="Wingdings" panose="05000000000000000000" pitchFamily="2" charset="2"/>
              <a:buChar char="Ø"/>
            </a:pPr>
            <a:r>
              <a:rPr lang="ru-RU" sz="2400" dirty="0" smtClean="0"/>
              <a:t>уроки </a:t>
            </a:r>
            <a:r>
              <a:rPr lang="ru-RU" sz="2400" dirty="0"/>
              <a:t>с </a:t>
            </a:r>
            <a:r>
              <a:rPr lang="ru-RU" sz="2400" dirty="0" smtClean="0"/>
              <a:t>ИКТ </a:t>
            </a:r>
          </a:p>
          <a:p>
            <a:pPr marL="342900" indent="-342900" algn="ctr">
              <a:buFont typeface="Wingdings" panose="05000000000000000000" pitchFamily="2" charset="2"/>
              <a:buChar char="Ø"/>
            </a:pPr>
            <a:r>
              <a:rPr lang="ru-RU" sz="2400" dirty="0" smtClean="0"/>
              <a:t>урок-экскурсия </a:t>
            </a:r>
          </a:p>
          <a:p>
            <a:pPr marL="342900" indent="-342900" algn="ctr">
              <a:buFont typeface="Wingdings" panose="05000000000000000000" pitchFamily="2" charset="2"/>
              <a:buChar char="Ø"/>
            </a:pPr>
            <a:r>
              <a:rPr lang="ru-RU" sz="2400" dirty="0" smtClean="0"/>
              <a:t> </a:t>
            </a:r>
            <a:r>
              <a:rPr lang="ru-RU" sz="2400" dirty="0"/>
              <a:t>ролевая </a:t>
            </a:r>
            <a:r>
              <a:rPr lang="ru-RU" sz="2400" dirty="0" smtClean="0"/>
              <a:t>игра</a:t>
            </a:r>
            <a:r>
              <a:rPr lang="ru-RU" sz="2400" dirty="0"/>
              <a:t> </a:t>
            </a:r>
            <a:endParaRPr lang="ru-RU" sz="2400" dirty="0" smtClean="0"/>
          </a:p>
          <a:p>
            <a:pPr marL="342900" indent="-342900" algn="ctr">
              <a:buFont typeface="Wingdings" panose="05000000000000000000" pitchFamily="2" charset="2"/>
              <a:buChar char="Ø"/>
            </a:pPr>
            <a:r>
              <a:rPr lang="ru-RU" sz="2400" dirty="0" smtClean="0"/>
              <a:t>интегрированный урок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3519146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5364" y="338203"/>
            <a:ext cx="103590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Стимулирование одаренных 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Награждение грамотами и благодарственными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листами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82185" y="2178145"/>
            <a:ext cx="2844561" cy="446494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704151">
            <a:off x="7950588" y="2167486"/>
            <a:ext cx="3010459" cy="445274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975406">
            <a:off x="384137" y="2060555"/>
            <a:ext cx="3212819" cy="4544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49233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166</TotalTime>
  <Words>1201</Words>
  <Application>Microsoft Office PowerPoint</Application>
  <PresentationFormat>Произвольный</PresentationFormat>
  <Paragraphs>339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Грань</vt:lpstr>
      <vt:lpstr>Слайд 1</vt:lpstr>
      <vt:lpstr>МБОУ СОШ №2 г. Городец  Нижегородская область.</vt:lpstr>
      <vt:lpstr>Слайд 3</vt:lpstr>
      <vt:lpstr>Слайд 4</vt:lpstr>
      <vt:lpstr>   Основные принципы работы с одарёнными детьми</vt:lpstr>
      <vt:lpstr>       Педагогическая позиция в     отношении детской одаренности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     Международный конкурс по      английскому языку                                                         «BRITISH BULLDOG»</vt:lpstr>
      <vt:lpstr>Слайд 15</vt:lpstr>
      <vt:lpstr>Слайд 16</vt:lpstr>
      <vt:lpstr>Слайд 17</vt:lpstr>
      <vt:lpstr>Слайд 18</vt:lpstr>
      <vt:lpstr>Слайд 19</vt:lpstr>
      <vt:lpstr>Слайд 20</vt:lpstr>
      <vt:lpstr>Драматизация сказок ,проведение спектаклей, ролевых игр </vt:lpstr>
      <vt:lpstr>Создание проектов и презентаций:</vt:lpstr>
      <vt:lpstr>Слайд 23</vt:lpstr>
      <vt:lpstr>Слайд 24</vt:lpstr>
      <vt:lpstr>Интеграция с другими предметами</vt:lpstr>
      <vt:lpstr>Слайд 26</vt:lpstr>
      <vt:lpstr>Слайд 27</vt:lpstr>
      <vt:lpstr>Слайд 28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Пользователь</cp:lastModifiedBy>
  <cp:revision>10</cp:revision>
  <dcterms:created xsi:type="dcterms:W3CDTF">2014-01-09T06:29:27Z</dcterms:created>
  <dcterms:modified xsi:type="dcterms:W3CDTF">2015-03-08T15:11:39Z</dcterms:modified>
</cp:coreProperties>
</file>