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33"/>
  </p:notesMasterIdLst>
  <p:sldIdLst>
    <p:sldId id="256" r:id="rId2"/>
    <p:sldId id="258" r:id="rId3"/>
    <p:sldId id="275" r:id="rId4"/>
    <p:sldId id="276" r:id="rId5"/>
    <p:sldId id="279" r:id="rId6"/>
    <p:sldId id="278" r:id="rId7"/>
    <p:sldId id="257" r:id="rId8"/>
    <p:sldId id="261" r:id="rId9"/>
    <p:sldId id="260" r:id="rId10"/>
    <p:sldId id="271" r:id="rId11"/>
    <p:sldId id="259" r:id="rId12"/>
    <p:sldId id="263" r:id="rId13"/>
    <p:sldId id="265" r:id="rId14"/>
    <p:sldId id="266" r:id="rId15"/>
    <p:sldId id="267" r:id="rId16"/>
    <p:sldId id="268" r:id="rId17"/>
    <p:sldId id="273" r:id="rId18"/>
    <p:sldId id="269" r:id="rId19"/>
    <p:sldId id="270" r:id="rId20"/>
    <p:sldId id="280" r:id="rId21"/>
    <p:sldId id="281" r:id="rId22"/>
    <p:sldId id="282" r:id="rId23"/>
    <p:sldId id="283" r:id="rId24"/>
    <p:sldId id="284" r:id="rId25"/>
    <p:sldId id="290" r:id="rId26"/>
    <p:sldId id="285" r:id="rId27"/>
    <p:sldId id="286" r:id="rId28"/>
    <p:sldId id="287" r:id="rId29"/>
    <p:sldId id="288" r:id="rId30"/>
    <p:sldId id="289" r:id="rId31"/>
    <p:sldId id="291" r:id="rId3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2616" autoAdjust="0"/>
  </p:normalViewPr>
  <p:slideViewPr>
    <p:cSldViewPr>
      <p:cViewPr varScale="1">
        <p:scale>
          <a:sx n="60" d="100"/>
          <a:sy n="60" d="100"/>
        </p:scale>
        <p:origin x="-163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1BC3A3-80D5-43A3-A46E-037A8C47DFD1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5E83BE-8F52-4A03-9FAA-DA0DCB271D8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E83BE-8F52-4A03-9FAA-DA0DCB271D81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533401"/>
            <a:ext cx="7010400" cy="1143000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МКОУ «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Нижнемамонская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средняя общеобразовательная школа №2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Верхнемамонского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муниципального района Воронежской области»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67000" y="5715000"/>
            <a:ext cx="6248400" cy="762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Учитель начальных классов: Юшина Е.А.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295400" y="1828800"/>
            <a:ext cx="6944940" cy="2412504"/>
          </a:xfrm>
          <a:prstGeom prst="rect">
            <a:avLst/>
          </a:prstGeom>
        </p:spPr>
        <p:txBody>
          <a:bodyPr anchor="b">
            <a:normAutofit fontScale="85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Урок литературного чтения в 3 классе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«Стихотворение</a:t>
            </a:r>
            <a:r>
              <a:rPr kumimoji="0" lang="ru-RU" sz="43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И.З.Сурикова «Детство»</a:t>
            </a:r>
            <a:r>
              <a:rPr kumimoji="0" lang="ru-RU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300" b="1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ownloads\деревня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6775" y="1581150"/>
            <a:ext cx="6096000" cy="4533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609600"/>
            <a:ext cx="7498080" cy="2590800"/>
          </a:xfrm>
        </p:spPr>
        <p:txBody>
          <a:bodyPr>
            <a:noAutofit/>
          </a:bodyPr>
          <a:lstStyle/>
          <a:p>
            <a:pPr indent="269875" eaLnBrk="0" hangingPunct="0">
              <a:defRPr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Детские годы поэт провел в деревне 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 мамой и бабушкой. Самостоятельно  научился грамоте и стихотворству. Спустя много лет поэт напишет с грустью: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74329"/>
                </a:solidFill>
                <a:latin typeface="Times New Roman" pitchFamily="18" charset="0"/>
                <a:cs typeface="Times New Roman" pitchFamily="18" charset="0"/>
              </a:rPr>
              <a:t>"Детства прошлого картины! </a:t>
            </a:r>
            <a:br>
              <a:rPr lang="ru-RU" sz="2400" b="1" dirty="0" smtClean="0">
                <a:solidFill>
                  <a:srgbClr val="97432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74329"/>
                </a:solidFill>
                <a:latin typeface="Times New Roman" pitchFamily="18" charset="0"/>
                <a:cs typeface="Times New Roman" pitchFamily="18" charset="0"/>
              </a:rPr>
              <a:t> Только вы светлы: </a:t>
            </a:r>
            <a:br>
              <a:rPr lang="ru-RU" sz="2400" b="1" dirty="0" smtClean="0">
                <a:solidFill>
                  <a:srgbClr val="97432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74329"/>
                </a:solidFill>
                <a:latin typeface="Times New Roman" pitchFamily="18" charset="0"/>
                <a:cs typeface="Times New Roman" pitchFamily="18" charset="0"/>
              </a:rPr>
              <a:t> Выступаете вы ярко </a:t>
            </a:r>
            <a:br>
              <a:rPr lang="ru-RU" sz="2400" b="1" dirty="0" smtClean="0">
                <a:solidFill>
                  <a:srgbClr val="97432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74329"/>
                </a:solidFill>
                <a:latin typeface="Times New Roman" pitchFamily="18" charset="0"/>
                <a:cs typeface="Times New Roman" pitchFamily="18" charset="0"/>
              </a:rPr>
              <a:t> Из сердечной мглы". </a:t>
            </a:r>
            <a:br>
              <a:rPr lang="ru-RU" sz="2400" b="1" dirty="0" smtClean="0">
                <a:solidFill>
                  <a:srgbClr val="97432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pic>
        <p:nvPicPr>
          <p:cNvPr id="4098" name="Picture 2" descr="C:\Users\User\Downloads\горка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3352800"/>
            <a:ext cx="6932803" cy="3276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ownloads\горка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1676400"/>
            <a:ext cx="3602087" cy="4800600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676400" y="0"/>
            <a:ext cx="6870700" cy="16002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3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И.З.Суриков</a:t>
            </a:r>
            <a:r>
              <a:rPr kumimoji="0" lang="ru-RU" sz="4300" b="1" i="1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«Детство»</a:t>
            </a:r>
            <a:endParaRPr kumimoji="0" lang="ru-RU" sz="4300" b="1" i="1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ownloads\горка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6315" y="1447800"/>
            <a:ext cx="5356920" cy="48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2800" y="274638"/>
            <a:ext cx="5580888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Русская изба.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User\Downloads\в избе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6019" y="1447800"/>
            <a:ext cx="6417512" cy="48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33800" y="304800"/>
            <a:ext cx="5809488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избе.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9" name="Picture 3" descr="C:\Users\User\Downloads\деревня 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6019" y="1447800"/>
            <a:ext cx="6417512" cy="48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User\Downloads\бабушкины сказк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0554" y="1447800"/>
            <a:ext cx="6528442" cy="48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User\Downloads\жар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63279" y="1447800"/>
            <a:ext cx="6642992" cy="48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3" name="Picture 5" descr="C:\Users\User\Downloads\серый вол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524000"/>
            <a:ext cx="6592951" cy="4771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Mail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8144" r="5208" b="28758"/>
          <a:stretch>
            <a:fillRect/>
          </a:stretch>
        </p:blipFill>
        <p:spPr bwMode="auto">
          <a:xfrm>
            <a:off x="3124200" y="1447800"/>
            <a:ext cx="3655509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600200" y="0"/>
            <a:ext cx="6870700" cy="16002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300" b="1" i="1" dirty="0" smtClean="0">
                <a:solidFill>
                  <a:srgbClr val="C0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Работа по учебнику с.72-76</a:t>
            </a:r>
            <a:endParaRPr kumimoji="0" lang="ru-RU" sz="4300" b="1" i="1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362200"/>
            <a:ext cx="7498080" cy="3886200"/>
          </a:xfrm>
        </p:spPr>
        <p:txBody>
          <a:bodyPr>
            <a:normAutofit lnSpcReduction="10000"/>
          </a:bodyPr>
          <a:lstStyle/>
          <a:p>
            <a:pPr algn="just" eaLnBrk="0" hangingPunct="0">
              <a:buNone/>
            </a:pPr>
            <a:r>
              <a:rPr lang="ru-RU" dirty="0" smtClean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Прозвенел звонок весёлый,</a:t>
            </a:r>
            <a:endParaRPr lang="ru-RU" dirty="0" smtClean="0">
              <a:cs typeface="Times New Roman" pitchFamily="18" charset="0"/>
            </a:endParaRPr>
          </a:p>
          <a:p>
            <a:pPr algn="just" eaLnBrk="0" hangingPunct="0">
              <a:buNone/>
            </a:pPr>
            <a:r>
              <a:rPr lang="ru-RU" dirty="0" smtClean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Приглашает на урок.</a:t>
            </a:r>
            <a:endParaRPr lang="ru-RU" dirty="0" smtClean="0">
              <a:cs typeface="Times New Roman" pitchFamily="18" charset="0"/>
            </a:endParaRPr>
          </a:p>
          <a:p>
            <a:pPr algn="just" eaLnBrk="0" hangingPunct="0">
              <a:buNone/>
            </a:pPr>
            <a:r>
              <a:rPr lang="ru-RU" dirty="0" smtClean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Встали все у парт спокойно,</a:t>
            </a:r>
            <a:endParaRPr lang="ru-RU" dirty="0" smtClean="0">
              <a:cs typeface="Times New Roman" pitchFamily="18" charset="0"/>
            </a:endParaRPr>
          </a:p>
          <a:p>
            <a:pPr algn="just" eaLnBrk="0" hangingPunct="0">
              <a:buNone/>
            </a:pPr>
            <a:r>
              <a:rPr lang="ru-RU" dirty="0" smtClean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Начинаем ровно в срок.</a:t>
            </a:r>
            <a:endParaRPr lang="ru-RU" dirty="0" smtClean="0">
              <a:cs typeface="Times New Roman" pitchFamily="18" charset="0"/>
            </a:endParaRPr>
          </a:p>
          <a:p>
            <a:pPr algn="just" eaLnBrk="0" hangingPunct="0">
              <a:buNone/>
            </a:pPr>
            <a:r>
              <a:rPr lang="ru-RU" dirty="0" smtClean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Тихо сядем, не нарушим тишину,</a:t>
            </a:r>
            <a:endParaRPr lang="ru-RU" dirty="0" smtClean="0">
              <a:cs typeface="Times New Roman" pitchFamily="18" charset="0"/>
            </a:endParaRPr>
          </a:p>
          <a:p>
            <a:pPr algn="just" eaLnBrk="0" hangingPunct="0">
              <a:buNone/>
            </a:pPr>
            <a:r>
              <a:rPr lang="ru-RU" dirty="0" smtClean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И тихонечко, тихонько</a:t>
            </a:r>
            <a:endParaRPr lang="ru-RU" dirty="0" smtClean="0">
              <a:cs typeface="Times New Roman" pitchFamily="18" charset="0"/>
            </a:endParaRPr>
          </a:p>
          <a:p>
            <a:pPr algn="just" eaLnBrk="0" hangingPunct="0">
              <a:buNone/>
            </a:pPr>
            <a:r>
              <a:rPr lang="ru-RU" dirty="0" smtClean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Я сейчас урок начну.</a:t>
            </a:r>
            <a:endParaRPr lang="ru-RU" dirty="0"/>
          </a:p>
        </p:txBody>
      </p:sp>
      <p:pic>
        <p:nvPicPr>
          <p:cNvPr id="4" name="Picture 3" descr="колокольчики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28600"/>
            <a:ext cx="2500313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04800" y="1828800"/>
            <a:ext cx="8382000" cy="539938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Кубарем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качуся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       крестьянская обувь, сплетенная из лыка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Лапти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                       быстро, стремительно 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Светец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                      приспособление для  ручного прядения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Прялка        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подставка для лучины, освещавшей жилище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447800" y="228600"/>
            <a:ext cx="6870700" cy="16002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3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Словарная</a:t>
            </a:r>
            <a:r>
              <a:rPr kumimoji="0" lang="ru-RU" sz="4300" b="1" i="1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работа:</a:t>
            </a:r>
            <a:endParaRPr kumimoji="0" lang="ru-RU" sz="4300" b="1" i="1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1523999" y="-315913"/>
            <a:ext cx="6858001" cy="2520951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Кубарем </a:t>
            </a:r>
            <a:r>
              <a:rPr lang="ru-RU" sz="3200" dirty="0" err="1" smtClean="0"/>
              <a:t>качуся</a:t>
            </a:r>
            <a:r>
              <a:rPr lang="ru-RU" sz="3200" dirty="0" smtClean="0"/>
              <a:t> – быстро, стремительно (кубарь- деревянная детская игрушка, </a:t>
            </a:r>
            <a:br>
              <a:rPr lang="ru-RU" sz="3200" dirty="0" smtClean="0"/>
            </a:br>
            <a:r>
              <a:rPr lang="ru-RU" sz="3200" u="sng" dirty="0" smtClean="0"/>
              <a:t>похожая на волчка.)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2800" u="sng" dirty="0" smtClean="0"/>
          </a:p>
        </p:txBody>
      </p:sp>
      <p:pic>
        <p:nvPicPr>
          <p:cNvPr id="7" name="Picture 10" descr="0_4de76_1484e8ab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438400"/>
            <a:ext cx="3960812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" descr="p000003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438400"/>
            <a:ext cx="4176713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i?id=186704752-32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844675"/>
            <a:ext cx="3889375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4"/>
          <p:cNvSpPr>
            <a:spLocks noGrp="1" noChangeArrowheads="1"/>
          </p:cNvSpPr>
          <p:nvPr>
            <p:ph type="title"/>
          </p:nvPr>
        </p:nvSpPr>
        <p:spPr>
          <a:xfrm>
            <a:off x="990600" y="609600"/>
            <a:ext cx="7696200" cy="1143000"/>
          </a:xfrm>
        </p:spPr>
        <p:txBody>
          <a:bodyPr/>
          <a:lstStyle/>
          <a:p>
            <a:pPr eaLnBrk="1" hangingPunct="1"/>
            <a:r>
              <a:rPr lang="ru-RU" sz="2800" dirty="0" smtClean="0"/>
              <a:t>Лапти –крестьянская обувь, сплетённая из лыка, охватывающая только стопу.</a:t>
            </a:r>
          </a:p>
        </p:txBody>
      </p:sp>
      <p:pic>
        <p:nvPicPr>
          <p:cNvPr id="4" name="Picture 9" descr="i?id=186704752-32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920875"/>
            <a:ext cx="3889375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%D0%BB%D0%B0%D0%BF%D1%82%D0%B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920875"/>
            <a:ext cx="4170363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post-3-130909165235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1828800"/>
            <a:ext cx="4495800" cy="4589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</p:spPr>
        <p:txBody>
          <a:bodyPr/>
          <a:lstStyle/>
          <a:p>
            <a:pPr algn="ctr"/>
            <a:r>
              <a:rPr lang="ru-RU" dirty="0" smtClean="0"/>
              <a:t>Прялка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29_sve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752600"/>
            <a:ext cx="6840537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1371600" y="274638"/>
            <a:ext cx="7562088" cy="1096962"/>
          </a:xfrm>
        </p:spPr>
        <p:txBody>
          <a:bodyPr/>
          <a:lstStyle/>
          <a:p>
            <a:pPr algn="ctr"/>
            <a:r>
              <a:rPr lang="ru-RU" dirty="0" smtClean="0"/>
              <a:t>Светец.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371600" y="152400"/>
            <a:ext cx="6184900" cy="16002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3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Физкультминутка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371600" y="152400"/>
            <a:ext cx="6184900" cy="16002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3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Работа по учебнику</a:t>
            </a: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685800" y="1828800"/>
            <a:ext cx="7696200" cy="3657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с. 72 - 75</a:t>
            </a:r>
          </a:p>
        </p:txBody>
      </p:sp>
      <p:pic>
        <p:nvPicPr>
          <p:cNvPr id="6" name="Picture 2" descr="Mail"/>
          <p:cNvPicPr>
            <a:picLocks noChangeAspect="1" noChangeArrowheads="1"/>
          </p:cNvPicPr>
          <p:nvPr/>
        </p:nvPicPr>
        <p:blipFill>
          <a:blip r:embed="rId2" cstate="print"/>
          <a:srcRect l="18144" r="5208" b="28758"/>
          <a:stretch>
            <a:fillRect/>
          </a:stretch>
        </p:blipFill>
        <p:spPr bwMode="auto">
          <a:xfrm>
            <a:off x="1676400" y="1905000"/>
            <a:ext cx="3733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81200" y="0"/>
            <a:ext cx="517712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</a:rPr>
              <a:t>Правила выразительного чтения: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28800" y="1841242"/>
            <a:ext cx="61722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- после каждой строчки надо обязательно делать короткую паузу,</a:t>
            </a:r>
          </a:p>
          <a:p>
            <a:r>
              <a:rPr lang="ru-RU" sz="3200" dirty="0" smtClean="0"/>
              <a:t>- читать надо медленно, вдумываясь в значение слов.</a:t>
            </a:r>
          </a:p>
          <a:p>
            <a:r>
              <a:rPr lang="ru-RU" sz="3200" dirty="0" smtClean="0"/>
              <a:t>- чётко и ясно проговаривать слова,</a:t>
            </a:r>
          </a:p>
          <a:p>
            <a:r>
              <a:rPr lang="ru-RU" sz="3200" dirty="0" smtClean="0"/>
              <a:t> - постараться передать настроение автора и свои чувства</a:t>
            </a:r>
            <a:r>
              <a:rPr lang="ru-RU" dirty="0" smtClean="0"/>
              <a:t>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 txBox="1">
            <a:spLocks noChangeArrowheads="1"/>
          </p:cNvSpPr>
          <p:nvPr/>
        </p:nvSpPr>
        <p:spPr>
          <a:xfrm>
            <a:off x="755576" y="1844824"/>
            <a:ext cx="7696200" cy="3657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Весело текли вы,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Детские года!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Вас не омрачали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Горе и беда.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5750" y="285750"/>
            <a:ext cx="8643938" cy="62865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behappy.ru/files/old/images/photos/1881_496eb42035566dfbf318145d80fe4c3f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63500" y="-136525"/>
            <a:ext cx="9080500" cy="681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225221" y="714356"/>
            <a:ext cx="4843057" cy="258532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Arial" charset="0"/>
              </a:rPr>
              <a:t>Поэтическая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Arial" charset="0"/>
              </a:rPr>
              <a:t>тетрадь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Arial" charset="0"/>
              </a:rPr>
              <a:t>1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304800"/>
            <a:ext cx="6870700" cy="755650"/>
          </a:xfrm>
        </p:spPr>
        <p:txBody>
          <a:bodyPr>
            <a:noAutofit/>
          </a:bodyPr>
          <a:lstStyle/>
          <a:p>
            <a:pPr algn="ctr"/>
            <a:r>
              <a:rPr lang="ru-RU" sz="7200" b="1" i="1" dirty="0" smtClean="0">
                <a:solidFill>
                  <a:srgbClr val="C00000"/>
                </a:solidFill>
              </a:rPr>
              <a:t>Итог урока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1828800"/>
            <a:ext cx="8382000" cy="36576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С каким стихотворением ознакомились на уроке?</a:t>
            </a:r>
          </a:p>
          <a:p>
            <a:r>
              <a:rPr lang="ru-RU" sz="3600" dirty="0" smtClean="0"/>
              <a:t>Чем отличается ваше детство от описанного в стихотворении?</a:t>
            </a:r>
          </a:p>
          <a:p>
            <a:r>
              <a:rPr lang="ru-RU" sz="3600" dirty="0" smtClean="0"/>
              <a:t>Чему учились сегодня на уроке?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9"/>
          <p:cNvSpPr>
            <a:spLocks noChangeArrowheads="1"/>
          </p:cNvSpPr>
          <p:nvPr/>
        </p:nvSpPr>
        <p:spPr bwMode="auto">
          <a:xfrm>
            <a:off x="395288" y="404813"/>
            <a:ext cx="84978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dirty="0">
                <a:solidFill>
                  <a:srgbClr val="A50021"/>
                </a:solidFill>
              </a:rPr>
              <a:t>Проверка домашнего задания</a:t>
            </a:r>
          </a:p>
        </p:txBody>
      </p:sp>
      <p:pic>
        <p:nvPicPr>
          <p:cNvPr id="7" name="Рисунок 6" descr="boo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2112" y="1349152"/>
            <a:ext cx="5038725" cy="271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295400" y="1828800"/>
            <a:ext cx="7543800" cy="3657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ознакомиться с жизнью и творчеством И.З.Сурикова; 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учиться выразительно читать стихотворение; 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сочувствовать,  сопереживать герою стихотворения . </a:t>
            </a:r>
          </a:p>
        </p:txBody>
      </p:sp>
      <p:sp>
        <p:nvSpPr>
          <p:cNvPr id="6" name="Прямоугольник 9"/>
          <p:cNvSpPr>
            <a:spLocks noChangeArrowheads="1"/>
          </p:cNvSpPr>
          <p:nvPr/>
        </p:nvSpPr>
        <p:spPr bwMode="auto">
          <a:xfrm>
            <a:off x="395288" y="404813"/>
            <a:ext cx="84978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dirty="0" smtClean="0">
                <a:solidFill>
                  <a:srgbClr val="A50021"/>
                </a:solidFill>
              </a:rPr>
              <a:t>Цели урока:</a:t>
            </a:r>
            <a:endParaRPr lang="ru-RU" sz="3600" dirty="0">
              <a:solidFill>
                <a:srgbClr val="A5002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67120_foto1_0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752600"/>
            <a:ext cx="397086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0"/>
          <p:cNvSpPr txBox="1">
            <a:spLocks noChangeArrowheads="1"/>
          </p:cNvSpPr>
          <p:nvPr/>
        </p:nvSpPr>
        <p:spPr>
          <a:xfrm>
            <a:off x="3352800" y="0"/>
            <a:ext cx="3527872" cy="5904383"/>
          </a:xfrm>
          <a:prstGeom prst="rect">
            <a:avLst/>
          </a:prstGeom>
        </p:spPr>
        <p:txBody>
          <a:bodyPr/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Иван Захарович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Суриков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1841 -1880 г.</a:t>
            </a:r>
          </a:p>
          <a:p>
            <a:pPr marL="365760" marR="0" lvl="0" indent="-283464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User\Downloads\деревня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3429001"/>
            <a:ext cx="7499350" cy="3124199"/>
          </a:xfrm>
          <a:prstGeom prst="rect">
            <a:avLst/>
          </a:prstGeom>
          <a:noFill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1295400" y="0"/>
            <a:ext cx="7562088" cy="3581400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Иван Захарович Суриков родился 25 марта 1841 года в небольшой деревушке Новоселово, расположенной в Ярославской губернии. 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Отец имел небольшую лавку в Москве. 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Семья жила бедно, еле сводила концы с концами.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93516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Стихи Сурикова очень мелодичны и просты. Многие его произведения расходятся по стране в виде новых народных песен. </a:t>
            </a:r>
            <a:endParaRPr lang="ru-RU" sz="2800" dirty="0"/>
          </a:p>
        </p:txBody>
      </p:sp>
      <p:pic>
        <p:nvPicPr>
          <p:cNvPr id="1026" name="Picture 2" descr="C:\Users\User\Downloads\рябина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286000"/>
            <a:ext cx="6205654" cy="3962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6712" y="381000"/>
            <a:ext cx="7257288" cy="1524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Русская народная песня «Рябина»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слова И.З.Сурикова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ownloads\рябина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2133600"/>
            <a:ext cx="6019800" cy="3962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140</TotalTime>
  <Words>296</Words>
  <Application>Microsoft Office PowerPoint</Application>
  <PresentationFormat>Экран (4:3)</PresentationFormat>
  <Paragraphs>62</Paragraphs>
  <Slides>31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Солнцестояние</vt:lpstr>
      <vt:lpstr>МКОУ «Нижнемамонская средняя общеобразовательная школа №2 Верхнемамонского муниципального района Воронежской области» </vt:lpstr>
      <vt:lpstr>Слайд 2</vt:lpstr>
      <vt:lpstr>Слайд 3</vt:lpstr>
      <vt:lpstr>Слайд 4</vt:lpstr>
      <vt:lpstr>Слайд 5</vt:lpstr>
      <vt:lpstr>Слайд 6</vt:lpstr>
      <vt:lpstr>Слайд 7</vt:lpstr>
      <vt:lpstr> Стихи Сурикова очень мелодичны и просты. Многие его произведения расходятся по стране в виде новых народных песен. </vt:lpstr>
      <vt:lpstr>Русская народная песня «Рябина» на слова И.З.Сурикова</vt:lpstr>
      <vt:lpstr>Слайд 10</vt:lpstr>
      <vt:lpstr>Детские годы поэт провел в деревне  с мамой и бабушкой. Самостоятельно  научился грамоте и стихотворству. Спустя много лет поэт напишет с грустью: "Детства прошлого картины!   Только вы светлы:   Выступаете вы ярко   Из сердечной мглы".   </vt:lpstr>
      <vt:lpstr>Слайд 12</vt:lpstr>
      <vt:lpstr>Слайд 13</vt:lpstr>
      <vt:lpstr>Русская изба.</vt:lpstr>
      <vt:lpstr>В избе.</vt:lpstr>
      <vt:lpstr>Слайд 16</vt:lpstr>
      <vt:lpstr>Слайд 17</vt:lpstr>
      <vt:lpstr>Слайд 18</vt:lpstr>
      <vt:lpstr>Слайд 19</vt:lpstr>
      <vt:lpstr>Слайд 20</vt:lpstr>
      <vt:lpstr>      Кубарем качуся – быстро, стремительно (кубарь- деревянная детская игрушка,  похожая на волчка.)    </vt:lpstr>
      <vt:lpstr>Лапти –крестьянская обувь, сплетённая из лыка, охватывающая только стопу.</vt:lpstr>
      <vt:lpstr>Прялка</vt:lpstr>
      <vt:lpstr>Светец.</vt:lpstr>
      <vt:lpstr>Слайд 25</vt:lpstr>
      <vt:lpstr>Слайд 26</vt:lpstr>
      <vt:lpstr>Слайд 27</vt:lpstr>
      <vt:lpstr>Слайд 28</vt:lpstr>
      <vt:lpstr>Слайд 29</vt:lpstr>
      <vt:lpstr>Итог урока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МКОУ «Нижнемамонская средняя общеобразовательная школа №2 Верхнемамонского муниципального района Воронежской области» </dc:title>
  <dc:creator>User</dc:creator>
  <cp:lastModifiedBy>User</cp:lastModifiedBy>
  <cp:revision>18</cp:revision>
  <dcterms:created xsi:type="dcterms:W3CDTF">2015-03-03T16:05:07Z</dcterms:created>
  <dcterms:modified xsi:type="dcterms:W3CDTF">2015-03-04T14:40:07Z</dcterms:modified>
</cp:coreProperties>
</file>