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1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66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713" autoAdjust="0"/>
  </p:normalViewPr>
  <p:slideViewPr>
    <p:cSldViewPr>
      <p:cViewPr varScale="1">
        <p:scale>
          <a:sx n="81" d="100"/>
          <a:sy n="8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FF39E-0F24-42C4-9B40-CECA78E86CC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38E0-049D-45BE-AAFD-7A3C8C69E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38E0-049D-45BE-AAFD-7A3C8C69EA5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38E0-049D-45BE-AAFD-7A3C8C69EA5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esktop\&#1087;&#1088;&#1077;&#1079;&#1077;&#1085;&#1090;&#1072;&#1094;&#1080;&#1103;%2070\1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&#1072;&#1094;&#1080;&#1103;%2070\26494498697711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63691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 70-летию Великой Победы. </a:t>
            </a:r>
            <a:r>
              <a:rPr lang="ru-RU" sz="4000" dirty="0" smtClean="0"/>
              <a:t>Подвиг женщин в годы Великой Отечественной войны.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6192688" cy="17526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Путятин Илья 8 класс МОУ ДО ЦДО « Истоки»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941168"/>
            <a:ext cx="40324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 Армию и на Флот было призвано 490 тысяч женщин. </a:t>
            </a:r>
            <a:endParaRPr lang="ru-RU" dirty="0"/>
          </a:p>
        </p:txBody>
      </p:sp>
      <p:pic>
        <p:nvPicPr>
          <p:cNvPr id="6" name="Содержимое 5" descr="female_russian_snipers_1944_2.cg1cxajzui8sg00ocgc0koo8s.ejcuplo1l0oo0sk8c40s8osc4.t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82021"/>
            <a:ext cx="4606260" cy="3290185"/>
          </a:xfrm>
        </p:spPr>
      </p:pic>
      <p:pic>
        <p:nvPicPr>
          <p:cNvPr id="8" name="Содержимое 7" descr="20090714_taman_girls.4rkx6zlrr98go4owoscwcwwo8.ejcuplo1l0oo0sk8c40s8osc4.th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5" y="2795400"/>
            <a:ext cx="4644005" cy="3348244"/>
          </a:xfrm>
        </p:spPr>
      </p:pic>
    </p:spTree>
  </p:cSld>
  <p:clrMapOvr>
    <a:masterClrMapping/>
  </p:clrMapOvr>
  <p:transition spd="med" advTm="10000"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 По инициативе ЦК ВЛКСМ в 1942 году в системе Всеобуча, образованным при Народном Комиссариате Обороны 1 октября 1941 года, были созданы комсомольско-молодежные подразделения, в состав которых входили и девушки. Было подготовлено свыше 222 тыс. женщин - бойцов-специалистов, в их числе: минометчиц-6097 человек, станковых пулеметчиц - 4522 человек, ручных пулеметчиц –7796 человек, стрелков-автоматчиц –15290 человек, стрелков-снайперов –102333 человек, связистов всех специальностей - 45509 и.т.д.[14]</a:t>
            </a:r>
            <a:endParaRPr lang="ru-RU" sz="2800" dirty="0"/>
          </a:p>
        </p:txBody>
      </p:sp>
    </p:spTree>
  </p:cSld>
  <p:clrMapOvr>
    <a:masterClrMapping/>
  </p:clrMapOvr>
  <p:transition spd="med" advTm="15000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Женщины были на линии фронта: медиками, лётчицами, снайперами, в частях ПВО, связистками, разведчицами, шофёрами, топографами, репортерами, даже </a:t>
            </a:r>
            <a:r>
              <a:rPr lang="ru-RU" sz="2000" dirty="0" err="1" smtClean="0"/>
              <a:t>танкистками</a:t>
            </a:r>
            <a:r>
              <a:rPr lang="ru-RU" sz="2000" dirty="0" smtClean="0"/>
              <a:t>, артиллеристами и служили в пехоте. Женщины активно участвовали в подполье, в партизанском движении.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Содержимое 4" descr="586_1.e496f0dyo14o440kogwkkk4wk.ejcuplo1l0oo0sk8c40s8osc4.th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069802" y="2501900"/>
            <a:ext cx="5067618" cy="3427430"/>
          </a:xfrm>
        </p:spPr>
      </p:pic>
      <p:pic>
        <p:nvPicPr>
          <p:cNvPr id="8" name="Содержимое 7" descr="a_karavaeva.314qpgrnjuuc4wsc8okgs0ck4.ejcuplo1l0oo0sk8c40s8osc4.th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1780835"/>
            <a:ext cx="3429000" cy="4510767"/>
          </a:xfrm>
        </p:spPr>
      </p:pic>
    </p:spTree>
  </p:cSld>
  <p:clrMapOvr>
    <a:masterClrMapping/>
  </p:clrMapOvr>
  <p:transition spd="med" advTm="15000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2267744" cy="632271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«Ты Должна!»</a:t>
            </a:r>
            <a:br>
              <a:rPr lang="ru-RU" sz="1800" dirty="0" smtClean="0"/>
            </a:br>
            <a:r>
              <a:rPr lang="ru-RU" sz="1800" dirty="0" smtClean="0"/>
              <a:t>Юлия </a:t>
            </a:r>
            <a:r>
              <a:rPr lang="ru-RU" sz="1800" dirty="0" err="1" smtClean="0"/>
              <a:t>Друнина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Побледнев,</a:t>
            </a:r>
            <a:br>
              <a:rPr lang="ru-RU" sz="1400" dirty="0" smtClean="0"/>
            </a:br>
            <a:r>
              <a:rPr lang="ru-RU" sz="1400" dirty="0" smtClean="0"/>
              <a:t>Стиснув зубы до хруста,</a:t>
            </a:r>
            <a:br>
              <a:rPr lang="ru-RU" sz="1400" dirty="0" smtClean="0"/>
            </a:br>
            <a:r>
              <a:rPr lang="ru-RU" sz="1400" dirty="0" smtClean="0"/>
              <a:t>От родного окопа</a:t>
            </a:r>
            <a:br>
              <a:rPr lang="ru-RU" sz="1400" dirty="0" smtClean="0"/>
            </a:br>
            <a:r>
              <a:rPr lang="ru-RU" sz="1400" dirty="0" smtClean="0"/>
              <a:t>Одна</a:t>
            </a:r>
            <a:br>
              <a:rPr lang="ru-RU" sz="1400" dirty="0" smtClean="0"/>
            </a:br>
            <a:r>
              <a:rPr lang="ru-RU" sz="1400" dirty="0" smtClean="0"/>
              <a:t>Ты должна оторваться,</a:t>
            </a:r>
            <a:br>
              <a:rPr lang="ru-RU" sz="1400" dirty="0" smtClean="0"/>
            </a:br>
            <a:r>
              <a:rPr lang="ru-RU" sz="1400" dirty="0" smtClean="0"/>
              <a:t>И бруствер</a:t>
            </a:r>
            <a:br>
              <a:rPr lang="ru-RU" sz="1400" dirty="0" smtClean="0"/>
            </a:br>
            <a:r>
              <a:rPr lang="ru-RU" sz="1400" dirty="0" smtClean="0"/>
              <a:t>Проскочить под обстрелом</a:t>
            </a:r>
            <a:br>
              <a:rPr lang="ru-RU" sz="1400" dirty="0" smtClean="0"/>
            </a:br>
            <a:r>
              <a:rPr lang="ru-RU" sz="1400" dirty="0" smtClean="0"/>
              <a:t>Должна.</a:t>
            </a:r>
            <a:br>
              <a:rPr lang="ru-RU" sz="1400" dirty="0" smtClean="0"/>
            </a:br>
            <a:r>
              <a:rPr lang="ru-RU" sz="1400" dirty="0" smtClean="0"/>
              <a:t>Ты должна.</a:t>
            </a:r>
            <a:br>
              <a:rPr lang="ru-RU" sz="1400" dirty="0" smtClean="0"/>
            </a:br>
            <a:r>
              <a:rPr lang="ru-RU" sz="1400" dirty="0" smtClean="0"/>
              <a:t>Хоть вернешься едва ли,</a:t>
            </a:r>
            <a:br>
              <a:rPr lang="ru-RU" sz="1400" dirty="0" smtClean="0"/>
            </a:br>
            <a:r>
              <a:rPr lang="ru-RU" sz="1400" dirty="0" smtClean="0"/>
              <a:t>Хоть "Не смей!"</a:t>
            </a:r>
            <a:br>
              <a:rPr lang="ru-RU" sz="1400" dirty="0" smtClean="0"/>
            </a:br>
            <a:r>
              <a:rPr lang="ru-RU" sz="1400" dirty="0" smtClean="0"/>
              <a:t>Повторяет комбат.</a:t>
            </a:r>
            <a:br>
              <a:rPr lang="ru-RU" sz="1400" dirty="0" smtClean="0"/>
            </a:br>
            <a:r>
              <a:rPr lang="ru-RU" sz="1400" dirty="0" smtClean="0"/>
              <a:t>Даже танки</a:t>
            </a:r>
            <a:br>
              <a:rPr lang="ru-RU" sz="1400" dirty="0" smtClean="0"/>
            </a:br>
            <a:r>
              <a:rPr lang="ru-RU" sz="1400" dirty="0" smtClean="0"/>
              <a:t>(Они же из стали!)</a:t>
            </a:r>
            <a:br>
              <a:rPr lang="ru-RU" sz="1400" dirty="0" smtClean="0"/>
            </a:br>
            <a:r>
              <a:rPr lang="ru-RU" sz="1400" dirty="0" smtClean="0"/>
              <a:t>В трех шагах от окопа</a:t>
            </a:r>
            <a:br>
              <a:rPr lang="ru-RU" sz="1400" dirty="0" smtClean="0"/>
            </a:br>
            <a:r>
              <a:rPr lang="ru-RU" sz="1400" dirty="0" smtClean="0"/>
              <a:t>Горят.</a:t>
            </a:r>
            <a:br>
              <a:rPr lang="ru-RU" sz="1400" dirty="0" smtClean="0"/>
            </a:br>
            <a:r>
              <a:rPr lang="ru-RU" sz="1400" dirty="0" smtClean="0"/>
              <a:t>Ты должна.</a:t>
            </a:r>
            <a:br>
              <a:rPr lang="ru-RU" sz="1400" dirty="0" smtClean="0"/>
            </a:br>
            <a:r>
              <a:rPr lang="ru-RU" sz="1400" dirty="0" smtClean="0"/>
              <a:t>Ведь нельзя притворяться</a:t>
            </a:r>
            <a:br>
              <a:rPr lang="ru-RU" sz="1400" dirty="0" smtClean="0"/>
            </a:br>
            <a:r>
              <a:rPr lang="ru-RU" sz="1400" dirty="0" smtClean="0"/>
              <a:t>Перед собой,</a:t>
            </a:r>
            <a:br>
              <a:rPr lang="ru-RU" sz="1400" dirty="0" smtClean="0"/>
            </a:br>
            <a:r>
              <a:rPr lang="ru-RU" sz="1400" dirty="0" smtClean="0"/>
              <a:t>Что не слышишь в ночи,</a:t>
            </a:r>
            <a:br>
              <a:rPr lang="ru-RU" sz="1400" dirty="0" smtClean="0"/>
            </a:br>
            <a:r>
              <a:rPr lang="ru-RU" sz="1400" dirty="0" smtClean="0"/>
              <a:t>Как почти безнадежно</a:t>
            </a:r>
            <a:br>
              <a:rPr lang="ru-RU" sz="1400" dirty="0" smtClean="0"/>
            </a:br>
            <a:r>
              <a:rPr lang="ru-RU" sz="1400" dirty="0" smtClean="0"/>
              <a:t>"Сестрица!"</a:t>
            </a:r>
            <a:br>
              <a:rPr lang="ru-RU" sz="1400" dirty="0" smtClean="0"/>
            </a:br>
            <a:r>
              <a:rPr lang="ru-RU" sz="1400" dirty="0" smtClean="0"/>
              <a:t>Кто-то там,</a:t>
            </a:r>
            <a:br>
              <a:rPr lang="ru-RU" sz="1400" dirty="0" smtClean="0"/>
            </a:br>
            <a:r>
              <a:rPr lang="ru-RU" sz="1400" dirty="0" smtClean="0"/>
              <a:t>Под обстрелом, кричит...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098" name="Picture 2" descr="C:\Users\123\Desktop\бабушка\0_b685f_75ac4811_orig.d2qocb2m3vso4wwowk8swgowk.ejcuplo1l0oo0sk8c40s8osc4.th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02925" y="214290"/>
            <a:ext cx="6841107" cy="57801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400" dirty="0" smtClean="0"/>
              <a:t>Они шли по фронтовым дорогам, самоотверженно трудились в тылу, преодолевали все трудности и невзгоды военной жизни, восхищая своим мужеством и выносливостью. Отвага, сила воли, душевный подъём, жертвенность боевых подруг вдохновляли солдат, а их поддержка помогала им справиться с болью и не терять надежду.</a:t>
            </a:r>
            <a:br>
              <a:rPr lang="ru-RU" sz="2400" dirty="0" smtClean="0"/>
            </a:br>
            <a:endParaRPr lang="ru-RU" sz="1200" dirty="0"/>
          </a:p>
        </p:txBody>
      </p:sp>
      <p:pic>
        <p:nvPicPr>
          <p:cNvPr id="6" name="Содержимое 5" descr="ch48_3.3b40j4p04cowc8c488gos44gs.ejcuplo1l0oo0sk8c40s8osc4.t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8" y="2375715"/>
            <a:ext cx="5214942" cy="3876285"/>
          </a:xfrm>
        </p:spPr>
      </p:pic>
      <p:pic>
        <p:nvPicPr>
          <p:cNvPr id="5" name="Содержимое 4" descr="dolina_2.efxpoxdw5oo40k80gkwcsoc84.ejcuplo1l0oo0sk8c40s8osc4.th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57818" y="2165752"/>
            <a:ext cx="3599532" cy="4692248"/>
          </a:xfrm>
        </p:spPr>
      </p:pic>
    </p:spTree>
  </p:cSld>
  <p:clrMapOvr>
    <a:masterClrMapping/>
  </p:clrMapOvr>
  <p:transition spd="med" advTm="10000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И на фронте и в партизанских отрядах женщины сражались наравне с мужчинами. </a:t>
            </a:r>
            <a:endParaRPr lang="ru-RU" sz="3600" dirty="0"/>
          </a:p>
        </p:txBody>
      </p:sp>
      <p:pic>
        <p:nvPicPr>
          <p:cNvPr id="6" name="Содержимое 5" descr="lidia_311.1yolo96qltmsgwwcokos8swkw.ejcuplo1l0oo0sk8c40s8osc4.t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8744" y="1607204"/>
            <a:ext cx="3575511" cy="4511954"/>
          </a:xfrm>
        </p:spPr>
      </p:pic>
      <p:pic>
        <p:nvPicPr>
          <p:cNvPr id="5" name="Содержимое 4" descr="partizanki1.bus65smuly0cc0wk44kk8wg8o.ejcuplo1l0oo0sk8c40s8osc4.th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571744"/>
            <a:ext cx="4255254" cy="2840003"/>
          </a:xfrm>
        </p:spPr>
      </p:pic>
    </p:spTree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. В числе Героев Советского Союза, участников Великой Отечественной войны — 95 женщин (из них 49 посмертно) 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" name="Содержимое 5" descr="30605_7_f.9l7rpvty5kco88o4osok004kc.ejcuplo1l0oo0sk8c40s8osc4.t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1605620"/>
            <a:ext cx="3659558" cy="4908628"/>
          </a:xfrm>
        </p:spPr>
      </p:pic>
      <p:pic>
        <p:nvPicPr>
          <p:cNvPr id="5" name="Содержимое 4" descr="12365452254152.dkr3qmpsxnw4400kko80wsgk4.ejcuplo1l0oo0sk8c40s8osc4.th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2429838"/>
            <a:ext cx="4257676" cy="3022189"/>
          </a:xfrm>
        </p:spPr>
      </p:pic>
    </p:spTree>
  </p:cSld>
  <p:clrMapOvr>
    <a:masterClrMapping/>
  </p:clrMapOvr>
  <p:transition spd="med" advTm="7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общем числе Героев Советского Союза-95 женщин. Первая </a:t>
            </a:r>
            <a:br>
              <a:rPr lang="ru-RU" sz="2400" dirty="0" smtClean="0"/>
            </a:br>
            <a:r>
              <a:rPr lang="ru-RU" sz="2400" dirty="0" smtClean="0"/>
              <a:t>среди женщин Героем Советского Союза стала Зоя Космодемьянская.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f_184820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6817" y="1484784"/>
            <a:ext cx="3454210" cy="5373217"/>
          </a:xfrm>
        </p:spPr>
      </p:pic>
      <p:pic>
        <p:nvPicPr>
          <p:cNvPr id="5" name="Содержимое 4" descr="0876-663x49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071934" y="2428868"/>
            <a:ext cx="5072066" cy="3821108"/>
          </a:xfrm>
        </p:spPr>
      </p:pic>
    </p:spTree>
  </p:cSld>
  <p:clrMapOvr>
    <a:masterClrMapping/>
  </p:clrMapOvr>
  <p:transition spd="med" advTm="7000"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08313" cy="388843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Людские потери СССР — 7,3 </a:t>
            </a:r>
            <a:r>
              <a:rPr lang="ru-RU" sz="1400" dirty="0" err="1" smtClean="0"/>
              <a:t>млн</a:t>
            </a:r>
            <a:r>
              <a:rPr lang="ru-RU" sz="1400" dirty="0" smtClean="0"/>
              <a:t> . военнослужащих убитыми и умерших от ранений, 555 тыс. умерших от болезней, погибших в результате происшествий, осужденных к расстрелу (по донесениям войск, лечебных учреждений, военных трибуналов) и </a:t>
            </a:r>
            <a:r>
              <a:rPr lang="ru-RU" sz="3600" dirty="0" smtClean="0"/>
              <a:t>4,5</a:t>
            </a:r>
            <a:r>
              <a:rPr lang="ru-RU" sz="1400" dirty="0" smtClean="0"/>
              <a:t> </a:t>
            </a:r>
            <a:r>
              <a:rPr lang="ru-RU" sz="1400" dirty="0" err="1" smtClean="0"/>
              <a:t>млн</a:t>
            </a:r>
            <a:r>
              <a:rPr lang="ru-RU" sz="1400" dirty="0" smtClean="0"/>
              <a:t> попавшими в плен и пропавшими без вести. Общие демографические потери (включающие погибшее мирное население на оккупированной территории и повышенную смертность на остальной территории СССР от невзгод войны) — 26,6 </a:t>
            </a:r>
            <a:r>
              <a:rPr lang="ru-RU" sz="1400" dirty="0" err="1" smtClean="0"/>
              <a:t>млн</a:t>
            </a:r>
            <a:r>
              <a:rPr lang="ru-RU" sz="1400" dirty="0" smtClean="0"/>
              <a:t> человек;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Содержимое 4" descr="1943_2.23uhshpzonq8gkwkokckg8co4.ejcuplo1l0oo0sk8c40s8osc4.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27462" y="273050"/>
            <a:ext cx="4206924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3933056"/>
            <a:ext cx="2997969" cy="266429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Женщины отдавали для фронта самое дорогое -своих детей.</a:t>
            </a:r>
            <a:endParaRPr lang="ru-RU" sz="3600" dirty="0"/>
          </a:p>
        </p:txBody>
      </p:sp>
    </p:spTree>
  </p:cSld>
  <p:clrMapOvr>
    <a:masterClrMapping/>
  </p:clrMapOvr>
  <p:transition spd="med" advTm="20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132856"/>
          </a:xfrm>
        </p:spPr>
        <p:txBody>
          <a:bodyPr>
            <a:noAutofit/>
          </a:bodyPr>
          <a:lstStyle/>
          <a:p>
            <a:r>
              <a:rPr lang="ru-RU" sz="2800" dirty="0" smtClean="0"/>
              <a:t>«...Материнский ваш подвиг бессмертен в веках, </a:t>
            </a:r>
            <a:br>
              <a:rPr lang="ru-RU" sz="2800" dirty="0" smtClean="0"/>
            </a:br>
            <a:r>
              <a:rPr lang="ru-RU" sz="2800" dirty="0" smtClean="0"/>
              <a:t>Равен подвигу ваших сынов негасимых: </a:t>
            </a:r>
            <a:br>
              <a:rPr lang="ru-RU" sz="2800" dirty="0" smtClean="0"/>
            </a:br>
            <a:r>
              <a:rPr lang="ru-RU" sz="2800" dirty="0" smtClean="0"/>
              <a:t>Девять жизней носили вы в добрых руках, </a:t>
            </a:r>
            <a:br>
              <a:rPr lang="ru-RU" sz="2800" dirty="0" smtClean="0"/>
            </a:br>
            <a:r>
              <a:rPr lang="ru-RU" sz="2800" dirty="0" smtClean="0"/>
              <a:t>Десять жизней Степановых помнит Россия»</a:t>
            </a:r>
            <a:endParaRPr lang="ru-RU" sz="2800" dirty="0"/>
          </a:p>
        </p:txBody>
      </p:sp>
      <p:pic>
        <p:nvPicPr>
          <p:cNvPr id="4" name="Содержимое 3" descr="Stepano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46205"/>
            <a:ext cx="9144000" cy="3898446"/>
          </a:xfrm>
        </p:spPr>
      </p:pic>
    </p:spTree>
  </p:cSld>
  <p:clrMapOvr>
    <a:masterClrMapping/>
  </p:clrMapOvr>
  <p:transition spd="med" advTm="15000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000" dirty="0" smtClean="0"/>
              <a:t>1941-1945г.</a:t>
            </a:r>
            <a:endParaRPr lang="ru-RU" sz="6000" dirty="0"/>
          </a:p>
        </p:txBody>
      </p:sp>
      <p:pic>
        <p:nvPicPr>
          <p:cNvPr id="4" name="Содержимое 3" descr="img-70172.jpe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28860" y="908720"/>
            <a:ext cx="4572032" cy="5949280"/>
          </a:xfrm>
        </p:spPr>
      </p:pic>
      <p:pic>
        <p:nvPicPr>
          <p:cNvPr id="5" name="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0" y="6453336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Tm="2076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12776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 </a:t>
            </a:r>
            <a:br>
              <a:rPr lang="ru-RU" sz="1200" dirty="0" smtClean="0"/>
            </a:br>
            <a:r>
              <a:rPr lang="ru-RU" sz="2400" dirty="0" smtClean="0"/>
              <a:t>И жить им вечно – в благодарной памяти народной, в цветах, в весеннем сиянии березок, в первых шагах детей по той земле, которую они отстояли. Низкий им поклон и вечная память!</a:t>
            </a:r>
            <a:br>
              <a:rPr lang="ru-RU" sz="24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бабушка\2680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20" y="1285860"/>
            <a:ext cx="8715436" cy="557214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000" dirty="0" smtClean="0"/>
              <a:t>«Доблестно жившие, </a:t>
            </a:r>
            <a:br>
              <a:rPr lang="ru-RU" sz="2000" dirty="0" smtClean="0"/>
            </a:br>
            <a:r>
              <a:rPr lang="ru-RU" sz="2000" dirty="0" smtClean="0"/>
              <a:t>Смерть сокрушившие </a:t>
            </a:r>
            <a:br>
              <a:rPr lang="ru-RU" sz="2000" dirty="0" smtClean="0"/>
            </a:br>
            <a:r>
              <a:rPr lang="ru-RU" sz="2000" dirty="0" smtClean="0"/>
              <a:t>Память о вас </a:t>
            </a:r>
            <a:br>
              <a:rPr lang="ru-RU" sz="2000" dirty="0" smtClean="0"/>
            </a:br>
            <a:r>
              <a:rPr lang="ru-RU" sz="2000" dirty="0" smtClean="0"/>
              <a:t>Никогда не умрёт!»</a:t>
            </a:r>
            <a:endParaRPr lang="ru-RU" sz="2000" dirty="0"/>
          </a:p>
        </p:txBody>
      </p:sp>
      <p:pic>
        <p:nvPicPr>
          <p:cNvPr id="6" name="Содержимое 5" descr="_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79689" y="1605817"/>
            <a:ext cx="3393622" cy="4514729"/>
          </a:xfrm>
        </p:spPr>
      </p:pic>
      <p:pic>
        <p:nvPicPr>
          <p:cNvPr id="5" name="Содержимое 4" descr="29_07_2011_pamyatnik-zhenshhina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70794" y="1605957"/>
            <a:ext cx="3393412" cy="4514449"/>
          </a:xfrm>
        </p:spPr>
      </p:pic>
    </p:spTree>
  </p:cSld>
  <p:clrMapOvr>
    <a:masterClrMapping/>
  </p:clrMapOvr>
  <p:transition spd="med" advTm="7000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204864"/>
            <a:ext cx="2736304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pa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1938" y="764704"/>
            <a:ext cx="3614197" cy="5361459"/>
          </a:xfrm>
        </p:spPr>
      </p:pic>
      <p:pic>
        <p:nvPicPr>
          <p:cNvPr id="5" name="Содержимое 4" descr="sestrichk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8522" y="841141"/>
            <a:ext cx="3923957" cy="5208585"/>
          </a:xfrm>
        </p:spPr>
      </p:pic>
    </p:spTree>
  </p:cSld>
  <p:clrMapOvr>
    <a:masterClrMapping/>
  </p:clrMapOvr>
  <p:transition spd="med" advTm="5000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0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В мир приходит женщина, чтоб свечу зажечь.</a:t>
            </a:r>
          </a:p>
          <a:p>
            <a:r>
              <a:rPr lang="ru-RU" sz="4000" dirty="0" smtClean="0"/>
              <a:t>В мир приходит женщина, чтоб очаг беречь.</a:t>
            </a:r>
          </a:p>
          <a:p>
            <a:r>
              <a:rPr lang="ru-RU" sz="4000" dirty="0" smtClean="0"/>
              <a:t>В мир приходит женщина, чтоб любимой быть.</a:t>
            </a:r>
          </a:p>
          <a:p>
            <a:r>
              <a:rPr lang="ru-RU" sz="4000" dirty="0" smtClean="0"/>
              <a:t>В мир приходит женщина, чтоб детей родить.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553079"/>
            <a:ext cx="4037434" cy="218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 advTm="15000">
    <p:cover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внимание.</a:t>
            </a:r>
            <a:endParaRPr lang="ru-RU" sz="6000" dirty="0"/>
          </a:p>
        </p:txBody>
      </p:sp>
    </p:spTree>
  </p:cSld>
  <p:clrMapOvr>
    <a:masterClrMapping/>
  </p:clrMapOvr>
  <p:transition advTm="5000"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525344"/>
          </a:xfrm>
        </p:spPr>
        <p:txBody>
          <a:bodyPr>
            <a:noAutofit/>
          </a:bodyPr>
          <a:lstStyle/>
          <a:p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	Использованный материал</a:t>
            </a:r>
            <a:r>
              <a:rPr lang="en-US" sz="2000" dirty="0" smtClean="0"/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http://www.konkurs.senat.org/article/A_Tarasov-1.html</a:t>
            </a:r>
            <a:br>
              <a:rPr lang="ru-RU" sz="2000" dirty="0" smtClean="0"/>
            </a:br>
            <a:r>
              <a:rPr lang="ru-RU" sz="2000" dirty="0" smtClean="0"/>
              <a:t>	http://ww2history.ru/3999-velikijj-podvig-sovetskojj-zhenshhiny-v-gody.html</a:t>
            </a:r>
            <a:br>
              <a:rPr lang="ru-RU" sz="2000" dirty="0" smtClean="0"/>
            </a:br>
            <a:r>
              <a:rPr lang="ru-RU" sz="2000" dirty="0" smtClean="0"/>
              <a:t>	https://www.google.ru/search?q=%D0%BF%D0%B0%D0%BC%D1%8F%D1%82%D0%BD%D0%B8%D0%BA%D0%B8+%D0%BC%D0%B0%D1%82%D0%B5%D1%80%D0%B8&amp;newwindow=1&amp;hl=ru&amp;gbv=2&amp;tbm=isch&amp;ei=YKLfVIqEF4SGywPXsIG4CQ&amp;start=40&amp;sa=N</a:t>
            </a:r>
            <a:br>
              <a:rPr lang="ru-RU" sz="2000" dirty="0" smtClean="0"/>
            </a:br>
            <a:r>
              <a:rPr lang="ru-RU" sz="2000" dirty="0" smtClean="0"/>
              <a:t>	https://www.google.ru/search?hl=ru&amp;source=hp&amp;q=%D1%87%D0%B8%D1%81%D0%BB%D0%B5%D0%BD%D0%BD%D0%BE%D1%81%D1%82%D1%8C+%D0%BF%D0%BE%D1%82%D0%B5%D1%80%D1%8C+%D0%B2+%D0%B2%D0%BE%D0%B2&amp;gbv=2&amp;oq=%D1%87%D0%B8%D1%81%D0%BB%D0%B5%D0%BD%D0%BD%D0%BE%D1%81%D1%82%D1%8C+%D0%BF%D0%BE%D1%82%D0%B5%D1%80%D1%8C&amp;gs_l=heirloom-hp.1.0.0i22i30.7035.21714.0.24202.18.12.0.6.6.0.306.1222.11j3-1.12.0.msedr...0...1ac.1.34.heirloom-hp..0.18.1245.EJ1Mf3nXSaU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med" advTm="10000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Подвиг женщин в Великой Отечественной войне.</a:t>
            </a:r>
            <a:endParaRPr lang="ru-RU" dirty="0"/>
          </a:p>
        </p:txBody>
      </p:sp>
      <p:pic>
        <p:nvPicPr>
          <p:cNvPr id="4" name="Содержимое 3" descr="_487________29__________1943__________________________________________________.82wkb3t2l1ssoc8k4wko0gwok.ejcuplo1l0oo0sk8c40s8osc4.t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643050"/>
            <a:ext cx="6034617" cy="4525963"/>
          </a:xfrm>
        </p:spPr>
      </p:pic>
      <p:pic>
        <p:nvPicPr>
          <p:cNvPr id="5" name="264944986977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678488"/>
            <a:ext cx="179512" cy="179512"/>
          </a:xfrm>
          <a:prstGeom prst="rect">
            <a:avLst/>
          </a:prstGeom>
        </p:spPr>
      </p:pic>
    </p:spTree>
  </p:cSld>
  <p:clrMapOvr>
    <a:masterClrMapping/>
  </p:clrMapOvr>
  <p:transition spd="med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 вернись, сынок…</a:t>
            </a:r>
            <a:endParaRPr lang="ru-RU" dirty="0"/>
          </a:p>
        </p:txBody>
      </p:sp>
      <p:pic>
        <p:nvPicPr>
          <p:cNvPr id="5" name="Содержимое 4" descr="20090620_osvobod43.138bdayfekg00kc88c48w8008.ejcuplo1l0oo0sk8c40s8osc4.t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68275" y="1601724"/>
            <a:ext cx="2998450" cy="4522914"/>
          </a:xfrm>
        </p:spPr>
      </p:pic>
      <p:pic>
        <p:nvPicPr>
          <p:cNvPr id="8" name="Содержимое 7" descr="ВОВ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416317"/>
            <a:ext cx="4038600" cy="2893729"/>
          </a:xfrm>
        </p:spPr>
      </p:pic>
    </p:spTree>
  </p:cSld>
  <p:clrMapOvr>
    <a:masterClrMapping/>
  </p:clrMapOvr>
  <p:transition spd="med" advTm="5000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dirty="0" smtClean="0"/>
              <a:t>Женщины в ополчении.</a:t>
            </a:r>
            <a:endParaRPr lang="ru-RU" dirty="0"/>
          </a:p>
        </p:txBody>
      </p:sp>
      <p:pic>
        <p:nvPicPr>
          <p:cNvPr id="6" name="Содержимое 5" descr="moscow_girls_19411.dqtl9yy7qw8oc4ww8w8koo8wc.ejcuplo1l0oo0sk8c40s8osc4.t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3852941"/>
            <a:ext cx="4495800" cy="2358287"/>
          </a:xfrm>
        </p:spPr>
      </p:pic>
      <p:pic>
        <p:nvPicPr>
          <p:cNvPr id="5" name="Содержимое 4" descr="1_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785925"/>
            <a:ext cx="4572000" cy="2347231"/>
          </a:xfrm>
        </p:spPr>
      </p:pic>
    </p:spTree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Женщины в поле.</a:t>
            </a:r>
            <a:endParaRPr lang="ru-RU" dirty="0"/>
          </a:p>
        </p:txBody>
      </p:sp>
      <p:pic>
        <p:nvPicPr>
          <p:cNvPr id="6" name="Содержимое 5" descr="1313558318_6-50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42950" y="1845865"/>
            <a:ext cx="3467100" cy="4034631"/>
          </a:xfrm>
        </p:spPr>
      </p:pic>
      <p:pic>
        <p:nvPicPr>
          <p:cNvPr id="5" name="Содержимое 4" descr="1423466192_na-vstrechu-pobede-07-02-2015-0-02-35-73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53008" y="2247741"/>
            <a:ext cx="4028984" cy="3230880"/>
          </a:xfrm>
        </p:spPr>
      </p:pic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Женщины на заводах.</a:t>
            </a:r>
            <a:endParaRPr lang="ru-RU" dirty="0"/>
          </a:p>
        </p:txBody>
      </p:sp>
      <p:pic>
        <p:nvPicPr>
          <p:cNvPr id="6" name="Содержимое 5" descr="234-kommunar_kommunar_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96531"/>
            <a:ext cx="6300192" cy="3965745"/>
          </a:xfrm>
        </p:spPr>
      </p:pic>
      <p:pic>
        <p:nvPicPr>
          <p:cNvPr id="5" name="Содержимое 4" descr="230-kommunar_kommuna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372200" y="2925531"/>
            <a:ext cx="2540000" cy="3415126"/>
          </a:xfrm>
        </p:spPr>
      </p:pic>
    </p:spTree>
  </p:cSld>
  <p:clrMapOvr>
    <a:masterClrMapping/>
  </p:clrMapOvr>
  <p:transition spd="med" advTm="5000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dirty="0" smtClean="0"/>
              <a:t>Везде женщины заменили мужчин.</a:t>
            </a:r>
            <a:endParaRPr lang="ru-RU" dirty="0"/>
          </a:p>
        </p:txBody>
      </p:sp>
      <p:pic>
        <p:nvPicPr>
          <p:cNvPr id="6" name="Содержимое 5" descr="249-vipusk_zenito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28802"/>
            <a:ext cx="5166942" cy="4192633"/>
          </a:xfrm>
        </p:spPr>
      </p:pic>
      <p:pic>
        <p:nvPicPr>
          <p:cNvPr id="5" name="Содержимое 4" descr="245-fugasnie_aviabombi_krasmaq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3908262"/>
            <a:ext cx="4038600" cy="2758508"/>
          </a:xfrm>
        </p:spPr>
      </p:pic>
    </p:spTree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583362"/>
          </a:xfrm>
        </p:spPr>
        <p:txBody>
          <a:bodyPr>
            <a:normAutofit/>
          </a:bodyPr>
          <a:lstStyle/>
          <a:p>
            <a:r>
              <a:rPr lang="ru-RU" dirty="0" smtClean="0"/>
              <a:t>Женщина и война… Оба эти слова женского рода, но как они несоизмеримы… Женщинам грозных сороковых пришлось спасать мир. Трудно найти слова, достойные того подвига, что они совершили, и судьбы их не измерить привычной мерой.</a:t>
            </a:r>
            <a:endParaRPr lang="ru-RU" dirty="0"/>
          </a:p>
        </p:txBody>
      </p:sp>
    </p:spTree>
  </p:cSld>
  <p:clrMapOvr>
    <a:masterClrMapping/>
  </p:clrMapOvr>
  <p:transition spd="med" advTm="15000">
    <p:checke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348</Words>
  <Application>Microsoft Office PowerPoint</Application>
  <PresentationFormat>Экран (4:3)</PresentationFormat>
  <Paragraphs>31</Paragraphs>
  <Slides>25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К 70-летию Великой Победы. Подвиг женщин в годы Великой Отечественной войны.</vt:lpstr>
      <vt:lpstr>1941-1945г.</vt:lpstr>
      <vt:lpstr>Подвиг женщин в Великой Отечественной войне.</vt:lpstr>
      <vt:lpstr>Ты вернись, сынок…</vt:lpstr>
      <vt:lpstr>Женщины в ополчении.</vt:lpstr>
      <vt:lpstr>Женщины в поле.</vt:lpstr>
      <vt:lpstr>Женщины на заводах.</vt:lpstr>
      <vt:lpstr>Везде женщины заменили мужчин.</vt:lpstr>
      <vt:lpstr>Женщина и война… Оба эти слова женского рода, но как они несоизмеримы… Женщинам грозных сороковых пришлось спасать мир. Трудно найти слова, достойные того подвига, что они совершили, и судьбы их не измерить привычной мерой.</vt:lpstr>
      <vt:lpstr> В Армию и на Флот было призвано 490 тысяч женщин. </vt:lpstr>
      <vt:lpstr> По инициативе ЦК ВЛКСМ в 1942 году в системе Всеобуча, образованным при Народном Комиссариате Обороны 1 октября 1941 года, были созданы комсомольско-молодежные подразделения, в состав которых входили и девушки. Было подготовлено свыше 222 тыс. женщин - бойцов-специалистов, в их числе: минометчиц-6097 человек, станковых пулеметчиц - 4522 человек, ручных пулеметчиц –7796 человек, стрелков-автоматчиц –15290 человек, стрелков-снайперов –102333 человек, связистов всех специальностей - 45509 и.т.д.[14]</vt:lpstr>
      <vt:lpstr>Женщины были на линии фронта: медиками, лётчицами, снайперами, в частях ПВО, связистками, разведчицами, шофёрами, топографами, репортерами, даже танкистками, артиллеристами и служили в пехоте. Женщины активно участвовали в подполье, в партизанском движении. </vt:lpstr>
      <vt:lpstr>«Ты Должна!» Юлия Друнина Побледнев, Стиснув зубы до хруста, От родного окопа Одна Ты должна оторваться, И бруствер Проскочить под обстрелом Должна. Ты должна. Хоть вернешься едва ли, Хоть "Не смей!" Повторяет комбат. Даже танки (Они же из стали!) В трех шагах от окопа Горят. Ты должна. Ведь нельзя притворяться Перед собой, Что не слышишь в ночи, Как почти безнадежно "Сестрица!" Кто-то там, Под обстрелом, кричит...  </vt:lpstr>
      <vt:lpstr>  Они шли по фронтовым дорогам, самоотверженно трудились в тылу, преодолевали все трудности и невзгоды военной жизни, восхищая своим мужеством и выносливостью. Отвага, сила воли, душевный подъём, жертвенность боевых подруг вдохновляли солдат, а их поддержка помогала им справиться с болью и не терять надежду. </vt:lpstr>
      <vt:lpstr>И на фронте и в партизанских отрядах женщины сражались наравне с мужчинами. </vt:lpstr>
      <vt:lpstr>. В числе Героев Советского Союза, участников Великой Отечественной войны — 95 женщин (из них 49 посмертно) . </vt:lpstr>
      <vt:lpstr>В общем числе Героев Советского Союза-95 женщин. Первая  среди женщин Героем Советского Союза стала Зоя Космодемьянская. </vt:lpstr>
      <vt:lpstr>  Людские потери СССР — 7,3 млн . военнослужащих убитыми и умерших от ранений, 555 тыс. умерших от болезней, погибших в результате происшествий, осужденных к расстрелу (по донесениям войск, лечебных учреждений, военных трибуналов) и 4,5 млн попавшими в плен и пропавшими без вести. Общие демографические потери (включающие погибшее мирное население на оккупированной территории и повышенную смертность на остальной территории СССР от невзгод войны) — 26,6 млн человек; </vt:lpstr>
      <vt:lpstr>«...Материнский ваш подвиг бессмертен в веках,  Равен подвигу ваших сынов негасимых:  Девять жизней носили вы в добрых руках,  Десять жизней Степановых помнит Россия»</vt:lpstr>
      <vt:lpstr>  И жить им вечно – в благодарной памяти народной, в цветах, в весеннем сиянии березок, в первых шагах детей по той земле, которую они отстояли. Низкий им поклон и вечная память! </vt:lpstr>
      <vt:lpstr>«Доблестно жившие,  Смерть сокрушившие  Память о вас  Никогда не умрёт!»</vt:lpstr>
      <vt:lpstr>Слайд 22</vt:lpstr>
      <vt:lpstr>Слайд 23</vt:lpstr>
      <vt:lpstr>Спасибо за внимание.</vt:lpstr>
      <vt:lpstr>     Использованный материал:  http://www.konkurs.senat.org/article/A_Tarasov-1.html  http://ww2history.ru/3999-velikijj-podvig-sovetskojj-zhenshhiny-v-gody.html  https://www.google.ru/search?q=%D0%BF%D0%B0%D0%BC%D1%8F%D1%82%D0%BD%D0%B8%D0%BA%D0%B8+%D0%BC%D0%B0%D1%82%D0%B5%D1%80%D0%B8&amp;newwindow=1&amp;hl=ru&amp;gbv=2&amp;tbm=isch&amp;ei=YKLfVIqEF4SGywPXsIG4CQ&amp;start=40&amp;sa=N  https://www.google.ru/search?hl=ru&amp;source=hp&amp;q=%D1%87%D0%B8%D1%81%D0%BB%D0%B5%D0%BD%D0%BD%D0%BE%D1%81%D1%82%D1%8C+%D0%BF%D0%BE%D1%82%D0%B5%D1%80%D1%8C+%D0%B2+%D0%B2%D0%BE%D0%B2&amp;gbv=2&amp;oq=%D1%87%D0%B8%D1%81%D0%BB%D0%B5%D0%BD%D0%BD%D0%BE%D1%81%D1%82%D1%8C+%D0%BF%D0%BE%D1%82%D0%B5%D1%80%D1%8C&amp;gs_l=heirloom-hp.1.0.0i22i30.7035.21714.0.24202.18.12.0.6.6.0.306.1222.11j3-1.12.0.msedr...0...1ac.1.34.heirloom-hp..0.18.1245.EJ1Mf3nXSa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1941-1945г.</dc:title>
  <dc:creator>123</dc:creator>
  <cp:lastModifiedBy>User</cp:lastModifiedBy>
  <cp:revision>53</cp:revision>
  <dcterms:created xsi:type="dcterms:W3CDTF">2015-02-13T18:00:51Z</dcterms:created>
  <dcterms:modified xsi:type="dcterms:W3CDTF">2015-03-09T09:39:40Z</dcterms:modified>
</cp:coreProperties>
</file>