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8" r:id="rId1"/>
  </p:sldMasterIdLst>
  <p:sldIdLst>
    <p:sldId id="257" r:id="rId2"/>
    <p:sldId id="287" r:id="rId3"/>
    <p:sldId id="288" r:id="rId4"/>
    <p:sldId id="284" r:id="rId5"/>
    <p:sldId id="259" r:id="rId6"/>
    <p:sldId id="260" r:id="rId7"/>
    <p:sldId id="263" r:id="rId8"/>
    <p:sldId id="289" r:id="rId9"/>
    <p:sldId id="265" r:id="rId10"/>
    <p:sldId id="290" r:id="rId11"/>
    <p:sldId id="266" r:id="rId12"/>
    <p:sldId id="267" r:id="rId13"/>
    <p:sldId id="291" r:id="rId14"/>
    <p:sldId id="268" r:id="rId15"/>
    <p:sldId id="271" r:id="rId16"/>
    <p:sldId id="292" r:id="rId17"/>
    <p:sldId id="272" r:id="rId18"/>
    <p:sldId id="273" r:id="rId19"/>
    <p:sldId id="293" r:id="rId20"/>
    <p:sldId id="274" r:id="rId21"/>
    <p:sldId id="276" r:id="rId22"/>
    <p:sldId id="277" r:id="rId23"/>
    <p:sldId id="278" r:id="rId24"/>
    <p:sldId id="286" r:id="rId25"/>
    <p:sldId id="280" r:id="rId26"/>
    <p:sldId id="281" r:id="rId27"/>
    <p:sldId id="294" r:id="rId2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FF00"/>
    <a:srgbClr val="009900"/>
    <a:srgbClr val="6699FF"/>
    <a:srgbClr val="0066FF"/>
    <a:srgbClr val="0000FF"/>
    <a:srgbClr val="FF9933"/>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8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63D742-1ADD-419B-974B-248985273A96}"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207CD8C-EB1B-4009-8126-39764E3381A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02D8483-1445-43D7-8586-2369E621F32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C27292D-2B2F-4CCF-8E35-4E18F730BB12}"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9795BE4-9515-4FC1-98A0-F572B223526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6410046-2C96-4B1F-82D1-BED8DF35CE2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32A40D-79B6-4E0D-BD65-02C55B23B6E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2F92DE2-DE4C-43A6-B1E5-FE39924DAFF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B1A6496-1917-4D47-8C59-15D220CA0C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443367A-A227-49BA-A7D2-95E56F6AE62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D08F80B-9869-4ECE-AD2F-A91D6A36239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80FB4FAC-625B-4B2D-B8E8-A801B665F64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audio" Target="file:///E:\Musorgskiy-Rassvet-nad-Moskvoy-rekoy(mp3tune.net).mp3"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hyperlink" Target="http://yanenson.ucoz.ru/publ/stikhi_o_pskovskom_krae/21" TargetMode="External"/><Relationship Id="rId3" Type="http://schemas.openxmlformats.org/officeDocument/2006/relationships/hyperlink" Target="http://pskovtemple.com/knyaz_aleksandr_nevskiy" TargetMode="External"/><Relationship Id="rId7" Type="http://schemas.openxmlformats.org/officeDocument/2006/relationships/hyperlink" Target="http://zapravdu.ru/content/view/103/49/" TargetMode="External"/><Relationship Id="rId2" Type="http://schemas.openxmlformats.org/officeDocument/2006/relationships/hyperlink" Target="http://parnasse.ru/poetry/lyrics/religious/molitva-124705.html" TargetMode="External"/><Relationship Id="rId1" Type="http://schemas.openxmlformats.org/officeDocument/2006/relationships/slideLayout" Target="../slideLayouts/slideLayout6.xml"/><Relationship Id="rId6" Type="http://schemas.openxmlformats.org/officeDocument/2006/relationships/hyperlink" Target="http://www.stihi.ru/2011/05/25/6544" TargetMode="External"/><Relationship Id="rId11" Type="http://schemas.openxmlformats.org/officeDocument/2006/relationships/hyperlink" Target="http://www.potomki-1812.ru/?p=637" TargetMode="External"/><Relationship Id="rId5" Type="http://schemas.openxmlformats.org/officeDocument/2006/relationships/hyperlink" Target="http://ru-poetry.ru/poetry/11117" TargetMode="External"/><Relationship Id="rId10" Type="http://schemas.openxmlformats.org/officeDocument/2006/relationships/hyperlink" Target="http://masterotvetov.com/kultura-iskusstvo-istorija/152897-pochemu-knjaz-aleksandr-jaroslavich-stal-nevskim-a-2.html" TargetMode="External"/><Relationship Id="rId4" Type="http://schemas.openxmlformats.org/officeDocument/2006/relationships/hyperlink" Target="http://all-biography.ru/alpha/n/nevskij-aleksandr-yaroslavich-nevsky-aleksandr-yaroslavich" TargetMode="External"/><Relationship Id="rId9" Type="http://schemas.openxmlformats.org/officeDocument/2006/relationships/hyperlink" Target="http://news.peoples.ru/2008/09/24/28635.s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Фото Святой благоверный князь Александр Невский (в схиме Алексий)., Святые земли Русской., npabocjiabue@community - Фото@Mail.Ru"/>
          <p:cNvPicPr>
            <a:picLocks noChangeAspect="1" noChangeArrowheads="1"/>
          </p:cNvPicPr>
          <p:nvPr/>
        </p:nvPicPr>
        <p:blipFill>
          <a:blip r:embed="rId3" cstate="print"/>
          <a:srcRect/>
          <a:stretch>
            <a:fillRect/>
          </a:stretch>
        </p:blipFill>
        <p:spPr bwMode="auto">
          <a:xfrm>
            <a:off x="274601" y="1158515"/>
            <a:ext cx="4795094" cy="3468452"/>
          </a:xfrm>
          <a:prstGeom prst="rect">
            <a:avLst/>
          </a:prstGeom>
          <a:noFill/>
        </p:spPr>
      </p:pic>
      <p:sp>
        <p:nvSpPr>
          <p:cNvPr id="3079" name="Rectangle 7"/>
          <p:cNvSpPr>
            <a:spLocks noGrp="1" noChangeArrowheads="1"/>
          </p:cNvSpPr>
          <p:nvPr>
            <p:ph type="title" idx="4294967295"/>
          </p:nvPr>
        </p:nvSpPr>
        <p:spPr>
          <a:xfrm>
            <a:off x="3918132" y="3068960"/>
            <a:ext cx="5115364" cy="2426023"/>
          </a:xfrm>
        </p:spPr>
        <p:txBody>
          <a:bodyPr/>
          <a:lstStyle/>
          <a:p>
            <a:pPr algn="ctr"/>
            <a:r>
              <a:rPr lang="ru-RU" sz="3600" b="1" dirty="0" smtClean="0">
                <a:solidFill>
                  <a:srgbClr val="FFFF00"/>
                </a:solidFill>
              </a:rPr>
              <a:t>"Помните и детям, и внукам накажите о защите Руси всегда!"</a:t>
            </a:r>
            <a:endParaRPr lang="ru-RU" sz="3600" b="1" dirty="0">
              <a:solidFill>
                <a:srgbClr val="FFFF00"/>
              </a:solidFill>
            </a:endParaRPr>
          </a:p>
        </p:txBody>
      </p:sp>
      <p:sp>
        <p:nvSpPr>
          <p:cNvPr id="5" name="TextBox 4"/>
          <p:cNvSpPr txBox="1"/>
          <p:nvPr/>
        </p:nvSpPr>
        <p:spPr>
          <a:xfrm>
            <a:off x="1547664" y="5857892"/>
            <a:ext cx="7485832" cy="738664"/>
          </a:xfrm>
          <a:prstGeom prst="rect">
            <a:avLst/>
          </a:prstGeom>
          <a:noFill/>
        </p:spPr>
        <p:txBody>
          <a:bodyPr wrap="none" rtlCol="0">
            <a:spAutoFit/>
          </a:bodyPr>
          <a:lstStyle/>
          <a:p>
            <a:pPr algn="r"/>
            <a:r>
              <a:rPr lang="ru-RU" sz="1400" b="1" dirty="0" smtClean="0">
                <a:latin typeface="Arial" pitchFamily="34" charset="0"/>
                <a:cs typeface="Arial" pitchFamily="34" charset="0"/>
              </a:rPr>
              <a:t>Авторы презентации: Салахова Алена и Корчагина Елизавета, </a:t>
            </a:r>
          </a:p>
          <a:p>
            <a:pPr algn="r"/>
            <a:r>
              <a:rPr lang="ru-RU" sz="1400" b="1" dirty="0" smtClean="0">
                <a:latin typeface="Arial" pitchFamily="34" charset="0"/>
                <a:cs typeface="Arial" pitchFamily="34" charset="0"/>
              </a:rPr>
              <a:t>обучающиеся </a:t>
            </a:r>
            <a:r>
              <a:rPr lang="ru-RU" sz="1400" b="1" dirty="0" err="1" smtClean="0">
                <a:latin typeface="Arial" pitchFamily="34" charset="0"/>
                <a:cs typeface="Arial" pitchFamily="34" charset="0"/>
              </a:rPr>
              <a:t>Уренского</a:t>
            </a:r>
            <a:r>
              <a:rPr lang="ru-RU" sz="1400" b="1" dirty="0" smtClean="0">
                <a:latin typeface="Arial" pitchFamily="34" charset="0"/>
                <a:cs typeface="Arial" pitchFamily="34" charset="0"/>
              </a:rPr>
              <a:t> филиала ГБОУ СПО ШАПТ</a:t>
            </a:r>
          </a:p>
          <a:p>
            <a:pPr algn="r"/>
            <a:r>
              <a:rPr lang="ru-RU" sz="1400" b="1" dirty="0" smtClean="0">
                <a:latin typeface="Arial" pitchFamily="34" charset="0"/>
                <a:cs typeface="Arial" pitchFamily="34" charset="0"/>
              </a:rPr>
              <a:t>Руководитель </a:t>
            </a:r>
            <a:r>
              <a:rPr lang="ru-RU" sz="1400" b="1" dirty="0" err="1" smtClean="0">
                <a:latin typeface="Arial" pitchFamily="34" charset="0"/>
                <a:cs typeface="Arial" pitchFamily="34" charset="0"/>
              </a:rPr>
              <a:t>Рябкова</a:t>
            </a:r>
            <a:r>
              <a:rPr lang="ru-RU" sz="1400" b="1" dirty="0" smtClean="0">
                <a:latin typeface="Arial" pitchFamily="34" charset="0"/>
                <a:cs typeface="Arial" pitchFamily="34" charset="0"/>
              </a:rPr>
              <a:t> Любовь Константиновна, преподаватель спец дисциплин</a:t>
            </a:r>
            <a:endParaRPr lang="ru-RU" sz="1400" b="1" dirty="0">
              <a:latin typeface="Arial" pitchFamily="34" charset="0"/>
              <a:cs typeface="Arial" pitchFamily="34" charset="0"/>
            </a:endParaRPr>
          </a:p>
        </p:txBody>
      </p:sp>
      <p:sp>
        <p:nvSpPr>
          <p:cNvPr id="6" name="TextBox 5"/>
          <p:cNvSpPr txBox="1"/>
          <p:nvPr/>
        </p:nvSpPr>
        <p:spPr>
          <a:xfrm>
            <a:off x="2339752" y="142852"/>
            <a:ext cx="4092787" cy="1015663"/>
          </a:xfrm>
          <a:prstGeom prst="rect">
            <a:avLst/>
          </a:prstGeom>
          <a:noFill/>
        </p:spPr>
        <p:txBody>
          <a:bodyPr wrap="none" rtlCol="0">
            <a:spAutoFit/>
          </a:bodyPr>
          <a:lstStyle/>
          <a:p>
            <a:pPr algn="ctr"/>
            <a:r>
              <a:rPr lang="ru-RU" sz="1000" b="1" dirty="0" smtClean="0"/>
              <a:t>Министерство образования Нижегородской области</a:t>
            </a:r>
          </a:p>
          <a:p>
            <a:pPr algn="ctr"/>
            <a:r>
              <a:rPr lang="ru-RU" sz="1000" b="1" dirty="0" smtClean="0"/>
              <a:t>Государственное образовательное учреждение</a:t>
            </a:r>
          </a:p>
          <a:p>
            <a:pPr algn="ctr"/>
            <a:r>
              <a:rPr lang="ru-RU" sz="1000" b="1" dirty="0" smtClean="0"/>
              <a:t>Среднего профессионального образования</a:t>
            </a:r>
          </a:p>
          <a:p>
            <a:pPr algn="ctr"/>
            <a:r>
              <a:rPr lang="ru-RU" sz="1000" b="1" dirty="0" smtClean="0"/>
              <a:t>«Шахунский агропромышленный техникум»</a:t>
            </a:r>
          </a:p>
          <a:p>
            <a:pPr algn="ctr"/>
            <a:r>
              <a:rPr lang="ru-RU" sz="1000" b="1" dirty="0" smtClean="0"/>
              <a:t>УРЕНСКИЙ ФИЛИАЛ</a:t>
            </a:r>
          </a:p>
          <a:p>
            <a:pPr algn="ctr"/>
            <a:endParaRPr lang="ru-RU" sz="1000" b="1" dirty="0"/>
          </a:p>
        </p:txBody>
      </p:sp>
      <p:pic>
        <p:nvPicPr>
          <p:cNvPr id="7" name="Musorgskiy-Rassvet-nad-Moskvoy-rekoy(mp3tune.net).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9"/>
                                        </p:tgtEl>
                                        <p:attrNameLst>
                                          <p:attrName>style.visibility</p:attrName>
                                        </p:attrNameLst>
                                      </p:cBhvr>
                                      <p:to>
                                        <p:strVal val="visible"/>
                                      </p:to>
                                    </p:set>
                                    <p:animEffect transition="in" filter="fade">
                                      <p:cBhvr>
                                        <p:cTn id="7" dur="500"/>
                                        <p:tgtEl>
                                          <p:spTgt spid="3079"/>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1"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307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23728" y="692696"/>
            <a:ext cx="4572000" cy="5262979"/>
          </a:xfrm>
          <a:prstGeom prst="rect">
            <a:avLst/>
          </a:prstGeom>
        </p:spPr>
        <p:txBody>
          <a:bodyPr>
            <a:spAutoFit/>
          </a:bodyPr>
          <a:lstStyle/>
          <a:p>
            <a:r>
              <a:rPr lang="ru-RU" sz="2400" b="1" dirty="0">
                <a:latin typeface="Arial Narrow" panose="020B0606020202030204" pitchFamily="34" charset="0"/>
              </a:rPr>
              <a:t>Восход... </a:t>
            </a:r>
            <a:r>
              <a:rPr lang="ru-RU" sz="2400" b="1" dirty="0" err="1">
                <a:latin typeface="Arial Narrow" panose="020B0606020202030204" pitchFamily="34" charset="0"/>
              </a:rPr>
              <a:t>Cближаются</a:t>
            </a:r>
            <a:r>
              <a:rPr lang="ru-RU" sz="2400" b="1" dirty="0">
                <a:latin typeface="Arial Narrow" panose="020B0606020202030204" pitchFamily="34" charset="0"/>
              </a:rPr>
              <a:t> две силы,</a:t>
            </a:r>
          </a:p>
          <a:p>
            <a:r>
              <a:rPr lang="ru-RU" sz="2400" b="1" dirty="0">
                <a:latin typeface="Arial Narrow" panose="020B0606020202030204" pitchFamily="34" charset="0"/>
              </a:rPr>
              <a:t>На Чудском озере покой...</a:t>
            </a:r>
          </a:p>
          <a:p>
            <a:r>
              <a:rPr lang="ru-RU" sz="2400" b="1" dirty="0">
                <a:latin typeface="Arial Narrow" panose="020B0606020202030204" pitchFamily="34" charset="0"/>
              </a:rPr>
              <a:t>Луч солнца льда коснулся хилый,</a:t>
            </a:r>
          </a:p>
          <a:p>
            <a:r>
              <a:rPr lang="ru-RU" sz="2400" b="1" dirty="0">
                <a:latin typeface="Arial Narrow" panose="020B0606020202030204" pitchFamily="34" charset="0"/>
              </a:rPr>
              <a:t>Прохлада дышит тишиной...</a:t>
            </a:r>
          </a:p>
          <a:p>
            <a:r>
              <a:rPr lang="ru-RU" sz="2400" b="1" dirty="0">
                <a:latin typeface="Arial Narrow" panose="020B0606020202030204" pitchFamily="34" charset="0"/>
              </a:rPr>
              <a:t> </a:t>
            </a:r>
          </a:p>
          <a:p>
            <a:r>
              <a:rPr lang="ru-RU" sz="2400" b="1" dirty="0">
                <a:latin typeface="Arial Narrow" panose="020B0606020202030204" pitchFamily="34" charset="0"/>
              </a:rPr>
              <a:t>Они друг другу шли навстречу,</a:t>
            </a:r>
          </a:p>
          <a:p>
            <a:r>
              <a:rPr lang="ru-RU" sz="2400" b="1" dirty="0">
                <a:latin typeface="Arial Narrow" panose="020B0606020202030204" pitchFamily="34" charset="0"/>
              </a:rPr>
              <a:t>Ливонский Орден* грозовой</a:t>
            </a:r>
          </a:p>
          <a:p>
            <a:r>
              <a:rPr lang="ru-RU" sz="2400" b="1" dirty="0">
                <a:latin typeface="Arial Narrow" panose="020B0606020202030204" pitchFamily="34" charset="0"/>
              </a:rPr>
              <a:t>И князь, благословивший сечу,</a:t>
            </a:r>
          </a:p>
          <a:p>
            <a:r>
              <a:rPr lang="ru-RU" sz="2400" b="1" dirty="0">
                <a:latin typeface="Arial Narrow" panose="020B0606020202030204" pitchFamily="34" charset="0"/>
              </a:rPr>
              <a:t>Красивый парень молодой...</a:t>
            </a:r>
          </a:p>
          <a:p>
            <a:r>
              <a:rPr lang="ru-RU" sz="2400" b="1" dirty="0">
                <a:latin typeface="Arial Narrow" panose="020B0606020202030204" pitchFamily="34" charset="0"/>
              </a:rPr>
              <a:t> </a:t>
            </a:r>
          </a:p>
          <a:p>
            <a:r>
              <a:rPr lang="ru-RU" sz="2400" b="1" dirty="0">
                <a:latin typeface="Arial Narrow" panose="020B0606020202030204" pitchFamily="34" charset="0"/>
              </a:rPr>
              <a:t>На зависть выдержка и воля,</a:t>
            </a:r>
          </a:p>
          <a:p>
            <a:r>
              <a:rPr lang="ru-RU" sz="2400" b="1" dirty="0">
                <a:latin typeface="Arial Narrow" panose="020B0606020202030204" pitchFamily="34" charset="0"/>
              </a:rPr>
              <a:t>И  жажда крови победить! </a:t>
            </a:r>
          </a:p>
          <a:p>
            <a:r>
              <a:rPr lang="ru-RU" sz="2400" b="1" dirty="0">
                <a:latin typeface="Arial Narrow" panose="020B0606020202030204" pitchFamily="34" charset="0"/>
              </a:rPr>
              <a:t>Чтоб Русь не отдавать в неволю,</a:t>
            </a:r>
          </a:p>
          <a:p>
            <a:r>
              <a:rPr lang="ru-RU" sz="2400" b="1" dirty="0">
                <a:latin typeface="Arial Narrow" panose="020B0606020202030204" pitchFamily="34" charset="0"/>
              </a:rPr>
              <a:t>Чтоб с верою своею жить!</a:t>
            </a:r>
          </a:p>
        </p:txBody>
      </p:sp>
    </p:spTree>
    <p:extLst>
      <p:ext uri="{BB962C8B-B14F-4D97-AF65-F5344CB8AC3E}">
        <p14:creationId xmlns:p14="http://schemas.microsoft.com/office/powerpoint/2010/main" xmlns="" val="4119235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nevski_molle"/>
          <p:cNvPicPr>
            <a:picLocks noChangeAspect="1" noChangeArrowheads="1"/>
          </p:cNvPicPr>
          <p:nvPr/>
        </p:nvPicPr>
        <p:blipFill>
          <a:blip r:embed="rId2" cstate="print"/>
          <a:srcRect/>
          <a:stretch>
            <a:fillRect/>
          </a:stretch>
        </p:blipFill>
        <p:spPr bwMode="auto">
          <a:xfrm>
            <a:off x="4860032" y="773299"/>
            <a:ext cx="3775847" cy="5849339"/>
          </a:xfrm>
          <a:prstGeom prst="rect">
            <a:avLst/>
          </a:prstGeom>
          <a:noFill/>
        </p:spPr>
      </p:pic>
      <p:sp>
        <p:nvSpPr>
          <p:cNvPr id="30725" name="Rectangle 5"/>
          <p:cNvSpPr>
            <a:spLocks noGrp="1" noChangeArrowheads="1"/>
          </p:cNvSpPr>
          <p:nvPr>
            <p:ph type="title"/>
          </p:nvPr>
        </p:nvSpPr>
        <p:spPr>
          <a:xfrm>
            <a:off x="0" y="0"/>
            <a:ext cx="4716463" cy="6858000"/>
          </a:xfrm>
        </p:spPr>
        <p:txBody>
          <a:bodyPr/>
          <a:lstStyle/>
          <a:p>
            <a:pPr algn="l"/>
            <a:r>
              <a:rPr lang="ru-RU" sz="2000" b="1" dirty="0">
                <a:solidFill>
                  <a:schemeClr val="tx1"/>
                </a:solidFill>
                <a:latin typeface="Arial Narrow" panose="020B0606020202030204" pitchFamily="34" charset="0"/>
                <a:cs typeface="Arial" pitchFamily="34" charset="0"/>
              </a:rPr>
              <a:t>Вскоре Александр нанес поражение семи литовским </a:t>
            </a:r>
            <a:r>
              <a:rPr lang="ru-RU" sz="2000" b="1" dirty="0" smtClean="0">
                <a:solidFill>
                  <a:schemeClr val="tx1"/>
                </a:solidFill>
                <a:latin typeface="Arial Narrow" panose="020B0606020202030204" pitchFamily="34" charset="0"/>
                <a:cs typeface="Arial" pitchFamily="34" charset="0"/>
              </a:rPr>
              <a:t>отрядам</a:t>
            </a:r>
            <a:r>
              <a:rPr lang="ru-RU" sz="2000" b="1" dirty="0">
                <a:solidFill>
                  <a:schemeClr val="tx1"/>
                </a:solidFill>
                <a:latin typeface="Arial Narrow" panose="020B0606020202030204" pitchFamily="34" charset="0"/>
                <a:cs typeface="Arial" pitchFamily="34" charset="0"/>
              </a:rPr>
              <a:t>, нападавшим на северо-западные русские земли, отбил Торопец, захваченный Литвой, уничтожил отряд у озера </a:t>
            </a:r>
            <a:r>
              <a:rPr lang="ru-RU" sz="2000" b="1" dirty="0" err="1">
                <a:solidFill>
                  <a:schemeClr val="tx1"/>
                </a:solidFill>
                <a:latin typeface="Arial Narrow" panose="020B0606020202030204" pitchFamily="34" charset="0"/>
                <a:cs typeface="Arial" pitchFamily="34" charset="0"/>
              </a:rPr>
              <a:t>Жизца</a:t>
            </a:r>
            <a:r>
              <a:rPr lang="ru-RU" sz="2000" b="1" dirty="0">
                <a:solidFill>
                  <a:schemeClr val="tx1"/>
                </a:solidFill>
                <a:latin typeface="Arial Narrow" panose="020B0606020202030204" pitchFamily="34" charset="0"/>
                <a:cs typeface="Arial" pitchFamily="34" charset="0"/>
              </a:rPr>
              <a:t>, разгромил литовское ополчение под </a:t>
            </a:r>
            <a:r>
              <a:rPr lang="ru-RU" sz="2000" b="1" dirty="0" err="1">
                <a:solidFill>
                  <a:schemeClr val="tx1"/>
                </a:solidFill>
                <a:latin typeface="Arial Narrow" panose="020B0606020202030204" pitchFamily="34" charset="0"/>
                <a:cs typeface="Arial" pitchFamily="34" charset="0"/>
              </a:rPr>
              <a:t>Усвятом</a:t>
            </a:r>
            <a:r>
              <a:rPr lang="ru-RU" sz="2000" b="1" dirty="0">
                <a:solidFill>
                  <a:schemeClr val="tx1"/>
                </a:solidFill>
                <a:latin typeface="Arial" pitchFamily="34" charset="0"/>
                <a:cs typeface="Arial" pitchFamily="34" charset="0"/>
              </a:rPr>
              <a:t>. </a:t>
            </a:r>
          </a:p>
        </p:txBody>
      </p:sp>
      <p:sp>
        <p:nvSpPr>
          <p:cNvPr id="2" name="Прямоугольник 1"/>
          <p:cNvSpPr/>
          <p:nvPr/>
        </p:nvSpPr>
        <p:spPr>
          <a:xfrm>
            <a:off x="71438" y="773688"/>
            <a:ext cx="4572000" cy="3416320"/>
          </a:xfrm>
          <a:prstGeom prst="rect">
            <a:avLst/>
          </a:prstGeom>
        </p:spPr>
        <p:txBody>
          <a:bodyPr>
            <a:spAutoFit/>
          </a:bodyPr>
          <a:lstStyle/>
          <a:p>
            <a:pPr algn="ctr"/>
            <a:r>
              <a:rPr lang="ru-RU" sz="2400" b="1" dirty="0">
                <a:latin typeface="Arial Narrow" panose="020B0606020202030204" pitchFamily="34" charset="0"/>
              </a:rPr>
              <a:t>С тех пор три года миновало</a:t>
            </a:r>
          </a:p>
          <a:p>
            <a:pPr algn="ctr"/>
            <a:r>
              <a:rPr lang="ru-RU" sz="2400" b="1" dirty="0">
                <a:latin typeface="Arial Narrow" panose="020B0606020202030204" pitchFamily="34" charset="0"/>
              </a:rPr>
              <a:t>И снова Новгород зовёт,</a:t>
            </a:r>
          </a:p>
          <a:p>
            <a:pPr algn="ctr"/>
            <a:r>
              <a:rPr lang="ru-RU" sz="2400" b="1" dirty="0">
                <a:latin typeface="Arial Narrow" panose="020B0606020202030204" pitchFamily="34" charset="0"/>
              </a:rPr>
              <a:t>Теперь к Руси Литва припала, </a:t>
            </a:r>
          </a:p>
          <a:p>
            <a:pPr algn="ctr"/>
            <a:r>
              <a:rPr lang="ru-RU" sz="2400" b="1" dirty="0">
                <a:latin typeface="Arial Narrow" panose="020B0606020202030204" pitchFamily="34" charset="0"/>
              </a:rPr>
              <a:t>Как прежде </a:t>
            </a:r>
            <a:r>
              <a:rPr lang="ru-RU" sz="2400" b="1" dirty="0" err="1">
                <a:latin typeface="Arial Narrow" panose="020B0606020202030204" pitchFamily="34" charset="0"/>
              </a:rPr>
              <a:t>княже</a:t>
            </a:r>
            <a:r>
              <a:rPr lang="ru-RU" sz="2400" b="1" dirty="0">
                <a:latin typeface="Arial Narrow" panose="020B0606020202030204" pitchFamily="34" charset="0"/>
              </a:rPr>
              <a:t> меч берёт!</a:t>
            </a:r>
          </a:p>
          <a:p>
            <a:pPr algn="ctr"/>
            <a:r>
              <a:rPr lang="ru-RU" sz="2400" b="1" dirty="0">
                <a:latin typeface="Arial Narrow" panose="020B0606020202030204" pitchFamily="34" charset="0"/>
              </a:rPr>
              <a:t> </a:t>
            </a:r>
          </a:p>
          <a:p>
            <a:pPr algn="ctr"/>
            <a:r>
              <a:rPr lang="ru-RU" sz="2400" b="1" dirty="0">
                <a:latin typeface="Arial Narrow" panose="020B0606020202030204" pitchFamily="34" charset="0"/>
              </a:rPr>
              <a:t>Немедля встал он на защиту,</a:t>
            </a:r>
          </a:p>
          <a:p>
            <a:pPr algn="ctr"/>
            <a:r>
              <a:rPr lang="ru-RU" sz="2400" b="1" dirty="0">
                <a:latin typeface="Arial Narrow" panose="020B0606020202030204" pitchFamily="34" charset="0"/>
              </a:rPr>
              <a:t>Разбил </a:t>
            </a:r>
            <a:r>
              <a:rPr lang="ru-RU" sz="2400" b="1" dirty="0" err="1">
                <a:latin typeface="Arial Narrow" panose="020B0606020202030204" pitchFamily="34" charset="0"/>
              </a:rPr>
              <a:t>Миндовга</a:t>
            </a:r>
            <a:r>
              <a:rPr lang="ru-RU" sz="2400" b="1" dirty="0">
                <a:latin typeface="Arial Narrow" panose="020B0606020202030204" pitchFamily="34" charset="0"/>
              </a:rPr>
              <a:t> у </a:t>
            </a:r>
            <a:r>
              <a:rPr lang="ru-RU" sz="2400" b="1" dirty="0" err="1">
                <a:latin typeface="Arial Narrow" panose="020B0606020202030204" pitchFamily="34" charset="0"/>
              </a:rPr>
              <a:t>Жизца</a:t>
            </a:r>
            <a:r>
              <a:rPr lang="ru-RU" sz="2400" b="1" dirty="0">
                <a:latin typeface="Arial Narrow" panose="020B0606020202030204" pitchFamily="34" charset="0"/>
              </a:rPr>
              <a:t>,</a:t>
            </a:r>
          </a:p>
          <a:p>
            <a:pPr algn="ctr"/>
            <a:r>
              <a:rPr lang="ru-RU" sz="2400" b="1" dirty="0">
                <a:latin typeface="Arial Narrow" panose="020B0606020202030204" pitchFamily="34" charset="0"/>
              </a:rPr>
              <a:t>Вернул </a:t>
            </a:r>
            <a:r>
              <a:rPr lang="ru-RU" sz="2400" b="1" dirty="0" err="1">
                <a:latin typeface="Arial Narrow" panose="020B0606020202030204" pitchFamily="34" charset="0"/>
              </a:rPr>
              <a:t>наргабленное</a:t>
            </a:r>
            <a:r>
              <a:rPr lang="ru-RU" sz="2400" b="1" dirty="0">
                <a:latin typeface="Arial Narrow" panose="020B0606020202030204" pitchFamily="34" charset="0"/>
              </a:rPr>
              <a:t> битвой,</a:t>
            </a:r>
          </a:p>
          <a:p>
            <a:pPr algn="ctr"/>
            <a:r>
              <a:rPr lang="ru-RU" sz="2400" b="1" dirty="0">
                <a:latin typeface="Arial Narrow" panose="020B0606020202030204" pitchFamily="34" charset="0"/>
              </a:rPr>
              <a:t>Нагнав с позором </a:t>
            </a:r>
            <a:r>
              <a:rPr lang="ru-RU" sz="2400" b="1" dirty="0" err="1">
                <a:latin typeface="Arial Narrow" panose="020B0606020202030204" pitchFamily="34" charset="0"/>
              </a:rPr>
              <a:t>подлеца</a:t>
            </a:r>
            <a:r>
              <a:rPr lang="ru-RU" sz="2400" b="1" dirty="0">
                <a:latin typeface="Arial Narrow" panose="020B0606020202030204" pitchFamily="34" charset="0"/>
              </a:rPr>
              <a:t>.</a:t>
            </a:r>
          </a:p>
        </p:txBody>
      </p:sp>
      <p:sp>
        <p:nvSpPr>
          <p:cNvPr id="5" name="Прямоугольник 4"/>
          <p:cNvSpPr/>
          <p:nvPr/>
        </p:nvSpPr>
        <p:spPr>
          <a:xfrm>
            <a:off x="83092" y="133304"/>
            <a:ext cx="7488832" cy="584775"/>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Разгром литовцев</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animEffect transition="in" filter="fade">
                                      <p:cBhvr>
                                        <p:cTn id="9" dur="500"/>
                                        <p:tgtEl>
                                          <p:spTgt spid="30725"/>
                                        </p:tgtEl>
                                      </p:cBhvr>
                                    </p:animEffect>
                                  </p:childTnLst>
                                </p:cTn>
                              </p:par>
                              <p:par>
                                <p:cTn id="10" presetID="53" presetClass="entr" presetSubtype="16" fill="hold" nodeType="withEffect">
                                  <p:stCondLst>
                                    <p:cond delay="0"/>
                                  </p:stCondLst>
                                  <p:childTnLst>
                                    <p:set>
                                      <p:cBhvr>
                                        <p:cTn id="11" dur="1" fill="hold">
                                          <p:stCondLst>
                                            <p:cond delay="0"/>
                                          </p:stCondLst>
                                        </p:cTn>
                                        <p:tgtEl>
                                          <p:spTgt spid="30724"/>
                                        </p:tgtEl>
                                        <p:attrNameLst>
                                          <p:attrName>style.visibility</p:attrName>
                                        </p:attrNameLst>
                                      </p:cBhvr>
                                      <p:to>
                                        <p:strVal val="visible"/>
                                      </p:to>
                                    </p:set>
                                    <p:anim calcmode="lin" valueType="num">
                                      <p:cBhvr>
                                        <p:cTn id="12" dur="500" fill="hold"/>
                                        <p:tgtEl>
                                          <p:spTgt spid="30724"/>
                                        </p:tgtEl>
                                        <p:attrNameLst>
                                          <p:attrName>ppt_w</p:attrName>
                                        </p:attrNameLst>
                                      </p:cBhvr>
                                      <p:tavLst>
                                        <p:tav tm="0">
                                          <p:val>
                                            <p:fltVal val="0"/>
                                          </p:val>
                                        </p:tav>
                                        <p:tav tm="100000">
                                          <p:val>
                                            <p:strVal val="#ppt_w"/>
                                          </p:val>
                                        </p:tav>
                                      </p:tavLst>
                                    </p:anim>
                                    <p:anim calcmode="lin" valueType="num">
                                      <p:cBhvr>
                                        <p:cTn id="13" dur="500" fill="hold"/>
                                        <p:tgtEl>
                                          <p:spTgt spid="30724"/>
                                        </p:tgtEl>
                                        <p:attrNameLst>
                                          <p:attrName>ppt_h</p:attrName>
                                        </p:attrNameLst>
                                      </p:cBhvr>
                                      <p:tavLst>
                                        <p:tav tm="0">
                                          <p:val>
                                            <p:fltVal val="0"/>
                                          </p:val>
                                        </p:tav>
                                        <p:tav tm="100000">
                                          <p:val>
                                            <p:strVal val="#ppt_h"/>
                                          </p:val>
                                        </p:tav>
                                      </p:tavLst>
                                    </p:anim>
                                    <p:animEffect transition="in" filter="fade">
                                      <p:cBhvr>
                                        <p:cTn id="14"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28997272_Semiradskiy_G"/>
          <p:cNvPicPr>
            <a:picLocks noChangeAspect="1" noChangeArrowheads="1"/>
          </p:cNvPicPr>
          <p:nvPr/>
        </p:nvPicPr>
        <p:blipFill>
          <a:blip r:embed="rId2" cstate="print"/>
          <a:srcRect/>
          <a:stretch>
            <a:fillRect/>
          </a:stretch>
        </p:blipFill>
        <p:spPr bwMode="auto">
          <a:xfrm>
            <a:off x="179512" y="908720"/>
            <a:ext cx="3593770" cy="4723064"/>
          </a:xfrm>
          <a:prstGeom prst="rect">
            <a:avLst/>
          </a:prstGeom>
          <a:noFill/>
        </p:spPr>
      </p:pic>
      <p:sp>
        <p:nvSpPr>
          <p:cNvPr id="32773" name="Rectangle 5"/>
          <p:cNvSpPr>
            <a:spLocks noChangeArrowheads="1"/>
          </p:cNvSpPr>
          <p:nvPr/>
        </p:nvSpPr>
        <p:spPr bwMode="auto">
          <a:xfrm>
            <a:off x="3902436" y="1459969"/>
            <a:ext cx="5000628" cy="3785652"/>
          </a:xfrm>
          <a:prstGeom prst="rect">
            <a:avLst/>
          </a:prstGeom>
          <a:noFill/>
          <a:ln w="9525">
            <a:noFill/>
            <a:miter lim="800000"/>
            <a:headEnd/>
            <a:tailEnd/>
          </a:ln>
          <a:effectLst/>
        </p:spPr>
        <p:txBody>
          <a:bodyPr wrap="square" anchor="ctr">
            <a:spAutoFit/>
          </a:bodyPr>
          <a:lstStyle/>
          <a:p>
            <a:pPr algn="r"/>
            <a:r>
              <a:rPr lang="ru-RU" sz="2000" b="1" dirty="0">
                <a:latin typeface="+mj-lt"/>
                <a:cs typeface="Arial" pitchFamily="34" charset="0"/>
              </a:rPr>
              <a:t>В 1247 году к Александру обратился Батый: "</a:t>
            </a:r>
            <a:r>
              <a:rPr lang="ru-RU" sz="2000" b="1" i="1" dirty="0">
                <a:latin typeface="+mj-lt"/>
                <a:cs typeface="Arial" pitchFamily="34" charset="0"/>
              </a:rPr>
              <a:t>Мне покорились многие народы, неужели ты один не хочешь покориться моей державе? Если хочешь сберечь землю свою, то приходи поклониться мне, и увидишь честь и славу царства моего"</a:t>
            </a:r>
            <a:r>
              <a:rPr lang="ru-RU" sz="2000" b="1" dirty="0">
                <a:latin typeface="+mj-lt"/>
                <a:cs typeface="Arial" pitchFamily="34" charset="0"/>
              </a:rPr>
              <a:t>. Понимая, что противостоять монголам он не в состоянии, Александр не пошел на конфликт и отправился в </a:t>
            </a:r>
            <a:r>
              <a:rPr lang="ru-RU" sz="2000" b="1" dirty="0" smtClean="0">
                <a:latin typeface="+mj-lt"/>
                <a:cs typeface="Arial" pitchFamily="34" charset="0"/>
              </a:rPr>
              <a:t>Монголию. </a:t>
            </a:r>
            <a:r>
              <a:rPr lang="ru-RU" sz="2000" b="1" dirty="0">
                <a:latin typeface="+mj-lt"/>
                <a:cs typeface="Arial" pitchFamily="34" charset="0"/>
              </a:rPr>
              <a:t>В летописи сказано, что хан, увидевши Александра, сказал своим вельможам: </a:t>
            </a:r>
            <a:r>
              <a:rPr lang="ru-RU" sz="2000" b="1" i="1" dirty="0">
                <a:latin typeface="+mj-lt"/>
                <a:cs typeface="Arial" pitchFamily="34" charset="0"/>
              </a:rPr>
              <a:t>"Все, что мне говорили о нем, все правда: нет подобного этому князю". </a:t>
            </a:r>
          </a:p>
        </p:txBody>
      </p:sp>
      <p:sp>
        <p:nvSpPr>
          <p:cNvPr id="4" name="Прямоугольник 3"/>
          <p:cNvSpPr/>
          <p:nvPr/>
        </p:nvSpPr>
        <p:spPr>
          <a:xfrm>
            <a:off x="539552" y="188913"/>
            <a:ext cx="8136904" cy="1077218"/>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Установление мира с Золотой Ордой</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
        <p:nvSpPr>
          <p:cNvPr id="5" name="Прямоугольник 4"/>
          <p:cNvSpPr/>
          <p:nvPr/>
        </p:nvSpPr>
        <p:spPr>
          <a:xfrm>
            <a:off x="572375" y="5534165"/>
            <a:ext cx="8330689" cy="1323439"/>
          </a:xfrm>
          <a:prstGeom prst="rect">
            <a:avLst/>
          </a:prstGeom>
        </p:spPr>
        <p:txBody>
          <a:bodyPr wrap="square">
            <a:spAutoFit/>
          </a:bodyPr>
          <a:lstStyle/>
          <a:p>
            <a:r>
              <a:rPr lang="ru-RU" sz="2000" b="1" dirty="0">
                <a:latin typeface="Arial Narrow" panose="020B0606020202030204" pitchFamily="34" charset="0"/>
                <a:cs typeface="Arial" pitchFamily="34" charset="0"/>
              </a:rPr>
              <a:t>В дальнейшем вся восточная политика Александра была направлена на то, чтобы обезопасить Русь от новых монгольских нашествий. Пойдя на уступки и наладив дипломатические отношения с Ордой, Александр спас ослабленную Русь от полного уничтожения</a:t>
            </a:r>
            <a:r>
              <a:rPr lang="ru-RU" b="1" dirty="0">
                <a:latin typeface="Arial" pitchFamily="34" charset="0"/>
                <a:cs typeface="Arial" pitchFamily="34" charset="0"/>
              </a:rPr>
              <a:t>.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p:cTn id="7" dur="500" fill="hold"/>
                                        <p:tgtEl>
                                          <p:spTgt spid="32773"/>
                                        </p:tgtEl>
                                        <p:attrNameLst>
                                          <p:attrName>ppt_w</p:attrName>
                                        </p:attrNameLst>
                                      </p:cBhvr>
                                      <p:tavLst>
                                        <p:tav tm="0">
                                          <p:val>
                                            <p:fltVal val="0"/>
                                          </p:val>
                                        </p:tav>
                                        <p:tav tm="100000">
                                          <p:val>
                                            <p:strVal val="#ppt_w"/>
                                          </p:val>
                                        </p:tav>
                                      </p:tavLst>
                                    </p:anim>
                                    <p:anim calcmode="lin" valueType="num">
                                      <p:cBhvr>
                                        <p:cTn id="8" dur="500" fill="hold"/>
                                        <p:tgtEl>
                                          <p:spTgt spid="32773"/>
                                        </p:tgtEl>
                                        <p:attrNameLst>
                                          <p:attrName>ppt_h</p:attrName>
                                        </p:attrNameLst>
                                      </p:cBhvr>
                                      <p:tavLst>
                                        <p:tav tm="0">
                                          <p:val>
                                            <p:fltVal val="0"/>
                                          </p:val>
                                        </p:tav>
                                        <p:tav tm="100000">
                                          <p:val>
                                            <p:strVal val="#ppt_h"/>
                                          </p:val>
                                        </p:tav>
                                      </p:tavLst>
                                    </p:anim>
                                    <p:animEffect transition="in" filter="fade">
                                      <p:cBhvr>
                                        <p:cTn id="9" dur="500"/>
                                        <p:tgtEl>
                                          <p:spTgt spid="32773"/>
                                        </p:tgtEl>
                                      </p:cBhvr>
                                    </p:animEffect>
                                  </p:childTnLst>
                                </p:cTn>
                              </p:par>
                              <p:par>
                                <p:cTn id="10" presetID="53" presetClass="entr" presetSubtype="16" fill="hold" nodeType="withEffect">
                                  <p:stCondLst>
                                    <p:cond delay="0"/>
                                  </p:stCondLst>
                                  <p:childTnLst>
                                    <p:set>
                                      <p:cBhvr>
                                        <p:cTn id="11" dur="1" fill="hold">
                                          <p:stCondLst>
                                            <p:cond delay="0"/>
                                          </p:stCondLst>
                                        </p:cTn>
                                        <p:tgtEl>
                                          <p:spTgt spid="32772"/>
                                        </p:tgtEl>
                                        <p:attrNameLst>
                                          <p:attrName>style.visibility</p:attrName>
                                        </p:attrNameLst>
                                      </p:cBhvr>
                                      <p:to>
                                        <p:strVal val="visible"/>
                                      </p:to>
                                    </p:set>
                                    <p:anim calcmode="lin" valueType="num">
                                      <p:cBhvr>
                                        <p:cTn id="12" dur="500" fill="hold"/>
                                        <p:tgtEl>
                                          <p:spTgt spid="32772"/>
                                        </p:tgtEl>
                                        <p:attrNameLst>
                                          <p:attrName>ppt_w</p:attrName>
                                        </p:attrNameLst>
                                      </p:cBhvr>
                                      <p:tavLst>
                                        <p:tav tm="0">
                                          <p:val>
                                            <p:fltVal val="0"/>
                                          </p:val>
                                        </p:tav>
                                        <p:tav tm="100000">
                                          <p:val>
                                            <p:strVal val="#ppt_w"/>
                                          </p:val>
                                        </p:tav>
                                      </p:tavLst>
                                    </p:anim>
                                    <p:anim calcmode="lin" valueType="num">
                                      <p:cBhvr>
                                        <p:cTn id="13" dur="500" fill="hold"/>
                                        <p:tgtEl>
                                          <p:spTgt spid="32772"/>
                                        </p:tgtEl>
                                        <p:attrNameLst>
                                          <p:attrName>ppt_h</p:attrName>
                                        </p:attrNameLst>
                                      </p:cBhvr>
                                      <p:tavLst>
                                        <p:tav tm="0">
                                          <p:val>
                                            <p:fltVal val="0"/>
                                          </p:val>
                                        </p:tav>
                                        <p:tav tm="100000">
                                          <p:val>
                                            <p:strVal val="#ppt_h"/>
                                          </p:val>
                                        </p:tav>
                                      </p:tavLst>
                                    </p:anim>
                                    <p:animEffect transition="in" filter="fade">
                                      <p:cBhvr>
                                        <p:cTn id="14"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7744" y="548680"/>
            <a:ext cx="5472608" cy="5632311"/>
          </a:xfrm>
          <a:prstGeom prst="rect">
            <a:avLst/>
          </a:prstGeom>
        </p:spPr>
        <p:txBody>
          <a:bodyPr wrap="square">
            <a:spAutoFit/>
          </a:bodyPr>
          <a:lstStyle/>
          <a:p>
            <a:r>
              <a:rPr lang="ru-RU" sz="2400" b="1" dirty="0">
                <a:latin typeface="Arial Narrow" panose="020B0606020202030204" pitchFamily="34" charset="0"/>
              </a:rPr>
              <a:t>Наш светлый князь щитом был</a:t>
            </a:r>
            <a:r>
              <a:rPr lang="ru-RU" sz="2400" b="1" dirty="0" smtClean="0">
                <a:latin typeface="Arial Narrow" panose="020B0606020202030204" pitchFamily="34" charset="0"/>
              </a:rPr>
              <a:t>, силой</a:t>
            </a:r>
            <a:r>
              <a:rPr lang="ru-RU" sz="2400" b="1" dirty="0">
                <a:latin typeface="Arial Narrow" panose="020B0606020202030204" pitchFamily="34" charset="0"/>
              </a:rPr>
              <a:t>!</a:t>
            </a:r>
          </a:p>
          <a:p>
            <a:r>
              <a:rPr lang="ru-RU" sz="2400" b="1" dirty="0">
                <a:latin typeface="Arial Narrow" panose="020B0606020202030204" pitchFamily="34" charset="0"/>
              </a:rPr>
              <a:t>Всегда искал бескровный путь,</a:t>
            </a:r>
          </a:p>
          <a:p>
            <a:r>
              <a:rPr lang="ru-RU" sz="2400" b="1" dirty="0">
                <a:latin typeface="Arial Narrow" panose="020B0606020202030204" pitchFamily="34" charset="0"/>
              </a:rPr>
              <a:t>А коли драться приходилось,</a:t>
            </a:r>
          </a:p>
          <a:p>
            <a:r>
              <a:rPr lang="ru-RU" sz="2400" b="1" dirty="0">
                <a:latin typeface="Arial Narrow" panose="020B0606020202030204" pitchFamily="34" charset="0"/>
              </a:rPr>
              <a:t>В бою нёс первый честь и суть!</a:t>
            </a:r>
          </a:p>
          <a:p>
            <a:r>
              <a:rPr lang="ru-RU" sz="2400" b="1" dirty="0">
                <a:latin typeface="Arial Narrow" panose="020B0606020202030204" pitchFamily="34" charset="0"/>
              </a:rPr>
              <a:t> </a:t>
            </a:r>
          </a:p>
          <a:p>
            <a:r>
              <a:rPr lang="ru-RU" sz="2400" b="1" dirty="0">
                <a:latin typeface="Arial Narrow" panose="020B0606020202030204" pitchFamily="34" charset="0"/>
              </a:rPr>
              <a:t>Врага всей кровью ненавидел,</a:t>
            </a:r>
          </a:p>
          <a:p>
            <a:r>
              <a:rPr lang="ru-RU" sz="2400" b="1" dirty="0">
                <a:latin typeface="Arial Narrow" panose="020B0606020202030204" pitchFamily="34" charset="0"/>
              </a:rPr>
              <a:t>На мир же миром отвечал,</a:t>
            </a:r>
          </a:p>
          <a:p>
            <a:r>
              <a:rPr lang="ru-RU" sz="2400" b="1" dirty="0">
                <a:latin typeface="Arial Narrow" panose="020B0606020202030204" pitchFamily="34" charset="0"/>
              </a:rPr>
              <a:t>Был дипломатом, всё предвидел,</a:t>
            </a:r>
          </a:p>
          <a:p>
            <a:r>
              <a:rPr lang="ru-RU" sz="2400" b="1" dirty="0">
                <a:latin typeface="Arial Narrow" panose="020B0606020202030204" pitchFamily="34" charset="0"/>
              </a:rPr>
              <a:t>С Ордой согласье заключал...</a:t>
            </a:r>
          </a:p>
          <a:p>
            <a:r>
              <a:rPr lang="ru-RU" sz="2400" b="1" dirty="0">
                <a:latin typeface="Arial Narrow" panose="020B0606020202030204" pitchFamily="34" charset="0"/>
              </a:rPr>
              <a:t> </a:t>
            </a:r>
          </a:p>
          <a:p>
            <a:r>
              <a:rPr lang="ru-RU" sz="2400" b="1" dirty="0">
                <a:latin typeface="Arial Narrow" panose="020B0606020202030204" pitchFamily="34" charset="0"/>
              </a:rPr>
              <a:t>Во имя маленького мира,</a:t>
            </a:r>
          </a:p>
          <a:p>
            <a:r>
              <a:rPr lang="ru-RU" sz="2400" b="1" dirty="0">
                <a:latin typeface="Arial Narrow" panose="020B0606020202030204" pitchFamily="34" charset="0"/>
              </a:rPr>
              <a:t>Чтоб </a:t>
            </a:r>
            <a:r>
              <a:rPr lang="ru-RU" sz="2400" b="1" dirty="0" smtClean="0">
                <a:latin typeface="Arial Narrow" panose="020B0606020202030204" pitchFamily="34" charset="0"/>
              </a:rPr>
              <a:t>крови </a:t>
            </a:r>
            <a:r>
              <a:rPr lang="ru-RU" sz="2400" b="1" dirty="0">
                <a:latin typeface="Arial Narrow" panose="020B0606020202030204" pitchFamily="34" charset="0"/>
              </a:rPr>
              <a:t>зря не проливать,</a:t>
            </a:r>
          </a:p>
          <a:p>
            <a:r>
              <a:rPr lang="ru-RU" sz="2400" b="1" dirty="0">
                <a:latin typeface="Arial Narrow" panose="020B0606020202030204" pitchFamily="34" charset="0"/>
              </a:rPr>
              <a:t>Чтоб отдохнуть, латая дыры</a:t>
            </a:r>
          </a:p>
          <a:p>
            <a:r>
              <a:rPr lang="ru-RU" sz="2400" b="1" dirty="0">
                <a:latin typeface="Arial Narrow" panose="020B0606020202030204" pitchFamily="34" charset="0"/>
              </a:rPr>
              <a:t>И войско храброе собрать!</a:t>
            </a:r>
          </a:p>
          <a:p>
            <a:r>
              <a:rPr lang="ru-RU" sz="2400" b="1" dirty="0">
                <a:latin typeface="Arial Narrow" panose="020B0606020202030204" pitchFamily="34" charset="0"/>
              </a:rPr>
              <a:t> </a:t>
            </a:r>
          </a:p>
        </p:txBody>
      </p:sp>
    </p:spTree>
    <p:extLst>
      <p:ext uri="{BB962C8B-B14F-4D97-AF65-F5344CB8AC3E}">
        <p14:creationId xmlns:p14="http://schemas.microsoft.com/office/powerpoint/2010/main" xmlns="" val="3604966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4mn5"/>
          <p:cNvPicPr>
            <a:picLocks noChangeAspect="1" noChangeArrowheads="1"/>
          </p:cNvPicPr>
          <p:nvPr/>
        </p:nvPicPr>
        <p:blipFill>
          <a:blip r:embed="rId2" cstate="print"/>
          <a:srcRect/>
          <a:stretch>
            <a:fillRect/>
          </a:stretch>
        </p:blipFill>
        <p:spPr bwMode="auto">
          <a:xfrm>
            <a:off x="567439" y="1286022"/>
            <a:ext cx="4140769" cy="4968552"/>
          </a:xfrm>
          <a:prstGeom prst="rect">
            <a:avLst/>
          </a:prstGeom>
          <a:noFill/>
        </p:spPr>
      </p:pic>
      <p:sp>
        <p:nvSpPr>
          <p:cNvPr id="33797" name="Rectangle 5"/>
          <p:cNvSpPr>
            <a:spLocks noGrp="1" noRot="1" noChangeArrowheads="1"/>
          </p:cNvSpPr>
          <p:nvPr>
            <p:ph type="title" idx="4294967295"/>
          </p:nvPr>
        </p:nvSpPr>
        <p:spPr>
          <a:xfrm>
            <a:off x="5183956" y="1266131"/>
            <a:ext cx="3492500" cy="3675037"/>
          </a:xfrm>
        </p:spPr>
        <p:txBody>
          <a:bodyPr/>
          <a:lstStyle/>
          <a:p>
            <a:pPr algn="l"/>
            <a:r>
              <a:rPr lang="ru-RU" sz="2000" b="1" dirty="0">
                <a:solidFill>
                  <a:schemeClr val="tx1"/>
                </a:solidFill>
                <a:latin typeface="Arial Narrow" panose="020B0606020202030204" pitchFamily="34" charset="0"/>
                <a:cs typeface="Arial" pitchFamily="34" charset="0"/>
              </a:rPr>
              <a:t>В 1252 году Александр отправился на Дон к сыну Батыя, </a:t>
            </a:r>
            <a:r>
              <a:rPr lang="ru-RU" sz="2000" b="1" dirty="0" err="1">
                <a:solidFill>
                  <a:schemeClr val="tx1"/>
                </a:solidFill>
                <a:latin typeface="Arial Narrow" panose="020B0606020202030204" pitchFamily="34" charset="0"/>
                <a:cs typeface="Arial" pitchFamily="34" charset="0"/>
              </a:rPr>
              <a:t>Сартаку</a:t>
            </a:r>
            <a:r>
              <a:rPr lang="ru-RU" sz="2000" b="1" dirty="0">
                <a:solidFill>
                  <a:schemeClr val="tx1"/>
                </a:solidFill>
                <a:latin typeface="Arial Narrow" panose="020B0606020202030204" pitchFamily="34" charset="0"/>
                <a:cs typeface="Arial" pitchFamily="34" charset="0"/>
              </a:rPr>
              <a:t>, который теперь управлял всеми делами ввиду старости отца. </a:t>
            </a:r>
            <a:r>
              <a:rPr lang="ru-RU" sz="2000" b="1" dirty="0" err="1">
                <a:solidFill>
                  <a:schemeClr val="tx1"/>
                </a:solidFill>
                <a:latin typeface="Arial Narrow" panose="020B0606020202030204" pitchFamily="34" charset="0"/>
                <a:cs typeface="Arial" pitchFamily="34" charset="0"/>
              </a:rPr>
              <a:t>Сартаку</a:t>
            </a:r>
            <a:r>
              <a:rPr lang="ru-RU" sz="2000" b="1" dirty="0">
                <a:solidFill>
                  <a:schemeClr val="tx1"/>
                </a:solidFill>
                <a:latin typeface="Arial Narrow" panose="020B0606020202030204" pitchFamily="34" charset="0"/>
                <a:cs typeface="Arial" pitchFamily="34" charset="0"/>
              </a:rPr>
              <a:t> он понравился еще больше, чем Батыю, между ними завязалась тесная дружба</a:t>
            </a:r>
            <a:r>
              <a:rPr lang="ru-RU" sz="2000" b="1" dirty="0" smtClean="0">
                <a:solidFill>
                  <a:schemeClr val="tx1"/>
                </a:solidFill>
                <a:latin typeface="Arial Narrow" panose="020B0606020202030204" pitchFamily="34" charset="0"/>
                <a:cs typeface="Arial" pitchFamily="34" charset="0"/>
              </a:rPr>
              <a:t>.. </a:t>
            </a:r>
            <a:r>
              <a:rPr lang="ru-RU" sz="2000" b="1" dirty="0" err="1">
                <a:solidFill>
                  <a:schemeClr val="tx1"/>
                </a:solidFill>
                <a:latin typeface="Arial Narrow" panose="020B0606020202030204" pitchFamily="34" charset="0"/>
                <a:cs typeface="Arial" pitchFamily="34" charset="0"/>
              </a:rPr>
              <a:t>Сартак</a:t>
            </a:r>
            <a:r>
              <a:rPr lang="ru-RU" sz="2000" b="1" dirty="0">
                <a:solidFill>
                  <a:schemeClr val="tx1"/>
                </a:solidFill>
                <a:latin typeface="Arial Narrow" panose="020B0606020202030204" pitchFamily="34" charset="0"/>
                <a:cs typeface="Arial" pitchFamily="34" charset="0"/>
              </a:rPr>
              <a:t> утвердил Александра на </a:t>
            </a:r>
            <a:r>
              <a:rPr lang="ru-RU" sz="2000" b="1" dirty="0" smtClean="0">
                <a:solidFill>
                  <a:schemeClr val="tx1"/>
                </a:solidFill>
                <a:latin typeface="Arial Narrow" panose="020B0606020202030204" pitchFamily="34" charset="0"/>
                <a:cs typeface="Arial" pitchFamily="34" charset="0"/>
              </a:rPr>
              <a:t>Владимирском столе.</a:t>
            </a:r>
            <a:r>
              <a:rPr lang="ru-RU" sz="2000" b="1" dirty="0" smtClean="0">
                <a:latin typeface="Arial Narrow" panose="020B0606020202030204" pitchFamily="34" charset="0"/>
                <a:cs typeface="Arial" pitchFamily="34" charset="0"/>
              </a:rPr>
              <a:t> </a:t>
            </a:r>
            <a:endParaRPr lang="ru-RU" sz="2000" b="1" dirty="0">
              <a:latin typeface="Arial Narrow" panose="020B0606020202030204" pitchFamily="34" charset="0"/>
              <a:cs typeface="Arial" pitchFamily="34" charset="0"/>
            </a:endParaRPr>
          </a:p>
        </p:txBody>
      </p:sp>
      <p:sp>
        <p:nvSpPr>
          <p:cNvPr id="4" name="Прямоугольник 3"/>
          <p:cNvSpPr/>
          <p:nvPr/>
        </p:nvSpPr>
        <p:spPr>
          <a:xfrm>
            <a:off x="539552" y="188913"/>
            <a:ext cx="8136904" cy="1077218"/>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Александр Невский – князь Владимирский</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3796"/>
                                        </p:tgtEl>
                                        <p:attrNameLst>
                                          <p:attrName>style.visibility</p:attrName>
                                        </p:attrNameLst>
                                      </p:cBhvr>
                                      <p:to>
                                        <p:strVal val="visible"/>
                                      </p:to>
                                    </p:set>
                                    <p:anim calcmode="lin" valueType="num">
                                      <p:cBhvr>
                                        <p:cTn id="7" dur="1000" fill="hold"/>
                                        <p:tgtEl>
                                          <p:spTgt spid="33796"/>
                                        </p:tgtEl>
                                        <p:attrNameLst>
                                          <p:attrName>ppt_w</p:attrName>
                                        </p:attrNameLst>
                                      </p:cBhvr>
                                      <p:tavLst>
                                        <p:tav tm="0">
                                          <p:val>
                                            <p:fltVal val="0"/>
                                          </p:val>
                                        </p:tav>
                                        <p:tav tm="100000">
                                          <p:val>
                                            <p:strVal val="#ppt_w"/>
                                          </p:val>
                                        </p:tav>
                                      </p:tavLst>
                                    </p:anim>
                                    <p:anim calcmode="lin" valueType="num">
                                      <p:cBhvr>
                                        <p:cTn id="8" dur="1000" fill="hold"/>
                                        <p:tgtEl>
                                          <p:spTgt spid="33796"/>
                                        </p:tgtEl>
                                        <p:attrNameLst>
                                          <p:attrName>ppt_h</p:attrName>
                                        </p:attrNameLst>
                                      </p:cBhvr>
                                      <p:tavLst>
                                        <p:tav tm="0">
                                          <p:val>
                                            <p:fltVal val="0"/>
                                          </p:val>
                                        </p:tav>
                                        <p:tav tm="100000">
                                          <p:val>
                                            <p:strVal val="#ppt_h"/>
                                          </p:val>
                                        </p:tav>
                                      </p:tavLst>
                                    </p:anim>
                                    <p:anim calcmode="lin" valueType="num">
                                      <p:cBhvr>
                                        <p:cTn id="9" dur="1000" fill="hold"/>
                                        <p:tgtEl>
                                          <p:spTgt spid="33796"/>
                                        </p:tgtEl>
                                        <p:attrNameLst>
                                          <p:attrName>style.rotation</p:attrName>
                                        </p:attrNameLst>
                                      </p:cBhvr>
                                      <p:tavLst>
                                        <p:tav tm="0">
                                          <p:val>
                                            <p:fltVal val="90"/>
                                          </p:val>
                                        </p:tav>
                                        <p:tav tm="100000">
                                          <p:val>
                                            <p:fltVal val="0"/>
                                          </p:val>
                                        </p:tav>
                                      </p:tavLst>
                                    </p:anim>
                                    <p:animEffect transition="in" filter="fade">
                                      <p:cBhvr>
                                        <p:cTn id="10" dur="1000"/>
                                        <p:tgtEl>
                                          <p:spTgt spid="33796"/>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33797"/>
                                        </p:tgtEl>
                                        <p:attrNameLst>
                                          <p:attrName>style.visibility</p:attrName>
                                        </p:attrNameLst>
                                      </p:cBhvr>
                                      <p:to>
                                        <p:strVal val="visible"/>
                                      </p:to>
                                    </p:set>
                                    <p:animEffect transition="in" filter="wipe(down)">
                                      <p:cBhvr>
                                        <p:cTn id="15" dur="580">
                                          <p:stCondLst>
                                            <p:cond delay="0"/>
                                          </p:stCondLst>
                                        </p:cTn>
                                        <p:tgtEl>
                                          <p:spTgt spid="33797"/>
                                        </p:tgtEl>
                                      </p:cBhvr>
                                    </p:animEffect>
                                    <p:anim calcmode="lin" valueType="num">
                                      <p:cBhvr>
                                        <p:cTn id="16" dur="1822" tmFilter="0,0; 0.14,0.36; 0.43,0.73; 0.71,0.91; 1.0,1.0">
                                          <p:stCondLst>
                                            <p:cond delay="0"/>
                                          </p:stCondLst>
                                        </p:cTn>
                                        <p:tgtEl>
                                          <p:spTgt spid="33797"/>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3797"/>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3797"/>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3797"/>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3797"/>
                                        </p:tgtEl>
                                        <p:attrNameLst>
                                          <p:attrName>ppt_y</p:attrName>
                                        </p:attrNameLst>
                                      </p:cBhvr>
                                      <p:tavLst>
                                        <p:tav tm="0" fmla="#ppt_y-sin(pi*$)/81">
                                          <p:val>
                                            <p:fltVal val="0"/>
                                          </p:val>
                                        </p:tav>
                                        <p:tav tm="100000">
                                          <p:val>
                                            <p:fltVal val="1"/>
                                          </p:val>
                                        </p:tav>
                                      </p:tavLst>
                                    </p:anim>
                                    <p:animScale>
                                      <p:cBhvr>
                                        <p:cTn id="21" dur="26">
                                          <p:stCondLst>
                                            <p:cond delay="650"/>
                                          </p:stCondLst>
                                        </p:cTn>
                                        <p:tgtEl>
                                          <p:spTgt spid="33797"/>
                                        </p:tgtEl>
                                      </p:cBhvr>
                                      <p:to x="100000" y="60000"/>
                                    </p:animScale>
                                    <p:animScale>
                                      <p:cBhvr>
                                        <p:cTn id="22" dur="166" decel="50000">
                                          <p:stCondLst>
                                            <p:cond delay="676"/>
                                          </p:stCondLst>
                                        </p:cTn>
                                        <p:tgtEl>
                                          <p:spTgt spid="33797"/>
                                        </p:tgtEl>
                                      </p:cBhvr>
                                      <p:to x="100000" y="100000"/>
                                    </p:animScale>
                                    <p:animScale>
                                      <p:cBhvr>
                                        <p:cTn id="23" dur="26">
                                          <p:stCondLst>
                                            <p:cond delay="1312"/>
                                          </p:stCondLst>
                                        </p:cTn>
                                        <p:tgtEl>
                                          <p:spTgt spid="33797"/>
                                        </p:tgtEl>
                                      </p:cBhvr>
                                      <p:to x="100000" y="80000"/>
                                    </p:animScale>
                                    <p:animScale>
                                      <p:cBhvr>
                                        <p:cTn id="24" dur="166" decel="50000">
                                          <p:stCondLst>
                                            <p:cond delay="1338"/>
                                          </p:stCondLst>
                                        </p:cTn>
                                        <p:tgtEl>
                                          <p:spTgt spid="33797"/>
                                        </p:tgtEl>
                                      </p:cBhvr>
                                      <p:to x="100000" y="100000"/>
                                    </p:animScale>
                                    <p:animScale>
                                      <p:cBhvr>
                                        <p:cTn id="25" dur="26">
                                          <p:stCondLst>
                                            <p:cond delay="1642"/>
                                          </p:stCondLst>
                                        </p:cTn>
                                        <p:tgtEl>
                                          <p:spTgt spid="33797"/>
                                        </p:tgtEl>
                                      </p:cBhvr>
                                      <p:to x="100000" y="90000"/>
                                    </p:animScale>
                                    <p:animScale>
                                      <p:cBhvr>
                                        <p:cTn id="26" dur="166" decel="50000">
                                          <p:stCondLst>
                                            <p:cond delay="1668"/>
                                          </p:stCondLst>
                                        </p:cTn>
                                        <p:tgtEl>
                                          <p:spTgt spid="33797"/>
                                        </p:tgtEl>
                                      </p:cBhvr>
                                      <p:to x="100000" y="100000"/>
                                    </p:animScale>
                                    <p:animScale>
                                      <p:cBhvr>
                                        <p:cTn id="27" dur="26">
                                          <p:stCondLst>
                                            <p:cond delay="1808"/>
                                          </p:stCondLst>
                                        </p:cTn>
                                        <p:tgtEl>
                                          <p:spTgt spid="33797"/>
                                        </p:tgtEl>
                                      </p:cBhvr>
                                      <p:to x="100000" y="95000"/>
                                    </p:animScale>
                                    <p:animScale>
                                      <p:cBhvr>
                                        <p:cTn id="28" dur="166" decel="50000">
                                          <p:stCondLst>
                                            <p:cond delay="1834"/>
                                          </p:stCondLst>
                                        </p:cTn>
                                        <p:tgtEl>
                                          <p:spTgt spid="3379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28997316_Semiradskiy_G"/>
          <p:cNvPicPr>
            <a:picLocks noChangeAspect="1" noChangeArrowheads="1"/>
          </p:cNvPicPr>
          <p:nvPr/>
        </p:nvPicPr>
        <p:blipFill>
          <a:blip r:embed="rId2" cstate="print"/>
          <a:srcRect/>
          <a:stretch>
            <a:fillRect/>
          </a:stretch>
        </p:blipFill>
        <p:spPr bwMode="auto">
          <a:xfrm>
            <a:off x="5010844" y="908720"/>
            <a:ext cx="3665612" cy="5567200"/>
          </a:xfrm>
          <a:prstGeom prst="rect">
            <a:avLst/>
          </a:prstGeom>
          <a:noFill/>
        </p:spPr>
      </p:pic>
      <p:sp>
        <p:nvSpPr>
          <p:cNvPr id="39942" name="Rectangle 6"/>
          <p:cNvSpPr>
            <a:spLocks noGrp="1" noRot="1" noChangeArrowheads="1"/>
          </p:cNvSpPr>
          <p:nvPr>
            <p:ph type="title"/>
          </p:nvPr>
        </p:nvSpPr>
        <p:spPr>
          <a:xfrm>
            <a:off x="323528" y="2924944"/>
            <a:ext cx="4464052" cy="3600450"/>
          </a:xfrm>
        </p:spPr>
        <p:txBody>
          <a:bodyPr/>
          <a:lstStyle/>
          <a:p>
            <a:pPr algn="r"/>
            <a:r>
              <a:rPr lang="ru-RU" sz="1600" b="1" dirty="0" smtClean="0">
                <a:solidFill>
                  <a:schemeClr val="tx1"/>
                </a:solidFill>
                <a:latin typeface="+mn-lt"/>
                <a:cs typeface="Arial" pitchFamily="34" charset="0"/>
              </a:rPr>
              <a:t>Осенью 1263 года  </a:t>
            </a:r>
            <a:r>
              <a:rPr lang="ru-RU" sz="1600" b="1" dirty="0">
                <a:solidFill>
                  <a:schemeClr val="tx1"/>
                </a:solidFill>
                <a:latin typeface="+mn-lt"/>
                <a:cs typeface="Arial" pitchFamily="34" charset="0"/>
              </a:rPr>
              <a:t>Александр получил возможность вернуться во </a:t>
            </a:r>
            <a:r>
              <a:rPr lang="ru-RU" sz="1600" b="1" dirty="0" smtClean="0">
                <a:solidFill>
                  <a:schemeClr val="tx1"/>
                </a:solidFill>
                <a:latin typeface="+mn-lt"/>
                <a:cs typeface="Arial" pitchFamily="34" charset="0"/>
              </a:rPr>
              <a:t>Владимир из Золотой Орды, </a:t>
            </a:r>
            <a:r>
              <a:rPr lang="ru-RU" sz="1600" b="1" dirty="0">
                <a:solidFill>
                  <a:schemeClr val="tx1"/>
                </a:solidFill>
                <a:latin typeface="+mn-lt"/>
                <a:cs typeface="Arial" pitchFamily="34" charset="0"/>
              </a:rPr>
              <a:t>но по дороге </a:t>
            </a:r>
            <a:r>
              <a:rPr lang="ru-RU" sz="1600" b="1" dirty="0" smtClean="0">
                <a:solidFill>
                  <a:schemeClr val="tx1"/>
                </a:solidFill>
                <a:latin typeface="+mn-lt"/>
                <a:cs typeface="Arial" pitchFamily="34" charset="0"/>
              </a:rPr>
              <a:t>заболел. </a:t>
            </a:r>
            <a:r>
              <a:rPr lang="ru-RU" sz="1600" b="1" dirty="0" smtClean="0">
                <a:latin typeface="+mn-lt"/>
                <a:cs typeface="Arial" pitchFamily="34" charset="0"/>
              </a:rPr>
              <a:t>Как сообщает летописец, князь Александр выехал осенью 1263 года из Орды на Русь уже будучи больным. В Нижнем Новгороде он занемог и, едва доехав до Городца, 14 ноября (ст. стиля), приняв монашеский постриг и высший иноческий чин – схиму, окончил здесь земной путь. Вот как повествует об этом Московский летописный свод конца XV века</a:t>
            </a:r>
            <a:r>
              <a:rPr lang="ru-RU" sz="1600" b="1" i="1" dirty="0" smtClean="0">
                <a:latin typeface="+mn-lt"/>
                <a:cs typeface="Arial" pitchFamily="34" charset="0"/>
              </a:rPr>
              <a:t>:</a:t>
            </a:r>
            <a:r>
              <a:rPr lang="ru-RU" sz="1600" b="1" i="1" dirty="0" smtClean="0">
                <a:latin typeface="+mn-lt"/>
              </a:rPr>
              <a:t>«В лето 6771 (1263 г. ). Князь </a:t>
            </a:r>
            <a:r>
              <a:rPr lang="ru-RU" sz="1600" b="1" i="1" dirty="0" err="1" smtClean="0">
                <a:latin typeface="+mn-lt"/>
              </a:rPr>
              <a:t>великии</a:t>
            </a:r>
            <a:r>
              <a:rPr lang="ru-RU" sz="1600" b="1" i="1" dirty="0" smtClean="0">
                <a:latin typeface="+mn-lt"/>
              </a:rPr>
              <a:t> Александр </a:t>
            </a:r>
            <a:r>
              <a:rPr lang="ru-RU" sz="1600" b="1" i="1" dirty="0" err="1" smtClean="0">
                <a:latin typeface="+mn-lt"/>
              </a:rPr>
              <a:t>поиде</a:t>
            </a:r>
            <a:r>
              <a:rPr lang="ru-RU" sz="1600" b="1" i="1" dirty="0" smtClean="0">
                <a:latin typeface="+mn-lt"/>
              </a:rPr>
              <a:t> в Орду ко царю </a:t>
            </a:r>
            <a:r>
              <a:rPr lang="ru-RU" sz="1600" b="1" i="1" dirty="0" err="1" smtClean="0">
                <a:latin typeface="+mn-lt"/>
              </a:rPr>
              <a:t>Беркаю</a:t>
            </a:r>
            <a:r>
              <a:rPr lang="ru-RU" sz="1600" b="1" i="1" dirty="0" smtClean="0">
                <a:latin typeface="+mn-lt"/>
              </a:rPr>
              <a:t>, и </a:t>
            </a:r>
            <a:r>
              <a:rPr lang="ru-RU" sz="1600" b="1" i="1" dirty="0" err="1" smtClean="0">
                <a:latin typeface="+mn-lt"/>
              </a:rPr>
              <a:t>удержа</a:t>
            </a:r>
            <a:r>
              <a:rPr lang="ru-RU" sz="1600" b="1" i="1" dirty="0" smtClean="0">
                <a:latin typeface="+mn-lt"/>
              </a:rPr>
              <a:t> </a:t>
            </a:r>
            <a:r>
              <a:rPr lang="ru-RU" sz="1600" b="1" i="1" dirty="0" err="1" smtClean="0">
                <a:latin typeface="+mn-lt"/>
              </a:rPr>
              <a:t>и</a:t>
            </a:r>
            <a:r>
              <a:rPr lang="ru-RU" sz="1600" b="1" i="1" dirty="0" smtClean="0">
                <a:latin typeface="+mn-lt"/>
              </a:rPr>
              <a:t> царь, не пусти его в Русь, и </a:t>
            </a:r>
            <a:r>
              <a:rPr lang="ru-RU" sz="1600" b="1" i="1" dirty="0" err="1" smtClean="0">
                <a:latin typeface="+mn-lt"/>
              </a:rPr>
              <a:t>зимова</a:t>
            </a:r>
            <a:r>
              <a:rPr lang="ru-RU" sz="1600" b="1" i="1" dirty="0" smtClean="0">
                <a:latin typeface="+mn-lt"/>
              </a:rPr>
              <a:t> в Орде, </a:t>
            </a:r>
            <a:r>
              <a:rPr lang="ru-RU" sz="1600" b="1" i="1" dirty="0" err="1" smtClean="0">
                <a:latin typeface="+mn-lt"/>
              </a:rPr>
              <a:t>тамо</a:t>
            </a:r>
            <a:r>
              <a:rPr lang="ru-RU" sz="1600" b="1" i="1" dirty="0" smtClean="0">
                <a:latin typeface="+mn-lt"/>
              </a:rPr>
              <a:t> и </a:t>
            </a:r>
            <a:r>
              <a:rPr lang="ru-RU" sz="1600" b="1" i="1" dirty="0" err="1" smtClean="0">
                <a:latin typeface="+mn-lt"/>
              </a:rPr>
              <a:t>разболеся</a:t>
            </a:r>
            <a:r>
              <a:rPr lang="ru-RU" sz="1600" b="1" i="1" dirty="0" smtClean="0">
                <a:latin typeface="+mn-lt"/>
              </a:rPr>
              <a:t>, </a:t>
            </a:r>
            <a:r>
              <a:rPr lang="ru-RU" sz="1600" b="1" i="1" dirty="0" err="1" smtClean="0">
                <a:latin typeface="+mn-lt"/>
              </a:rPr>
              <a:t>и</a:t>
            </a:r>
            <a:r>
              <a:rPr lang="ru-RU" sz="1600" b="1" i="1" dirty="0" smtClean="0">
                <a:latin typeface="+mn-lt"/>
              </a:rPr>
              <a:t> </a:t>
            </a:r>
            <a:r>
              <a:rPr lang="ru-RU" sz="1600" b="1" i="1" dirty="0" err="1" smtClean="0">
                <a:latin typeface="+mn-lt"/>
              </a:rPr>
              <a:t>доиде</a:t>
            </a:r>
            <a:r>
              <a:rPr lang="ru-RU" sz="1600" b="1" i="1" dirty="0" smtClean="0">
                <a:latin typeface="+mn-lt"/>
              </a:rPr>
              <a:t> до </a:t>
            </a:r>
            <a:r>
              <a:rPr lang="ru-RU" sz="1600" b="1" i="1" dirty="0" err="1" smtClean="0">
                <a:latin typeface="+mn-lt"/>
              </a:rPr>
              <a:t>Новагорода</a:t>
            </a:r>
            <a:r>
              <a:rPr lang="ru-RU" sz="1600" b="1" i="1" dirty="0" smtClean="0">
                <a:latin typeface="+mn-lt"/>
              </a:rPr>
              <a:t> Нижнего и пребыв ту мало и </a:t>
            </a:r>
            <a:r>
              <a:rPr lang="ru-RU" sz="1600" b="1" i="1" dirty="0" err="1" smtClean="0">
                <a:latin typeface="+mn-lt"/>
              </a:rPr>
              <a:t>иде</a:t>
            </a:r>
            <a:r>
              <a:rPr lang="ru-RU" sz="1600" b="1" i="1" dirty="0" smtClean="0">
                <a:latin typeface="+mn-lt"/>
              </a:rPr>
              <a:t> на Городец и </a:t>
            </a:r>
            <a:r>
              <a:rPr lang="ru-RU" sz="1600" b="1" i="1" dirty="0" err="1" smtClean="0">
                <a:latin typeface="+mn-lt"/>
              </a:rPr>
              <a:t>тамо</a:t>
            </a:r>
            <a:r>
              <a:rPr lang="ru-RU" sz="1600" b="1" i="1" dirty="0" smtClean="0">
                <a:latin typeface="+mn-lt"/>
              </a:rPr>
              <a:t> в </a:t>
            </a:r>
            <a:r>
              <a:rPr lang="ru-RU" sz="1600" b="1" i="1" dirty="0" err="1" smtClean="0">
                <a:latin typeface="+mn-lt"/>
              </a:rPr>
              <a:t>болшии</a:t>
            </a:r>
            <a:r>
              <a:rPr lang="ru-RU" sz="1600" b="1" i="1" dirty="0" smtClean="0">
                <a:latin typeface="+mn-lt"/>
              </a:rPr>
              <a:t> недуг </a:t>
            </a:r>
            <a:r>
              <a:rPr lang="ru-RU" sz="1600" b="1" i="1" dirty="0" err="1" smtClean="0">
                <a:latin typeface="+mn-lt"/>
              </a:rPr>
              <a:t>впаде</a:t>
            </a:r>
            <a:r>
              <a:rPr lang="ru-RU" sz="1600" b="1" i="1" dirty="0" smtClean="0">
                <a:latin typeface="+mn-lt"/>
              </a:rPr>
              <a:t> и </a:t>
            </a:r>
            <a:r>
              <a:rPr lang="ru-RU" sz="1600" b="1" i="1" dirty="0" err="1" smtClean="0">
                <a:latin typeface="+mn-lt"/>
              </a:rPr>
              <a:t>пострижеся</a:t>
            </a:r>
            <a:r>
              <a:rPr lang="ru-RU" sz="1600" b="1" i="1" dirty="0" smtClean="0">
                <a:latin typeface="+mn-lt"/>
              </a:rPr>
              <a:t> в </a:t>
            </a:r>
            <a:r>
              <a:rPr lang="ru-RU" sz="1600" b="1" i="1" dirty="0" err="1" smtClean="0">
                <a:latin typeface="+mn-lt"/>
              </a:rPr>
              <a:t>черньци</a:t>
            </a:r>
            <a:r>
              <a:rPr lang="ru-RU" sz="1600" b="1" i="1" dirty="0" smtClean="0">
                <a:latin typeface="+mn-lt"/>
              </a:rPr>
              <a:t> </a:t>
            </a:r>
            <a:r>
              <a:rPr lang="ru-RU" sz="1600" b="1" i="1" dirty="0" err="1" smtClean="0">
                <a:latin typeface="+mn-lt"/>
              </a:rPr>
              <a:t>ноемврия</a:t>
            </a:r>
            <a:r>
              <a:rPr lang="ru-RU" sz="1600" b="1" i="1" dirty="0" smtClean="0">
                <a:latin typeface="+mn-lt"/>
              </a:rPr>
              <a:t> во 14, тое же нощи и </a:t>
            </a:r>
            <a:r>
              <a:rPr lang="ru-RU" sz="1600" b="1" i="1" dirty="0" err="1" smtClean="0">
                <a:latin typeface="+mn-lt"/>
              </a:rPr>
              <a:t>преставися</a:t>
            </a:r>
            <a:r>
              <a:rPr lang="ru-RU" sz="1600" b="1" i="1" dirty="0" smtClean="0">
                <a:latin typeface="+mn-lt"/>
              </a:rPr>
              <a:t>; святое же его тело </a:t>
            </a:r>
            <a:r>
              <a:rPr lang="ru-RU" sz="1600" b="1" i="1" dirty="0" err="1" smtClean="0">
                <a:latin typeface="+mn-lt"/>
              </a:rPr>
              <a:t>понесоша</a:t>
            </a:r>
            <a:r>
              <a:rPr lang="ru-RU" sz="1600" b="1" i="1" dirty="0" smtClean="0">
                <a:latin typeface="+mn-lt"/>
              </a:rPr>
              <a:t> ко </a:t>
            </a:r>
            <a:r>
              <a:rPr lang="ru-RU" sz="1600" b="1" i="1" dirty="0" err="1" smtClean="0">
                <a:latin typeface="+mn-lt"/>
              </a:rPr>
              <a:t>Володимерю</a:t>
            </a:r>
            <a:r>
              <a:rPr lang="ru-RU" sz="2000" b="1" i="1" dirty="0" smtClean="0"/>
              <a:t>».</a:t>
            </a:r>
            <a:r>
              <a:rPr lang="ru-RU" sz="2000" b="1" i="1" dirty="0" smtClean="0">
                <a:solidFill>
                  <a:schemeClr val="tx1"/>
                </a:solidFill>
                <a:latin typeface="Arial" pitchFamily="34" charset="0"/>
                <a:cs typeface="Arial" pitchFamily="34" charset="0"/>
              </a:rPr>
              <a:t>. </a:t>
            </a:r>
            <a:endParaRPr lang="ru-RU" sz="2000" b="1" i="1" dirty="0">
              <a:solidFill>
                <a:schemeClr val="tx1"/>
              </a:solidFill>
              <a:latin typeface="Arial" pitchFamily="34" charset="0"/>
              <a:cs typeface="Arial" pitchFamily="34" charset="0"/>
            </a:endParaRPr>
          </a:p>
        </p:txBody>
      </p:sp>
      <p:sp>
        <p:nvSpPr>
          <p:cNvPr id="4" name="Прямоугольник 3"/>
          <p:cNvSpPr/>
          <p:nvPr/>
        </p:nvSpPr>
        <p:spPr>
          <a:xfrm>
            <a:off x="539552" y="188913"/>
            <a:ext cx="8136904" cy="584775"/>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Последний путь…</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wheel(1)">
                                      <p:cBhvr>
                                        <p:cTn id="7" dur="2000"/>
                                        <p:tgtEl>
                                          <p:spTgt spid="39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38955" y="332656"/>
            <a:ext cx="7488832" cy="3385542"/>
          </a:xfrm>
          <a:prstGeom prst="rect">
            <a:avLst/>
          </a:prstGeom>
        </p:spPr>
        <p:txBody>
          <a:bodyPr wrap="square">
            <a:spAutoFit/>
          </a:bodyPr>
          <a:lstStyle/>
          <a:p>
            <a:r>
              <a:rPr lang="ru-RU" sz="2800" b="1" dirty="0">
                <a:latin typeface="Arial Narrow" panose="020B0606020202030204" pitchFamily="34" charset="0"/>
              </a:rPr>
              <a:t>Тихо лампада пред образом Спаса горит...</a:t>
            </a:r>
          </a:p>
          <a:p>
            <a:r>
              <a:rPr lang="ru-RU" sz="2800" b="1" dirty="0">
                <a:latin typeface="Arial Narrow" panose="020B0606020202030204" pitchFamily="34" charset="0"/>
              </a:rPr>
              <a:t>Князь неподвижен лежит...</a:t>
            </a:r>
          </a:p>
          <a:p>
            <a:r>
              <a:rPr lang="ru-RU" sz="2800" b="1" dirty="0">
                <a:latin typeface="Arial Narrow" panose="020B0606020202030204" pitchFamily="34" charset="0"/>
              </a:rPr>
              <a:t>Словно как свет над его просиял головой -</a:t>
            </a:r>
          </a:p>
          <a:p>
            <a:r>
              <a:rPr lang="ru-RU" sz="2800" b="1" dirty="0">
                <a:latin typeface="Arial Narrow" panose="020B0606020202030204" pitchFamily="34" charset="0"/>
              </a:rPr>
              <a:t>Чудной лицо озарилось красой,</a:t>
            </a:r>
          </a:p>
          <a:p>
            <a:r>
              <a:rPr lang="ru-RU" sz="2800" b="1" dirty="0">
                <a:latin typeface="Arial Narrow" panose="020B0606020202030204" pitchFamily="34" charset="0"/>
              </a:rPr>
              <a:t>Тихо игумен к нему подошел и дрожащей рукой</a:t>
            </a:r>
          </a:p>
          <a:p>
            <a:r>
              <a:rPr lang="ru-RU" sz="2800" b="1" dirty="0">
                <a:latin typeface="Arial Narrow" panose="020B0606020202030204" pitchFamily="34" charset="0"/>
              </a:rPr>
              <a:t>Сердце ощупал его и чело -</a:t>
            </a:r>
          </a:p>
          <a:p>
            <a:r>
              <a:rPr lang="ru-RU" sz="2800" b="1" dirty="0">
                <a:latin typeface="Arial Narrow" panose="020B0606020202030204" pitchFamily="34" charset="0"/>
              </a:rPr>
              <a:t>И, зарыдав, возгласил: "Наше солнце зашло!"</a:t>
            </a:r>
          </a:p>
          <a:p>
            <a:r>
              <a:rPr lang="ru-RU" dirty="0"/>
              <a:t> </a:t>
            </a:r>
          </a:p>
        </p:txBody>
      </p:sp>
      <p:pic>
        <p:nvPicPr>
          <p:cNvPr id="1026" name="Picture 2" descr="Молитв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760" y="3469919"/>
            <a:ext cx="4098178" cy="30736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12084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28997337_Semiradskiy_G"/>
          <p:cNvPicPr>
            <a:picLocks noChangeAspect="1" noChangeArrowheads="1"/>
          </p:cNvPicPr>
          <p:nvPr/>
        </p:nvPicPr>
        <p:blipFill>
          <a:blip r:embed="rId2" cstate="print"/>
          <a:srcRect/>
          <a:stretch>
            <a:fillRect/>
          </a:stretch>
        </p:blipFill>
        <p:spPr bwMode="auto">
          <a:xfrm>
            <a:off x="568330" y="773688"/>
            <a:ext cx="4446090" cy="5683945"/>
          </a:xfrm>
          <a:prstGeom prst="rect">
            <a:avLst/>
          </a:prstGeom>
          <a:noFill/>
        </p:spPr>
      </p:pic>
      <p:sp>
        <p:nvSpPr>
          <p:cNvPr id="41989" name="Rectangle 5"/>
          <p:cNvSpPr>
            <a:spLocks noGrp="1" noRot="1" noChangeArrowheads="1"/>
          </p:cNvSpPr>
          <p:nvPr>
            <p:ph type="title"/>
          </p:nvPr>
        </p:nvSpPr>
        <p:spPr>
          <a:xfrm>
            <a:off x="5364163" y="0"/>
            <a:ext cx="3779837" cy="6626225"/>
          </a:xfrm>
        </p:spPr>
        <p:txBody>
          <a:bodyPr/>
          <a:lstStyle/>
          <a:p>
            <a:pPr algn="l"/>
            <a:r>
              <a:rPr lang="ru-RU" sz="2000" b="1" dirty="0">
                <a:solidFill>
                  <a:schemeClr val="tx1"/>
                </a:solidFill>
                <a:latin typeface="Arial Narrow" panose="020B0606020202030204" pitchFamily="34" charset="0"/>
                <a:cs typeface="Arial" pitchFamily="34" charset="0"/>
              </a:rPr>
              <a:t>Во время его погребения во владимирском монастыре Рождества Богородицы 23 ноября 1263 года произошло событие, о котором в летописи сказано: </a:t>
            </a:r>
            <a:r>
              <a:rPr lang="ru-RU" sz="2000" b="1" i="1" dirty="0">
                <a:solidFill>
                  <a:schemeClr val="tx1"/>
                </a:solidFill>
                <a:latin typeface="Arial Narrow" panose="020B0606020202030204" pitchFamily="34" charset="0"/>
                <a:cs typeface="Arial" pitchFamily="34" charset="0"/>
              </a:rPr>
              <a:t>"Чудо дивно и памяти достойно". </a:t>
            </a:r>
            <a:r>
              <a:rPr lang="ru-RU" sz="2000" b="1" dirty="0">
                <a:solidFill>
                  <a:schemeClr val="tx1"/>
                </a:solidFill>
                <a:latin typeface="Arial Narrow" panose="020B0606020202030204" pitchFamily="34" charset="0"/>
                <a:cs typeface="Arial" pitchFamily="34" charset="0"/>
              </a:rPr>
              <a:t>Когда тело святого Александра положили в раку, эконом монастыря </a:t>
            </a:r>
            <a:r>
              <a:rPr lang="ru-RU" sz="2000" b="1" dirty="0" err="1">
                <a:solidFill>
                  <a:schemeClr val="tx1"/>
                </a:solidFill>
                <a:latin typeface="Arial Narrow" panose="020B0606020202030204" pitchFamily="34" charset="0"/>
                <a:cs typeface="Arial" pitchFamily="34" charset="0"/>
              </a:rPr>
              <a:t>Севастиан</a:t>
            </a:r>
            <a:r>
              <a:rPr lang="ru-RU" sz="2000" b="1" dirty="0">
                <a:solidFill>
                  <a:schemeClr val="tx1"/>
                </a:solidFill>
                <a:latin typeface="Arial Narrow" panose="020B0606020202030204" pitchFamily="34" charset="0"/>
                <a:cs typeface="Arial" pitchFamily="34" charset="0"/>
              </a:rPr>
              <a:t> и митрополит Кирилл хотели разжать ему руку, чтобы вложить напутственную духовную грамоту. Святой князь, как живой, сам простер руку и взял грамоту из рук митрополита. </a:t>
            </a:r>
          </a:p>
        </p:txBody>
      </p:sp>
      <p:sp>
        <p:nvSpPr>
          <p:cNvPr id="4" name="Прямоугольник 3"/>
          <p:cNvSpPr/>
          <p:nvPr/>
        </p:nvSpPr>
        <p:spPr>
          <a:xfrm>
            <a:off x="539552" y="188913"/>
            <a:ext cx="8136904" cy="584775"/>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Божий дар</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barn(inVertical)">
                                      <p:cBhvr>
                                        <p:cTn id="7" dur="500"/>
                                        <p:tgtEl>
                                          <p:spTgt spid="4198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1989"/>
                                        </p:tgtEl>
                                        <p:attrNameLst>
                                          <p:attrName>style.visibility</p:attrName>
                                        </p:attrNameLst>
                                      </p:cBhvr>
                                      <p:to>
                                        <p:strVal val="visible"/>
                                      </p:to>
                                    </p:set>
                                    <p:animEffect transition="in" filter="barn(inVertical)">
                                      <p:cBhvr>
                                        <p:cTn id="10" dur="500"/>
                                        <p:tgtEl>
                                          <p:spTgt spid="41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alexander_nevskiy_3"/>
          <p:cNvPicPr>
            <a:picLocks noChangeAspect="1" noChangeArrowheads="1"/>
          </p:cNvPicPr>
          <p:nvPr/>
        </p:nvPicPr>
        <p:blipFill>
          <a:blip r:embed="rId2" cstate="print"/>
          <a:srcRect/>
          <a:stretch>
            <a:fillRect/>
          </a:stretch>
        </p:blipFill>
        <p:spPr bwMode="auto">
          <a:xfrm>
            <a:off x="3729038" y="115888"/>
            <a:ext cx="5321300" cy="6626225"/>
          </a:xfrm>
          <a:prstGeom prst="rect">
            <a:avLst/>
          </a:prstGeom>
          <a:noFill/>
        </p:spPr>
      </p:pic>
      <p:sp>
        <p:nvSpPr>
          <p:cNvPr id="44037" name="Rectangle 5"/>
          <p:cNvSpPr>
            <a:spLocks noGrp="1" noChangeArrowheads="1"/>
          </p:cNvSpPr>
          <p:nvPr>
            <p:ph type="title"/>
          </p:nvPr>
        </p:nvSpPr>
        <p:spPr>
          <a:xfrm>
            <a:off x="457200" y="274638"/>
            <a:ext cx="3035300" cy="6178550"/>
          </a:xfrm>
        </p:spPr>
        <p:txBody>
          <a:bodyPr/>
          <a:lstStyle/>
          <a:p>
            <a:r>
              <a:rPr lang="ru-RU" sz="2000" b="1" dirty="0">
                <a:latin typeface="Arial Narrow" panose="020B0606020202030204" pitchFamily="34" charset="0"/>
                <a:cs typeface="Arial" pitchFamily="34" charset="0"/>
              </a:rPr>
              <a:t>Почитание Александра Невского как святого началось задолго до того, как он был канонизирован Русской православной церковью в 1547 году. Там, где люди истово просили у него чуда, оно непременно случалось. Святой вставал из гробницы и ободрял соотечественников, например, накануне Куликовской битвы в 1380 году.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 calcmode="lin" valueType="num">
                                      <p:cBhvr>
                                        <p:cTn id="7" dur="500" fill="hold"/>
                                        <p:tgtEl>
                                          <p:spTgt spid="44037"/>
                                        </p:tgtEl>
                                        <p:attrNameLst>
                                          <p:attrName>ppt_w</p:attrName>
                                        </p:attrNameLst>
                                      </p:cBhvr>
                                      <p:tavLst>
                                        <p:tav tm="0">
                                          <p:val>
                                            <p:fltVal val="0"/>
                                          </p:val>
                                        </p:tav>
                                        <p:tav tm="100000">
                                          <p:val>
                                            <p:strVal val="#ppt_w"/>
                                          </p:val>
                                        </p:tav>
                                      </p:tavLst>
                                    </p:anim>
                                    <p:anim calcmode="lin" valueType="num">
                                      <p:cBhvr>
                                        <p:cTn id="8" dur="500" fill="hold"/>
                                        <p:tgtEl>
                                          <p:spTgt spid="44037"/>
                                        </p:tgtEl>
                                        <p:attrNameLst>
                                          <p:attrName>ppt_h</p:attrName>
                                        </p:attrNameLst>
                                      </p:cBhvr>
                                      <p:tavLst>
                                        <p:tav tm="0">
                                          <p:val>
                                            <p:fltVal val="0"/>
                                          </p:val>
                                        </p:tav>
                                        <p:tav tm="100000">
                                          <p:val>
                                            <p:strVal val="#ppt_h"/>
                                          </p:val>
                                        </p:tav>
                                      </p:tavLst>
                                    </p:anim>
                                    <p:animEffect transition="in" filter="fade">
                                      <p:cBhvr>
                                        <p:cTn id="9" dur="500"/>
                                        <p:tgtEl>
                                          <p:spTgt spid="44037"/>
                                        </p:tgtEl>
                                      </p:cBhvr>
                                    </p:animEffect>
                                  </p:childTnLst>
                                </p:cTn>
                              </p:par>
                              <p:par>
                                <p:cTn id="10" presetID="53" presetClass="entr" presetSubtype="16" fill="hold" nodeType="withEffect">
                                  <p:stCondLst>
                                    <p:cond delay="0"/>
                                  </p:stCondLst>
                                  <p:childTnLst>
                                    <p:set>
                                      <p:cBhvr>
                                        <p:cTn id="11" dur="1" fill="hold">
                                          <p:stCondLst>
                                            <p:cond delay="0"/>
                                          </p:stCondLst>
                                        </p:cTn>
                                        <p:tgtEl>
                                          <p:spTgt spid="44036"/>
                                        </p:tgtEl>
                                        <p:attrNameLst>
                                          <p:attrName>style.visibility</p:attrName>
                                        </p:attrNameLst>
                                      </p:cBhvr>
                                      <p:to>
                                        <p:strVal val="visible"/>
                                      </p:to>
                                    </p:set>
                                    <p:anim calcmode="lin" valueType="num">
                                      <p:cBhvr>
                                        <p:cTn id="12" dur="500" fill="hold"/>
                                        <p:tgtEl>
                                          <p:spTgt spid="44036"/>
                                        </p:tgtEl>
                                        <p:attrNameLst>
                                          <p:attrName>ppt_w</p:attrName>
                                        </p:attrNameLst>
                                      </p:cBhvr>
                                      <p:tavLst>
                                        <p:tav tm="0">
                                          <p:val>
                                            <p:fltVal val="0"/>
                                          </p:val>
                                        </p:tav>
                                        <p:tav tm="100000">
                                          <p:val>
                                            <p:strVal val="#ppt_w"/>
                                          </p:val>
                                        </p:tav>
                                      </p:tavLst>
                                    </p:anim>
                                    <p:anim calcmode="lin" valueType="num">
                                      <p:cBhvr>
                                        <p:cTn id="13" dur="500" fill="hold"/>
                                        <p:tgtEl>
                                          <p:spTgt spid="44036"/>
                                        </p:tgtEl>
                                        <p:attrNameLst>
                                          <p:attrName>ppt_h</p:attrName>
                                        </p:attrNameLst>
                                      </p:cBhvr>
                                      <p:tavLst>
                                        <p:tav tm="0">
                                          <p:val>
                                            <p:fltVal val="0"/>
                                          </p:val>
                                        </p:tav>
                                        <p:tav tm="100000">
                                          <p:val>
                                            <p:strVal val="#ppt_h"/>
                                          </p:val>
                                        </p:tav>
                                      </p:tavLst>
                                    </p:anim>
                                    <p:animEffect transition="in" filter="fade">
                                      <p:cBhvr>
                                        <p:cTn id="14"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07704" y="197346"/>
            <a:ext cx="6120680" cy="5262979"/>
          </a:xfrm>
          <a:prstGeom prst="rect">
            <a:avLst/>
          </a:prstGeom>
        </p:spPr>
        <p:txBody>
          <a:bodyPr wrap="square">
            <a:spAutoFit/>
          </a:bodyPr>
          <a:lstStyle/>
          <a:p>
            <a:r>
              <a:rPr lang="ru-RU" sz="2400" b="1" dirty="0">
                <a:latin typeface="Arial Narrow" panose="020B0606020202030204" pitchFamily="34" charset="0"/>
              </a:rPr>
              <a:t>Над Псковом, Новгородом, над </a:t>
            </a:r>
            <a:r>
              <a:rPr lang="ru-RU" sz="2400" b="1" dirty="0" err="1">
                <a:latin typeface="Arial Narrow" panose="020B0606020202030204" pitchFamily="34" charset="0"/>
              </a:rPr>
              <a:t>Невою</a:t>
            </a:r>
            <a:r>
              <a:rPr lang="ru-RU" sz="2400" b="1" dirty="0">
                <a:latin typeface="Arial Narrow" panose="020B0606020202030204" pitchFamily="34" charset="0"/>
              </a:rPr>
              <a:t> </a:t>
            </a:r>
          </a:p>
          <a:p>
            <a:r>
              <a:rPr lang="ru-RU" sz="2400" b="1" dirty="0">
                <a:latin typeface="Arial Narrow" panose="020B0606020202030204" pitchFamily="34" charset="0"/>
              </a:rPr>
              <a:t>Летает, Князь, теперь твоя душа… </a:t>
            </a:r>
          </a:p>
          <a:p>
            <a:r>
              <a:rPr lang="ru-RU" sz="2400" b="1" dirty="0">
                <a:latin typeface="Arial Narrow" panose="020B0606020202030204" pitchFamily="34" charset="0"/>
              </a:rPr>
              <a:t>Перед свечой склоняюсь головою, </a:t>
            </a:r>
          </a:p>
          <a:p>
            <a:r>
              <a:rPr lang="ru-RU" sz="2400" b="1" dirty="0">
                <a:latin typeface="Arial Narrow" panose="020B0606020202030204" pitchFamily="34" charset="0"/>
              </a:rPr>
              <a:t>Когда в твой Храм вхожу я не спеша. </a:t>
            </a:r>
          </a:p>
          <a:p>
            <a:r>
              <a:rPr lang="ru-RU" sz="2400" b="1" dirty="0">
                <a:latin typeface="Arial Narrow" panose="020B0606020202030204" pitchFamily="34" charset="0"/>
              </a:rPr>
              <a:t> </a:t>
            </a:r>
          </a:p>
          <a:p>
            <a:r>
              <a:rPr lang="ru-RU" sz="2400" b="1" dirty="0">
                <a:latin typeface="Arial Narrow" panose="020B0606020202030204" pitchFamily="34" charset="0"/>
              </a:rPr>
              <a:t>Закрыв глаза, мне кажется, я слышу, </a:t>
            </a:r>
          </a:p>
          <a:p>
            <a:r>
              <a:rPr lang="ru-RU" sz="2400" b="1" dirty="0">
                <a:latin typeface="Arial Narrow" panose="020B0606020202030204" pitchFamily="34" charset="0"/>
              </a:rPr>
              <a:t>Могучий голос, вижу стройный стан… </a:t>
            </a:r>
          </a:p>
          <a:p>
            <a:r>
              <a:rPr lang="ru-RU" sz="2400" b="1" dirty="0">
                <a:latin typeface="Arial Narrow" panose="020B0606020202030204" pitchFamily="34" charset="0"/>
              </a:rPr>
              <a:t>Потом, пройдя к твоей иконе в нишу, </a:t>
            </a:r>
          </a:p>
          <a:p>
            <a:r>
              <a:rPr lang="ru-RU" sz="2400" b="1" dirty="0">
                <a:latin typeface="Arial Narrow" panose="020B0606020202030204" pitchFamily="34" charset="0"/>
              </a:rPr>
              <a:t>Стремлюсь понять, что - правда, что - обман. </a:t>
            </a:r>
          </a:p>
          <a:p>
            <a:r>
              <a:rPr lang="ru-RU" sz="2400" b="1" dirty="0">
                <a:latin typeface="Arial Narrow" panose="020B0606020202030204" pitchFamily="34" charset="0"/>
              </a:rPr>
              <a:t> </a:t>
            </a:r>
          </a:p>
          <a:p>
            <a:r>
              <a:rPr lang="ru-RU" sz="2400" b="1" dirty="0">
                <a:latin typeface="Arial Narrow" panose="020B0606020202030204" pitchFamily="34" charset="0"/>
              </a:rPr>
              <a:t>Твоя Судьба прекрасна и жестока, </a:t>
            </a:r>
          </a:p>
          <a:p>
            <a:r>
              <a:rPr lang="ru-RU" sz="2400" b="1" dirty="0">
                <a:latin typeface="Arial Narrow" panose="020B0606020202030204" pitchFamily="34" charset="0"/>
              </a:rPr>
              <a:t>Но помнит Русь короткий, славный путь, </a:t>
            </a:r>
          </a:p>
          <a:p>
            <a:r>
              <a:rPr lang="ru-RU" sz="2400" b="1" dirty="0">
                <a:latin typeface="Arial Narrow" panose="020B0606020202030204" pitchFamily="34" charset="0"/>
              </a:rPr>
              <a:t>Твой трудный путь, с которого до срока </a:t>
            </a:r>
          </a:p>
          <a:p>
            <a:r>
              <a:rPr lang="ru-RU" sz="2400" b="1" dirty="0">
                <a:latin typeface="Arial Narrow" panose="020B0606020202030204" pitchFamily="34" charset="0"/>
              </a:rPr>
              <a:t>Пришлось тебе в бессмертие шагнуть. </a:t>
            </a:r>
          </a:p>
        </p:txBody>
      </p:sp>
    </p:spTree>
    <p:extLst>
      <p:ext uri="{BB962C8B-B14F-4D97-AF65-F5344CB8AC3E}">
        <p14:creationId xmlns:p14="http://schemas.microsoft.com/office/powerpoint/2010/main" xmlns="" val="3103622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000000"/>
          <p:cNvPicPr>
            <a:picLocks noChangeAspect="1" noChangeArrowheads="1"/>
          </p:cNvPicPr>
          <p:nvPr/>
        </p:nvPicPr>
        <p:blipFill>
          <a:blip r:embed="rId2" cstate="print"/>
          <a:srcRect/>
          <a:stretch>
            <a:fillRect/>
          </a:stretch>
        </p:blipFill>
        <p:spPr bwMode="auto">
          <a:xfrm>
            <a:off x="179388" y="188913"/>
            <a:ext cx="3749675" cy="6553200"/>
          </a:xfrm>
          <a:prstGeom prst="rect">
            <a:avLst/>
          </a:prstGeom>
          <a:noFill/>
        </p:spPr>
      </p:pic>
      <p:sp>
        <p:nvSpPr>
          <p:cNvPr id="3079" name="Rectangle 7"/>
          <p:cNvSpPr>
            <a:spLocks noGrp="1" noChangeArrowheads="1"/>
          </p:cNvSpPr>
          <p:nvPr>
            <p:ph type="title" idx="4294967295"/>
          </p:nvPr>
        </p:nvSpPr>
        <p:spPr>
          <a:xfrm>
            <a:off x="4067944" y="332656"/>
            <a:ext cx="4860032" cy="2952328"/>
          </a:xfrm>
        </p:spPr>
        <p:txBody>
          <a:bodyPr/>
          <a:lstStyle/>
          <a:p>
            <a:pPr algn="ctr"/>
            <a:r>
              <a:rPr lang="ru-RU" sz="2000" b="1" dirty="0" smtClean="0"/>
              <a:t>Каким в далёком прошлом </a:t>
            </a:r>
            <a:br>
              <a:rPr lang="ru-RU" sz="2000" b="1" dirty="0" smtClean="0"/>
            </a:br>
            <a:r>
              <a:rPr lang="ru-RU" sz="2000" b="1" dirty="0" smtClean="0"/>
              <a:t>был ты, </a:t>
            </a:r>
            <a:r>
              <a:rPr lang="ru-RU" sz="2000" b="1" dirty="0" err="1" smtClean="0"/>
              <a:t>Княже</a:t>
            </a:r>
            <a:r>
              <a:rPr lang="ru-RU" sz="2000" b="1" dirty="0" smtClean="0"/>
              <a:t>,</a:t>
            </a:r>
            <a:br>
              <a:rPr lang="ru-RU" sz="2000" b="1" dirty="0" smtClean="0"/>
            </a:br>
            <a:r>
              <a:rPr lang="ru-RU" sz="2000" b="1" dirty="0" smtClean="0"/>
              <a:t>Когда с приветным кличем </a:t>
            </a:r>
            <a:br>
              <a:rPr lang="ru-RU" sz="2000" b="1" dirty="0" smtClean="0"/>
            </a:br>
            <a:r>
              <a:rPr lang="ru-RU" sz="2000" b="1" dirty="0" smtClean="0"/>
              <a:t>«гой </a:t>
            </a:r>
            <a:r>
              <a:rPr lang="ru-RU" sz="2000" b="1" dirty="0" err="1" smtClean="0"/>
              <a:t>еси</a:t>
            </a:r>
            <a:r>
              <a:rPr lang="ru-RU" sz="2000" b="1" dirty="0" smtClean="0"/>
              <a:t>», </a:t>
            </a:r>
            <a:br>
              <a:rPr lang="ru-RU" sz="2000" b="1" dirty="0" smtClean="0"/>
            </a:br>
            <a:r>
              <a:rPr lang="ru-RU" sz="2000" b="1" dirty="0" smtClean="0"/>
              <a:t>В главе дружины ты стоял </a:t>
            </a:r>
            <a:br>
              <a:rPr lang="ru-RU" sz="2000" b="1" dirty="0" smtClean="0"/>
            </a:br>
            <a:r>
              <a:rPr lang="ru-RU" sz="2000" b="1" dirty="0" smtClean="0"/>
              <a:t>на страже, </a:t>
            </a:r>
            <a:br>
              <a:rPr lang="ru-RU" sz="2000" b="1" dirty="0" smtClean="0"/>
            </a:br>
            <a:r>
              <a:rPr lang="ru-RU" sz="2000" b="1" dirty="0" smtClean="0"/>
              <a:t>Оберегая Веру на Руси?</a:t>
            </a:r>
            <a:br>
              <a:rPr lang="ru-RU" sz="2000" b="1" dirty="0" smtClean="0"/>
            </a:br>
            <a:r>
              <a:rPr lang="ru-RU" sz="2000" b="1" dirty="0" smtClean="0"/>
              <a:t> </a:t>
            </a:r>
            <a:endParaRPr lang="ru-RU" sz="2000" b="1" dirty="0"/>
          </a:p>
        </p:txBody>
      </p:sp>
      <p:sp>
        <p:nvSpPr>
          <p:cNvPr id="2" name="Прямоугольник 1"/>
          <p:cNvSpPr/>
          <p:nvPr/>
        </p:nvSpPr>
        <p:spPr>
          <a:xfrm>
            <a:off x="4067944" y="3482060"/>
            <a:ext cx="4824536" cy="3416320"/>
          </a:xfrm>
          <a:prstGeom prst="rect">
            <a:avLst/>
          </a:prstGeom>
        </p:spPr>
        <p:txBody>
          <a:bodyPr wrap="square">
            <a:spAutoFit/>
          </a:bodyPr>
          <a:lstStyle/>
          <a:p>
            <a:r>
              <a:rPr lang="ru-RU" sz="2400" b="1" dirty="0">
                <a:solidFill>
                  <a:srgbClr val="CC0000"/>
                </a:solidFill>
                <a:effectLst>
                  <a:outerShdw blurRad="38100" dist="38100" dir="2700000" algn="tl">
                    <a:srgbClr val="000000">
                      <a:alpha val="43137"/>
                    </a:srgbClr>
                  </a:outerShdw>
                </a:effectLst>
                <a:latin typeface="Arial Black" pitchFamily="34" charset="0"/>
              </a:rPr>
              <a:t>Александр </a:t>
            </a:r>
            <a:r>
              <a:rPr lang="en-US" sz="2400" b="1" dirty="0">
                <a:solidFill>
                  <a:srgbClr val="CC0000"/>
                </a:solidFill>
                <a:effectLst>
                  <a:outerShdw blurRad="38100" dist="38100" dir="2700000" algn="tl">
                    <a:srgbClr val="000000">
                      <a:alpha val="43137"/>
                    </a:srgbClr>
                  </a:outerShdw>
                </a:effectLst>
                <a:latin typeface="Arial Black" pitchFamily="34" charset="0"/>
              </a:rPr>
              <a:t>I</a:t>
            </a:r>
            <a:r>
              <a:rPr lang="ru-RU" sz="2400" b="1" dirty="0">
                <a:solidFill>
                  <a:srgbClr val="CC0000"/>
                </a:solidFill>
                <a:effectLst>
                  <a:outerShdw blurRad="38100" dist="38100" dir="2700000" algn="tl">
                    <a:srgbClr val="000000">
                      <a:alpha val="43137"/>
                    </a:srgbClr>
                  </a:outerShdw>
                </a:effectLst>
                <a:latin typeface="Arial Black" pitchFamily="34" charset="0"/>
              </a:rPr>
              <a:t> Ярославич (Александр Невский)</a:t>
            </a:r>
            <a:r>
              <a:rPr lang="en-US" sz="2400" b="1" dirty="0">
                <a:solidFill>
                  <a:srgbClr val="CC0000"/>
                </a:solidFill>
                <a:effectLst>
                  <a:outerShdw blurRad="38100" dist="38100" dir="2700000" algn="tl">
                    <a:srgbClr val="000000">
                      <a:alpha val="43137"/>
                    </a:srgbClr>
                  </a:outerShdw>
                </a:effectLst>
                <a:latin typeface="Arial Black" pitchFamily="34" charset="0"/>
              </a:rPr>
              <a:t/>
            </a:r>
            <a:br>
              <a:rPr lang="en-US" sz="2400" b="1" dirty="0">
                <a:solidFill>
                  <a:srgbClr val="CC0000"/>
                </a:solidFill>
                <a:effectLst>
                  <a:outerShdw blurRad="38100" dist="38100" dir="2700000" algn="tl">
                    <a:srgbClr val="000000">
                      <a:alpha val="43137"/>
                    </a:srgbClr>
                  </a:outerShdw>
                </a:effectLst>
                <a:latin typeface="Arial Black" pitchFamily="34" charset="0"/>
              </a:rPr>
            </a:br>
            <a:r>
              <a:rPr lang="en-US" sz="2400" b="1" dirty="0">
                <a:solidFill>
                  <a:srgbClr val="CC0000"/>
                </a:solidFill>
                <a:effectLst>
                  <a:outerShdw blurRad="38100" dist="38100" dir="2700000" algn="tl">
                    <a:srgbClr val="000000">
                      <a:alpha val="43137"/>
                    </a:srgbClr>
                  </a:outerShdw>
                </a:effectLst>
                <a:latin typeface="Arial Black" pitchFamily="34" charset="0"/>
              </a:rPr>
              <a:t>1220-1263</a:t>
            </a:r>
            <a:br>
              <a:rPr lang="en-US" sz="2400" b="1" dirty="0">
                <a:solidFill>
                  <a:srgbClr val="CC0000"/>
                </a:solidFill>
                <a:effectLst>
                  <a:outerShdw blurRad="38100" dist="38100" dir="2700000" algn="tl">
                    <a:srgbClr val="000000">
                      <a:alpha val="43137"/>
                    </a:srgbClr>
                  </a:outerShdw>
                </a:effectLst>
                <a:latin typeface="Arial Black" pitchFamily="34" charset="0"/>
              </a:rPr>
            </a:br>
            <a:r>
              <a:rPr lang="en-US" sz="2400" b="1" dirty="0">
                <a:solidFill>
                  <a:srgbClr val="CC0000"/>
                </a:solidFill>
                <a:effectLst>
                  <a:outerShdw blurRad="38100" dist="38100" dir="2700000" algn="tl">
                    <a:srgbClr val="000000">
                      <a:alpha val="43137"/>
                    </a:srgbClr>
                  </a:outerShdw>
                </a:effectLst>
                <a:latin typeface="Arial Black" pitchFamily="34" charset="0"/>
              </a:rPr>
              <a:t>Великий князь Киевский</a:t>
            </a:r>
            <a:r>
              <a:rPr lang="ru-RU" sz="2400" b="1" dirty="0">
                <a:solidFill>
                  <a:srgbClr val="CC0000"/>
                </a:solidFill>
                <a:effectLst>
                  <a:outerShdw blurRad="38100" dist="38100" dir="2700000" algn="tl">
                    <a:srgbClr val="000000">
                      <a:alpha val="43137"/>
                    </a:srgbClr>
                  </a:outerShdw>
                </a:effectLst>
                <a:latin typeface="Arial Black" pitchFamily="34" charset="0"/>
              </a:rPr>
              <a:t/>
            </a:r>
            <a:br>
              <a:rPr lang="ru-RU" sz="2400" b="1" dirty="0">
                <a:solidFill>
                  <a:srgbClr val="CC0000"/>
                </a:solidFill>
                <a:effectLst>
                  <a:outerShdw blurRad="38100" dist="38100" dir="2700000" algn="tl">
                    <a:srgbClr val="000000">
                      <a:alpha val="43137"/>
                    </a:srgbClr>
                  </a:outerShdw>
                </a:effectLst>
                <a:latin typeface="Arial Black" pitchFamily="34" charset="0"/>
              </a:rPr>
            </a:br>
            <a:r>
              <a:rPr lang="en-US" sz="2400" b="1" dirty="0">
                <a:solidFill>
                  <a:srgbClr val="CC0000"/>
                </a:solidFill>
                <a:effectLst>
                  <a:outerShdw blurRad="38100" dist="38100" dir="2700000" algn="tl">
                    <a:srgbClr val="000000">
                      <a:alpha val="43137"/>
                    </a:srgbClr>
                  </a:outerShdw>
                </a:effectLst>
                <a:latin typeface="Arial Black" pitchFamily="34" charset="0"/>
              </a:rPr>
              <a:t> в 1249-1252</a:t>
            </a:r>
            <a:br>
              <a:rPr lang="en-US" sz="2400" b="1" dirty="0">
                <a:solidFill>
                  <a:srgbClr val="CC0000"/>
                </a:solidFill>
                <a:effectLst>
                  <a:outerShdw blurRad="38100" dist="38100" dir="2700000" algn="tl">
                    <a:srgbClr val="000000">
                      <a:alpha val="43137"/>
                    </a:srgbClr>
                  </a:outerShdw>
                </a:effectLst>
                <a:latin typeface="Arial Black" pitchFamily="34" charset="0"/>
              </a:rPr>
            </a:br>
            <a:r>
              <a:rPr lang="en-US" sz="2400" b="1" dirty="0">
                <a:solidFill>
                  <a:srgbClr val="CC0000"/>
                </a:solidFill>
                <a:effectLst>
                  <a:outerShdw blurRad="38100" dist="38100" dir="2700000" algn="tl">
                    <a:srgbClr val="000000">
                      <a:alpha val="43137"/>
                    </a:srgbClr>
                  </a:outerShdw>
                </a:effectLst>
                <a:latin typeface="Arial Black" pitchFamily="34" charset="0"/>
              </a:rPr>
              <a:t>Великий князь Владимирский </a:t>
            </a:r>
            <a:endParaRPr lang="ru-RU" sz="2400" b="1" dirty="0" smtClean="0">
              <a:solidFill>
                <a:srgbClr val="CC0000"/>
              </a:solidFill>
              <a:effectLst>
                <a:outerShdw blurRad="38100" dist="38100" dir="2700000" algn="tl">
                  <a:srgbClr val="000000">
                    <a:alpha val="43137"/>
                  </a:srgbClr>
                </a:outerShdw>
              </a:effectLst>
              <a:latin typeface="Arial Black" pitchFamily="34" charset="0"/>
            </a:endParaRPr>
          </a:p>
          <a:p>
            <a:r>
              <a:rPr lang="en-US" sz="2400" b="1" dirty="0" smtClean="0">
                <a:solidFill>
                  <a:srgbClr val="CC0000"/>
                </a:solidFill>
                <a:effectLst>
                  <a:outerShdw blurRad="38100" dist="38100" dir="2700000" algn="tl">
                    <a:srgbClr val="000000">
                      <a:alpha val="43137"/>
                    </a:srgbClr>
                  </a:outerShdw>
                </a:effectLst>
                <a:latin typeface="Arial Black" pitchFamily="34" charset="0"/>
              </a:rPr>
              <a:t>в </a:t>
            </a:r>
            <a:r>
              <a:rPr lang="en-US" sz="2400" b="1" dirty="0">
                <a:solidFill>
                  <a:srgbClr val="CC0000"/>
                </a:solidFill>
                <a:effectLst>
                  <a:outerShdw blurRad="38100" dist="38100" dir="2700000" algn="tl">
                    <a:srgbClr val="000000">
                      <a:alpha val="43137"/>
                    </a:srgbClr>
                  </a:outerShdw>
                </a:effectLst>
                <a:latin typeface="Arial Black" pitchFamily="34" charset="0"/>
              </a:rPr>
              <a:t>1252-1263</a:t>
            </a:r>
            <a:r>
              <a:rPr lang="ru-RU" sz="2400" dirty="0">
                <a:solidFill>
                  <a:srgbClr val="009900"/>
                </a:solidFill>
                <a:latin typeface="Arbat" pitchFamily="2" charset="0"/>
              </a:rPr>
              <a:t/>
            </a:r>
            <a:br>
              <a:rPr lang="ru-RU" sz="2400" dirty="0">
                <a:solidFill>
                  <a:srgbClr val="009900"/>
                </a:solidFill>
                <a:latin typeface="Arbat" pitchFamily="2" charset="0"/>
              </a:rPr>
            </a:b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49"/>
                                          </p:stCondLst>
                                        </p:cTn>
                                        <p:tgtEl>
                                          <p:spTgt spid="3079"/>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076"/>
                                        </p:tgtEl>
                                        <p:attrNameLst>
                                          <p:attrName>style.visibility</p:attrName>
                                        </p:attrNameLst>
                                      </p:cBhvr>
                                      <p:to>
                                        <p:strVal val="visible"/>
                                      </p:to>
                                    </p:set>
                                    <p:animEffect transition="in" filter="fade">
                                      <p:cBhvr>
                                        <p:cTn id="9"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descr="vid_ot_lavri_1-900"/>
          <p:cNvPicPr>
            <a:picLocks noChangeAspect="1" noChangeArrowheads="1"/>
          </p:cNvPicPr>
          <p:nvPr/>
        </p:nvPicPr>
        <p:blipFill>
          <a:blip r:embed="rId2" cstate="print"/>
          <a:srcRect/>
          <a:stretch>
            <a:fillRect/>
          </a:stretch>
        </p:blipFill>
        <p:spPr bwMode="auto">
          <a:xfrm>
            <a:off x="395536" y="2564904"/>
            <a:ext cx="4574282" cy="3430712"/>
          </a:xfrm>
          <a:prstGeom prst="rect">
            <a:avLst/>
          </a:prstGeom>
          <a:noFill/>
        </p:spPr>
      </p:pic>
      <p:sp>
        <p:nvSpPr>
          <p:cNvPr id="46085" name="Rectangle 5"/>
          <p:cNvSpPr>
            <a:spLocks noGrp="1" noChangeArrowheads="1"/>
          </p:cNvSpPr>
          <p:nvPr>
            <p:ph type="title"/>
          </p:nvPr>
        </p:nvSpPr>
        <p:spPr>
          <a:xfrm>
            <a:off x="323528" y="1268760"/>
            <a:ext cx="8352928" cy="1054100"/>
          </a:xfrm>
        </p:spPr>
        <p:txBody>
          <a:bodyPr/>
          <a:lstStyle/>
          <a:p>
            <a:r>
              <a:rPr lang="ru-RU" sz="2000" b="1" dirty="0" smtClean="0">
                <a:solidFill>
                  <a:schemeClr val="tx1"/>
                </a:solidFill>
              </a:rPr>
              <a:t>В июле 1710 года Петр </a:t>
            </a:r>
            <a:r>
              <a:rPr lang="en-US" sz="2000" b="1" dirty="0" smtClean="0">
                <a:solidFill>
                  <a:schemeClr val="tx1"/>
                </a:solidFill>
              </a:rPr>
              <a:t>I</a:t>
            </a:r>
            <a:r>
              <a:rPr lang="ru-RU" sz="2000" b="1" dirty="0" smtClean="0">
                <a:solidFill>
                  <a:schemeClr val="tx1"/>
                </a:solidFill>
              </a:rPr>
              <a:t> "осматривал место, где быть строениям". Тогда и указано было </a:t>
            </a:r>
            <a:r>
              <a:rPr lang="ru-RU" sz="2000" b="1" i="1" dirty="0" smtClean="0">
                <a:solidFill>
                  <a:schemeClr val="tx1"/>
                </a:solidFill>
              </a:rPr>
              <a:t>"непременно на том месте быть Монастырю"</a:t>
            </a:r>
            <a:r>
              <a:rPr lang="ru-RU" sz="2000" b="1" dirty="0" smtClean="0">
                <a:solidFill>
                  <a:schemeClr val="tx1"/>
                </a:solidFill>
              </a:rPr>
              <a:t>. Определено было именовать монастырь "</a:t>
            </a:r>
            <a:r>
              <a:rPr lang="ru-RU" sz="2000" b="1" dirty="0" err="1" smtClean="0">
                <a:solidFill>
                  <a:schemeClr val="tx1"/>
                </a:solidFill>
              </a:rPr>
              <a:t>Живоначальныя</a:t>
            </a:r>
            <a:r>
              <a:rPr lang="ru-RU" sz="2000" b="1" dirty="0" smtClean="0">
                <a:solidFill>
                  <a:schemeClr val="tx1"/>
                </a:solidFill>
              </a:rPr>
              <a:t> Троицы и Святого благоверного Великого князя Александра Невского"</a:t>
            </a:r>
            <a:r>
              <a:rPr lang="en-US" sz="2000" b="1" dirty="0" smtClean="0">
                <a:solidFill>
                  <a:schemeClr val="tx1"/>
                </a:solidFill>
              </a:rPr>
              <a:t>.</a:t>
            </a:r>
            <a:r>
              <a:rPr lang="ru-RU" sz="2000" b="1" dirty="0" smtClean="0">
                <a:solidFill>
                  <a:schemeClr val="tx1"/>
                </a:solidFill>
              </a:rPr>
              <a:t> </a:t>
            </a:r>
            <a:endParaRPr lang="ru-RU" sz="2000" b="1" dirty="0">
              <a:solidFill>
                <a:schemeClr val="tx1"/>
              </a:solidFill>
            </a:endParaRPr>
          </a:p>
        </p:txBody>
      </p:sp>
      <p:sp>
        <p:nvSpPr>
          <p:cNvPr id="4" name="Прямоугольник 3"/>
          <p:cNvSpPr/>
          <p:nvPr/>
        </p:nvSpPr>
        <p:spPr>
          <a:xfrm>
            <a:off x="539552" y="188913"/>
            <a:ext cx="8136904" cy="584775"/>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Бессмертие…</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
        <p:nvSpPr>
          <p:cNvPr id="2" name="Прямоугольник 1"/>
          <p:cNvSpPr/>
          <p:nvPr/>
        </p:nvSpPr>
        <p:spPr>
          <a:xfrm>
            <a:off x="5220072" y="2316211"/>
            <a:ext cx="3779912" cy="3170099"/>
          </a:xfrm>
          <a:prstGeom prst="rect">
            <a:avLst/>
          </a:prstGeom>
        </p:spPr>
        <p:txBody>
          <a:bodyPr wrap="square">
            <a:spAutoFit/>
          </a:bodyPr>
          <a:lstStyle/>
          <a:p>
            <a:r>
              <a:rPr lang="ru-RU" sz="2000" b="1" dirty="0">
                <a:latin typeface="+mn-lt"/>
                <a:cs typeface="Arial" pitchFamily="34" charset="0"/>
              </a:rPr>
              <a:t>29 мая 1723 г., Петр I посетил вновь устроенный монастырь. В тот же день им было издано постановление: </a:t>
            </a:r>
            <a:r>
              <a:rPr lang="ru-RU" sz="2000" b="1" i="1" dirty="0">
                <a:latin typeface="+mn-lt"/>
                <a:cs typeface="Arial" pitchFamily="34" charset="0"/>
              </a:rPr>
              <a:t>"Обретающиеся во Владимирском Рождественском монастыре мощи св. благоверного великого князя Александра Невского перенести в Александровский монастырь</a:t>
            </a:r>
            <a:r>
              <a:rPr lang="ru-RU" sz="2000" b="1" i="1" dirty="0">
                <a:latin typeface="+mn-lt"/>
              </a:rPr>
              <a:t>"</a:t>
            </a:r>
            <a:endParaRPr lang="ru-RU" sz="2000" b="1"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1" name="Picture 5" descr="image001"/>
          <p:cNvPicPr>
            <a:picLocks noChangeAspect="1" noChangeArrowheads="1"/>
          </p:cNvPicPr>
          <p:nvPr/>
        </p:nvPicPr>
        <p:blipFill>
          <a:blip r:embed="rId2" cstate="print"/>
          <a:srcRect/>
          <a:stretch>
            <a:fillRect/>
          </a:stretch>
        </p:blipFill>
        <p:spPr bwMode="auto">
          <a:xfrm>
            <a:off x="179388" y="82550"/>
            <a:ext cx="8785225" cy="4056063"/>
          </a:xfrm>
          <a:prstGeom prst="rect">
            <a:avLst/>
          </a:prstGeom>
          <a:noFill/>
        </p:spPr>
      </p:pic>
      <p:sp>
        <p:nvSpPr>
          <p:cNvPr id="50183" name="Rectangle 7"/>
          <p:cNvSpPr>
            <a:spLocks noGrp="1" noRot="1" noChangeArrowheads="1"/>
          </p:cNvSpPr>
          <p:nvPr>
            <p:ph type="title"/>
          </p:nvPr>
        </p:nvSpPr>
        <p:spPr>
          <a:xfrm>
            <a:off x="457200" y="4293096"/>
            <a:ext cx="8229600" cy="2087563"/>
          </a:xfrm>
        </p:spPr>
        <p:txBody>
          <a:bodyPr/>
          <a:lstStyle/>
          <a:p>
            <a:pPr algn="l"/>
            <a:r>
              <a:rPr lang="ru-RU" sz="2000" b="1" dirty="0">
                <a:solidFill>
                  <a:schemeClr val="tx1"/>
                </a:solidFill>
                <a:latin typeface="Arial Narrow" panose="020B0606020202030204" pitchFamily="34" charset="0"/>
                <a:cs typeface="Arial" pitchFamily="34" charset="0"/>
              </a:rPr>
              <a:t>В 1725 году императрица Екатерина </a:t>
            </a:r>
            <a:r>
              <a:rPr lang="en-US" sz="2000" b="1" dirty="0">
                <a:solidFill>
                  <a:schemeClr val="tx1"/>
                </a:solidFill>
                <a:latin typeface="Arial Narrow" panose="020B0606020202030204" pitchFamily="34" charset="0"/>
                <a:cs typeface="Arial" pitchFamily="34" charset="0"/>
              </a:rPr>
              <a:t>I</a:t>
            </a:r>
            <a:r>
              <a:rPr lang="ru-RU" sz="2000" b="1" dirty="0">
                <a:solidFill>
                  <a:schemeClr val="tx1"/>
                </a:solidFill>
                <a:latin typeface="Arial Narrow" panose="020B0606020202030204" pitchFamily="34" charset="0"/>
                <a:cs typeface="Arial" pitchFamily="34" charset="0"/>
              </a:rPr>
              <a:t> учредила орден святого благоверного князя Александра Невского – одну из высших наград Российской империи. Он просуществовал до 1917 года и был вторым по значимости после ордена святого </a:t>
            </a:r>
            <a:r>
              <a:rPr lang="ru-RU" sz="2000" b="1" dirty="0" err="1">
                <a:solidFill>
                  <a:schemeClr val="tx1"/>
                </a:solidFill>
                <a:latin typeface="Arial Narrow" panose="020B0606020202030204" pitchFamily="34" charset="0"/>
                <a:cs typeface="Arial" pitchFamily="34" charset="0"/>
              </a:rPr>
              <a:t>всехвального</a:t>
            </a:r>
            <a:r>
              <a:rPr lang="ru-RU" sz="2000" b="1" dirty="0">
                <a:solidFill>
                  <a:schemeClr val="tx1"/>
                </a:solidFill>
                <a:latin typeface="Arial Narrow" panose="020B0606020202030204" pitchFamily="34" charset="0"/>
                <a:cs typeface="Arial" pitchFamily="34" charset="0"/>
              </a:rPr>
              <a:t> апостола Андрея Первозванного.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descr="AlexNevskyOrder"/>
          <p:cNvPicPr>
            <a:picLocks noChangeAspect="1" noChangeArrowheads="1"/>
          </p:cNvPicPr>
          <p:nvPr/>
        </p:nvPicPr>
        <p:blipFill>
          <a:blip r:embed="rId2" cstate="print"/>
          <a:srcRect/>
          <a:stretch>
            <a:fillRect/>
          </a:stretch>
        </p:blipFill>
        <p:spPr bwMode="auto">
          <a:xfrm>
            <a:off x="1" y="0"/>
            <a:ext cx="6000760" cy="6858000"/>
          </a:xfrm>
          <a:prstGeom prst="rect">
            <a:avLst/>
          </a:prstGeom>
          <a:noFill/>
        </p:spPr>
      </p:pic>
      <p:sp>
        <p:nvSpPr>
          <p:cNvPr id="52229" name="Rectangle 5"/>
          <p:cNvSpPr>
            <a:spLocks noGrp="1" noChangeArrowheads="1"/>
          </p:cNvSpPr>
          <p:nvPr>
            <p:ph type="title"/>
          </p:nvPr>
        </p:nvSpPr>
        <p:spPr>
          <a:xfrm>
            <a:off x="6000761" y="375443"/>
            <a:ext cx="3046403" cy="5573837"/>
          </a:xfrm>
        </p:spPr>
        <p:txBody>
          <a:bodyPr/>
          <a:lstStyle/>
          <a:p>
            <a:r>
              <a:rPr lang="ru-RU" sz="2000" b="1" dirty="0">
                <a:latin typeface="Arial Narrow" panose="020B0606020202030204" pitchFamily="34" charset="0"/>
                <a:cs typeface="Arial" pitchFamily="34" charset="0"/>
              </a:rPr>
              <a:t>В СССР во время войны, в 1942 году был учрежден орден Александра Невского, которым награждались офицеры Красной армии за проявленную личную отвагу и обеспечение успешных действий своих частей.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2229"/>
                                        </p:tgtEl>
                                        <p:attrNameLst>
                                          <p:attrName>style.visibility</p:attrName>
                                        </p:attrNameLst>
                                      </p:cBhvr>
                                      <p:to>
                                        <p:strVal val="visible"/>
                                      </p:to>
                                    </p:set>
                                    <p:animEffect transition="in" filter="wipe(down)">
                                      <p:cBhvr>
                                        <p:cTn id="7" dur="580">
                                          <p:stCondLst>
                                            <p:cond delay="0"/>
                                          </p:stCondLst>
                                        </p:cTn>
                                        <p:tgtEl>
                                          <p:spTgt spid="52229"/>
                                        </p:tgtEl>
                                      </p:cBhvr>
                                    </p:animEffect>
                                    <p:anim calcmode="lin" valueType="num">
                                      <p:cBhvr>
                                        <p:cTn id="8" dur="1822" tmFilter="0,0; 0.14,0.36; 0.43,0.73; 0.71,0.91; 1.0,1.0">
                                          <p:stCondLst>
                                            <p:cond delay="0"/>
                                          </p:stCondLst>
                                        </p:cTn>
                                        <p:tgtEl>
                                          <p:spTgt spid="5222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222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222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222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2229"/>
                                        </p:tgtEl>
                                        <p:attrNameLst>
                                          <p:attrName>ppt_y</p:attrName>
                                        </p:attrNameLst>
                                      </p:cBhvr>
                                      <p:tavLst>
                                        <p:tav tm="0" fmla="#ppt_y-sin(pi*$)/81">
                                          <p:val>
                                            <p:fltVal val="0"/>
                                          </p:val>
                                        </p:tav>
                                        <p:tav tm="100000">
                                          <p:val>
                                            <p:fltVal val="1"/>
                                          </p:val>
                                        </p:tav>
                                      </p:tavLst>
                                    </p:anim>
                                    <p:animScale>
                                      <p:cBhvr>
                                        <p:cTn id="13" dur="26">
                                          <p:stCondLst>
                                            <p:cond delay="650"/>
                                          </p:stCondLst>
                                        </p:cTn>
                                        <p:tgtEl>
                                          <p:spTgt spid="52229"/>
                                        </p:tgtEl>
                                      </p:cBhvr>
                                      <p:to x="100000" y="60000"/>
                                    </p:animScale>
                                    <p:animScale>
                                      <p:cBhvr>
                                        <p:cTn id="14" dur="166" decel="50000">
                                          <p:stCondLst>
                                            <p:cond delay="676"/>
                                          </p:stCondLst>
                                        </p:cTn>
                                        <p:tgtEl>
                                          <p:spTgt spid="52229"/>
                                        </p:tgtEl>
                                      </p:cBhvr>
                                      <p:to x="100000" y="100000"/>
                                    </p:animScale>
                                    <p:animScale>
                                      <p:cBhvr>
                                        <p:cTn id="15" dur="26">
                                          <p:stCondLst>
                                            <p:cond delay="1312"/>
                                          </p:stCondLst>
                                        </p:cTn>
                                        <p:tgtEl>
                                          <p:spTgt spid="52229"/>
                                        </p:tgtEl>
                                      </p:cBhvr>
                                      <p:to x="100000" y="80000"/>
                                    </p:animScale>
                                    <p:animScale>
                                      <p:cBhvr>
                                        <p:cTn id="16" dur="166" decel="50000">
                                          <p:stCondLst>
                                            <p:cond delay="1338"/>
                                          </p:stCondLst>
                                        </p:cTn>
                                        <p:tgtEl>
                                          <p:spTgt spid="52229"/>
                                        </p:tgtEl>
                                      </p:cBhvr>
                                      <p:to x="100000" y="100000"/>
                                    </p:animScale>
                                    <p:animScale>
                                      <p:cBhvr>
                                        <p:cTn id="17" dur="26">
                                          <p:stCondLst>
                                            <p:cond delay="1642"/>
                                          </p:stCondLst>
                                        </p:cTn>
                                        <p:tgtEl>
                                          <p:spTgt spid="52229"/>
                                        </p:tgtEl>
                                      </p:cBhvr>
                                      <p:to x="100000" y="90000"/>
                                    </p:animScale>
                                    <p:animScale>
                                      <p:cBhvr>
                                        <p:cTn id="18" dur="166" decel="50000">
                                          <p:stCondLst>
                                            <p:cond delay="1668"/>
                                          </p:stCondLst>
                                        </p:cTn>
                                        <p:tgtEl>
                                          <p:spTgt spid="52229"/>
                                        </p:tgtEl>
                                      </p:cBhvr>
                                      <p:to x="100000" y="100000"/>
                                    </p:animScale>
                                    <p:animScale>
                                      <p:cBhvr>
                                        <p:cTn id="19" dur="26">
                                          <p:stCondLst>
                                            <p:cond delay="1808"/>
                                          </p:stCondLst>
                                        </p:cTn>
                                        <p:tgtEl>
                                          <p:spTgt spid="52229"/>
                                        </p:tgtEl>
                                      </p:cBhvr>
                                      <p:to x="100000" y="95000"/>
                                    </p:animScale>
                                    <p:animScale>
                                      <p:cBhvr>
                                        <p:cTn id="20" dur="166" decel="50000">
                                          <p:stCondLst>
                                            <p:cond delay="1834"/>
                                          </p:stCondLst>
                                        </p:cTn>
                                        <p:tgtEl>
                                          <p:spTgt spid="522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1230895792_nevsk1"/>
          <p:cNvPicPr>
            <a:picLocks noChangeAspect="1" noChangeArrowheads="1"/>
          </p:cNvPicPr>
          <p:nvPr/>
        </p:nvPicPr>
        <p:blipFill>
          <a:blip r:embed="rId2" cstate="print"/>
          <a:srcRect/>
          <a:stretch>
            <a:fillRect/>
          </a:stretch>
        </p:blipFill>
        <p:spPr bwMode="auto">
          <a:xfrm>
            <a:off x="512199" y="1052736"/>
            <a:ext cx="4176464" cy="5200519"/>
          </a:xfrm>
          <a:prstGeom prst="rect">
            <a:avLst/>
          </a:prstGeom>
          <a:noFill/>
        </p:spPr>
      </p:pic>
      <p:sp>
        <p:nvSpPr>
          <p:cNvPr id="54278" name="Rectangle 6"/>
          <p:cNvSpPr>
            <a:spLocks noGrp="1" noRot="1" noChangeArrowheads="1"/>
          </p:cNvSpPr>
          <p:nvPr>
            <p:ph type="title"/>
          </p:nvPr>
        </p:nvSpPr>
        <p:spPr>
          <a:xfrm>
            <a:off x="5245100" y="908720"/>
            <a:ext cx="3898900" cy="5746080"/>
          </a:xfrm>
        </p:spPr>
        <p:txBody>
          <a:bodyPr/>
          <a:lstStyle/>
          <a:p>
            <a:r>
              <a:rPr lang="ru-RU" sz="2000" b="1" dirty="0" smtClean="0">
                <a:solidFill>
                  <a:schemeClr val="tx1"/>
                </a:solidFill>
                <a:latin typeface="Arial" pitchFamily="34" charset="0"/>
                <a:cs typeface="Arial" pitchFamily="34" charset="0"/>
              </a:rPr>
              <a:t>"Верьте в себя и боритесь за поставленную цель!"...</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"Помните и детям, и внукам накажите о защите Руси всегда!"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"Кто к нам с мечом войдёт, тот от меча и погибнет!"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"Идите и скажите Русь жива!»</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«Не в силе Бог, а в правде!»</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(Александр Невский)</a:t>
            </a:r>
            <a:br>
              <a:rPr lang="ru-RU" sz="2000" b="1" dirty="0" smtClean="0">
                <a:solidFill>
                  <a:schemeClr val="tx1"/>
                </a:solidFill>
                <a:latin typeface="Arial" pitchFamily="34" charset="0"/>
                <a:cs typeface="Arial" pitchFamily="34" charset="0"/>
              </a:rPr>
            </a:br>
            <a:r>
              <a:rPr lang="ru-RU" sz="2000" b="1" dirty="0" smtClean="0">
                <a:solidFill>
                  <a:schemeClr val="tx1"/>
                </a:solidFill>
                <a:latin typeface="Arial" pitchFamily="34" charset="0"/>
                <a:cs typeface="Arial" pitchFamily="34" charset="0"/>
              </a:rPr>
              <a:t> </a:t>
            </a:r>
            <a:endParaRPr lang="ru-RU" sz="2000" b="1" dirty="0">
              <a:solidFill>
                <a:schemeClr val="tx1"/>
              </a:solidFill>
              <a:latin typeface="Arial" pitchFamily="34" charset="0"/>
              <a:cs typeface="Arial" pitchFamily="34" charset="0"/>
            </a:endParaRPr>
          </a:p>
        </p:txBody>
      </p:sp>
      <p:sp>
        <p:nvSpPr>
          <p:cNvPr id="4" name="Прямоугольник 3"/>
          <p:cNvSpPr/>
          <p:nvPr/>
        </p:nvSpPr>
        <p:spPr>
          <a:xfrm>
            <a:off x="539552" y="188913"/>
            <a:ext cx="8424936" cy="523220"/>
          </a:xfrm>
          <a:prstGeom prst="rect">
            <a:avLst/>
          </a:prstGeom>
        </p:spPr>
        <p:txBody>
          <a:bodyPr wrap="square">
            <a:spAutoFit/>
          </a:bodyPr>
          <a:lstStyle/>
          <a:p>
            <a:r>
              <a:rPr lang="ru-RU" sz="2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Напутствие Александра Невского…</a:t>
            </a:r>
            <a:endParaRPr lang="ru-RU" sz="2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4278"/>
                                        </p:tgtEl>
                                        <p:attrNameLst>
                                          <p:attrName>style.visibility</p:attrName>
                                        </p:attrNameLst>
                                      </p:cBhvr>
                                      <p:to>
                                        <p:strVal val="visible"/>
                                      </p:to>
                                    </p:set>
                                    <p:animEffect transition="in" filter="circle(in)">
                                      <p:cBhvr>
                                        <p:cTn id="7" dur="20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1230895792_nevsk1"/>
          <p:cNvPicPr>
            <a:picLocks noChangeAspect="1" noChangeArrowheads="1"/>
          </p:cNvPicPr>
          <p:nvPr/>
        </p:nvPicPr>
        <p:blipFill>
          <a:blip r:embed="rId2" cstate="print"/>
          <a:srcRect/>
          <a:stretch>
            <a:fillRect/>
          </a:stretch>
        </p:blipFill>
        <p:spPr bwMode="auto">
          <a:xfrm>
            <a:off x="539552" y="1119428"/>
            <a:ext cx="4399483" cy="5478222"/>
          </a:xfrm>
          <a:prstGeom prst="rect">
            <a:avLst/>
          </a:prstGeom>
          <a:noFill/>
        </p:spPr>
      </p:pic>
      <p:sp>
        <p:nvSpPr>
          <p:cNvPr id="54278" name="Rectangle 6"/>
          <p:cNvSpPr>
            <a:spLocks noGrp="1" noRot="1" noChangeArrowheads="1"/>
          </p:cNvSpPr>
          <p:nvPr>
            <p:ph type="title"/>
          </p:nvPr>
        </p:nvSpPr>
        <p:spPr>
          <a:xfrm>
            <a:off x="5065588" y="1772816"/>
            <a:ext cx="3898900" cy="3225800"/>
          </a:xfrm>
        </p:spPr>
        <p:txBody>
          <a:bodyPr/>
          <a:lstStyle/>
          <a:p>
            <a:pPr lvl="0"/>
            <a:r>
              <a:rPr lang="ru-RU" sz="2000" b="1" dirty="0"/>
              <a:t>«Избавление Руси, — говорит историк </a:t>
            </a:r>
            <a:r>
              <a:rPr lang="ru-RU" sz="2000" b="1" dirty="0" smtClean="0"/>
              <a:t>Сергей Соловьев, </a:t>
            </a:r>
            <a:r>
              <a:rPr lang="ru-RU" sz="2000" b="1" dirty="0"/>
              <a:t>— от беды на востоке, многочисленные великие дела за веру и землю на западе подарили святому особую ценность и сделали его самым видным человеком в истории</a:t>
            </a:r>
            <a:r>
              <a:rPr lang="ru-RU" sz="2000" b="1" dirty="0" smtClean="0"/>
              <a:t>».</a:t>
            </a:r>
            <a:r>
              <a:rPr lang="ru-RU" sz="2000" b="1" dirty="0" smtClean="0">
                <a:latin typeface="Arial Narrow" panose="020B0606020202030204" pitchFamily="34" charset="0"/>
              </a:rPr>
              <a:t>. </a:t>
            </a:r>
            <a:endParaRPr lang="ru-RU" sz="2000" b="1" dirty="0">
              <a:latin typeface="Arial Narrow" panose="020B0606020202030204" pitchFamily="34" charset="0"/>
            </a:endParaRPr>
          </a:p>
        </p:txBody>
      </p:sp>
      <p:sp>
        <p:nvSpPr>
          <p:cNvPr id="4" name="Прямоугольник 3"/>
          <p:cNvSpPr/>
          <p:nvPr/>
        </p:nvSpPr>
        <p:spPr>
          <a:xfrm>
            <a:off x="539552" y="188913"/>
            <a:ext cx="8424936" cy="523220"/>
          </a:xfrm>
          <a:prstGeom prst="rect">
            <a:avLst/>
          </a:prstGeom>
        </p:spPr>
        <p:txBody>
          <a:bodyPr wrap="square">
            <a:spAutoFit/>
          </a:bodyPr>
          <a:lstStyle/>
          <a:p>
            <a:pPr algn="ctr"/>
            <a:r>
              <a:rPr lang="ru-RU" sz="2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Мнение Историка</a:t>
            </a:r>
            <a:endParaRPr lang="ru-RU" sz="2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8"/>
                                        </p:tgtEl>
                                        <p:attrNameLst>
                                          <p:attrName>style.visibility</p:attrName>
                                        </p:attrNameLst>
                                      </p:cBhvr>
                                      <p:to>
                                        <p:strVal val="visible"/>
                                      </p:to>
                                    </p:set>
                                    <p:anim calcmode="lin" valueType="num">
                                      <p:cBhvr additive="base">
                                        <p:cTn id="7" dur="500" fill="hold"/>
                                        <p:tgtEl>
                                          <p:spTgt spid="54278"/>
                                        </p:tgtEl>
                                        <p:attrNameLst>
                                          <p:attrName>ppt_x</p:attrName>
                                        </p:attrNameLst>
                                      </p:cBhvr>
                                      <p:tavLst>
                                        <p:tav tm="0">
                                          <p:val>
                                            <p:strVal val="#ppt_x"/>
                                          </p:val>
                                        </p:tav>
                                        <p:tav tm="100000">
                                          <p:val>
                                            <p:strVal val="#ppt_x"/>
                                          </p:val>
                                        </p:tav>
                                      </p:tavLst>
                                    </p:anim>
                                    <p:anim calcmode="lin" valueType="num">
                                      <p:cBhvr additive="base">
                                        <p:cTn id="8" dur="500" fill="hold"/>
                                        <p:tgtEl>
                                          <p:spTgt spid="54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5" descr="P6012215"/>
          <p:cNvPicPr>
            <a:picLocks noChangeAspect="1" noChangeArrowheads="1"/>
          </p:cNvPicPr>
          <p:nvPr/>
        </p:nvPicPr>
        <p:blipFill>
          <a:blip r:embed="rId2" cstate="print"/>
          <a:srcRect/>
          <a:stretch>
            <a:fillRect/>
          </a:stretch>
        </p:blipFill>
        <p:spPr bwMode="auto">
          <a:xfrm>
            <a:off x="142844" y="260648"/>
            <a:ext cx="5551487" cy="6408737"/>
          </a:xfrm>
          <a:prstGeom prst="rect">
            <a:avLst/>
          </a:prstGeom>
          <a:noFill/>
        </p:spPr>
      </p:pic>
      <p:sp>
        <p:nvSpPr>
          <p:cNvPr id="57350" name="Rectangle 6"/>
          <p:cNvSpPr>
            <a:spLocks noGrp="1" noChangeArrowheads="1"/>
          </p:cNvSpPr>
          <p:nvPr>
            <p:ph type="title"/>
          </p:nvPr>
        </p:nvSpPr>
        <p:spPr>
          <a:xfrm>
            <a:off x="5715008" y="1214422"/>
            <a:ext cx="3428992" cy="4837112"/>
          </a:xfrm>
        </p:spPr>
        <p:txBody>
          <a:bodyPr/>
          <a:lstStyle/>
          <a:p>
            <a:pPr algn="ctr"/>
            <a:r>
              <a:rPr lang="ru-RU" sz="2000" b="1" dirty="0" smtClean="0"/>
              <a:t>Твоя Судьба прекрасна и жестока, </a:t>
            </a:r>
            <a:br>
              <a:rPr lang="ru-RU" sz="2000" b="1" dirty="0" smtClean="0"/>
            </a:br>
            <a:r>
              <a:rPr lang="ru-RU" sz="2000" b="1" dirty="0" smtClean="0"/>
              <a:t>Но помнит Русь короткий, славный путь, </a:t>
            </a:r>
            <a:br>
              <a:rPr lang="ru-RU" sz="2000" b="1" dirty="0" smtClean="0"/>
            </a:br>
            <a:r>
              <a:rPr lang="ru-RU" sz="2000" b="1" dirty="0" smtClean="0"/>
              <a:t>Твой трудный путь,</a:t>
            </a:r>
            <a:br>
              <a:rPr lang="ru-RU" sz="2000" b="1" dirty="0" smtClean="0"/>
            </a:br>
            <a:r>
              <a:rPr lang="ru-RU" sz="2000" b="1" dirty="0" smtClean="0"/>
              <a:t> с которого до срока </a:t>
            </a:r>
            <a:br>
              <a:rPr lang="ru-RU" sz="2000" b="1" dirty="0" smtClean="0"/>
            </a:br>
            <a:r>
              <a:rPr lang="ru-RU" sz="2000" b="1" dirty="0" smtClean="0"/>
              <a:t>Пришлось тебе в бессмертие шагнуть. </a:t>
            </a:r>
            <a:br>
              <a:rPr lang="ru-RU" sz="2000" b="1" dirty="0" smtClean="0"/>
            </a:br>
            <a:r>
              <a:rPr lang="ru-RU" sz="3600" b="1" dirty="0" smtClean="0"/>
              <a:t/>
            </a:r>
            <a:br>
              <a:rPr lang="ru-RU" sz="3600" b="1" dirty="0" smtClean="0"/>
            </a:br>
            <a:endParaRPr lang="ru-RU" sz="3600" b="1" dirty="0">
              <a:solidFill>
                <a:srgbClr val="CC0000"/>
              </a:solidFill>
              <a:latin typeface="Arbat" pitchFamily="2" charset="0"/>
            </a:endParaRPr>
          </a:p>
        </p:txBody>
      </p:sp>
      <p:sp>
        <p:nvSpPr>
          <p:cNvPr id="4" name="Прямоугольник 3"/>
          <p:cNvSpPr/>
          <p:nvPr/>
        </p:nvSpPr>
        <p:spPr>
          <a:xfrm>
            <a:off x="142844" y="5214950"/>
            <a:ext cx="6715172" cy="2123658"/>
          </a:xfrm>
          <a:prstGeom prst="rect">
            <a:avLst/>
          </a:prstGeom>
        </p:spPr>
        <p:txBody>
          <a:bodyPr wrap="square">
            <a:spAutoFit/>
          </a:bodyPr>
          <a:lstStyle/>
          <a:p>
            <a:pPr algn="ctr"/>
            <a:r>
              <a:rPr lang="ru-RU" sz="4800" b="1" dirty="0" smtClean="0">
                <a:solidFill>
                  <a:srgbClr val="CC0000"/>
                </a:solidFill>
                <a:latin typeface="Arbat" pitchFamily="2" charset="0"/>
              </a:rPr>
              <a:t>Александр Невский –</a:t>
            </a:r>
          </a:p>
          <a:p>
            <a:pPr algn="ctr"/>
            <a:r>
              <a:rPr lang="ru-RU" sz="4800" b="1" dirty="0" smtClean="0">
                <a:solidFill>
                  <a:srgbClr val="CC0000"/>
                </a:solidFill>
                <a:latin typeface="Arbat" pitchFamily="2" charset="0"/>
              </a:rPr>
              <a:t> Имя России.</a:t>
            </a:r>
            <a:r>
              <a:rPr lang="ru-RU" sz="3600" b="1" dirty="0" smtClean="0"/>
              <a:t/>
            </a:r>
            <a:br>
              <a:rPr lang="ru-RU" sz="3600" b="1" dirty="0" smtClean="0"/>
            </a:br>
            <a:endParaRPr lang="ru-R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350"/>
                                        </p:tgtEl>
                                        <p:attrNameLst>
                                          <p:attrName>style.visibility</p:attrName>
                                        </p:attrNameLst>
                                      </p:cBhvr>
                                      <p:to>
                                        <p:strVal val="visible"/>
                                      </p:to>
                                    </p:set>
                                    <p:animEffect transition="in" filter="barn(inVertical)">
                                      <p:cBhvr>
                                        <p:cTn id="7" dur="500"/>
                                        <p:tgtEl>
                                          <p:spTgt spid="57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a:xfrm>
            <a:off x="468313" y="3213100"/>
            <a:ext cx="8229600" cy="1384300"/>
          </a:xfrm>
        </p:spPr>
        <p:txBody>
          <a:bodyPr/>
          <a:lstStyle/>
          <a:p>
            <a:r>
              <a:rPr lang="ru-RU" sz="6000">
                <a:solidFill>
                  <a:srgbClr val="CC0000"/>
                </a:solidFill>
                <a:latin typeface="Arbat" pitchFamily="2" charset="0"/>
              </a:rPr>
              <a:t>Спасибо за внимание.</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1434" y="0"/>
            <a:ext cx="7924800" cy="1143000"/>
          </a:xfrm>
        </p:spPr>
        <p:txBody>
          <a:bodyPr/>
          <a:lstStyle/>
          <a:p>
            <a:r>
              <a:rPr lang="ru-RU" dirty="0" smtClean="0"/>
              <a:t>Список использованных источников:</a:t>
            </a:r>
            <a:endParaRPr lang="ru-RU" dirty="0"/>
          </a:p>
        </p:txBody>
      </p:sp>
      <p:sp>
        <p:nvSpPr>
          <p:cNvPr id="3" name="TextBox 2"/>
          <p:cNvSpPr txBox="1"/>
          <p:nvPr/>
        </p:nvSpPr>
        <p:spPr>
          <a:xfrm>
            <a:off x="539552" y="1340768"/>
            <a:ext cx="8388424" cy="5632311"/>
          </a:xfrm>
          <a:prstGeom prst="rect">
            <a:avLst/>
          </a:prstGeom>
          <a:noFill/>
        </p:spPr>
        <p:txBody>
          <a:bodyPr wrap="square" rtlCol="0">
            <a:spAutoFit/>
          </a:bodyPr>
          <a:lstStyle/>
          <a:p>
            <a:pPr marL="342900" indent="-342900">
              <a:buAutoNum type="arabicPeriod"/>
            </a:pPr>
            <a:r>
              <a:rPr lang="es-CO" dirty="0" smtClean="0">
                <a:hlinkClick r:id="rId2"/>
              </a:rPr>
              <a:t>http</a:t>
            </a:r>
            <a:r>
              <a:rPr lang="es-CO" dirty="0">
                <a:hlinkClick r:id="rId2"/>
              </a:rPr>
              <a:t>://</a:t>
            </a:r>
            <a:r>
              <a:rPr lang="es-CO" dirty="0" smtClean="0">
                <a:hlinkClick r:id="rId2"/>
              </a:rPr>
              <a:t>parnasse.ru/poetry/lyrics/religious/molitva-124705.html</a:t>
            </a:r>
            <a:endParaRPr lang="ru-RU" dirty="0" smtClean="0"/>
          </a:p>
          <a:p>
            <a:pPr marL="342900" indent="-342900">
              <a:buAutoNum type="arabicPeriod"/>
            </a:pPr>
            <a:r>
              <a:rPr lang="ru-RU" dirty="0" smtClean="0"/>
              <a:t> </a:t>
            </a:r>
            <a:r>
              <a:rPr lang="es-CO" dirty="0">
                <a:hlinkClick r:id="rId3"/>
              </a:rPr>
              <a:t>http://</a:t>
            </a:r>
            <a:r>
              <a:rPr lang="es-CO" dirty="0" smtClean="0">
                <a:hlinkClick r:id="rId3"/>
              </a:rPr>
              <a:t>pskovtemple.com/knyaz_aleksandr_nevskiy</a:t>
            </a:r>
            <a:endParaRPr lang="ru-RU" dirty="0" smtClean="0"/>
          </a:p>
          <a:p>
            <a:pPr marL="342900" indent="-342900">
              <a:buAutoNum type="arabicPeriod"/>
            </a:pPr>
            <a:r>
              <a:rPr lang="es-CO" dirty="0">
                <a:hlinkClick r:id="rId4"/>
              </a:rPr>
              <a:t>http://</a:t>
            </a:r>
            <a:r>
              <a:rPr lang="es-CO" dirty="0" smtClean="0">
                <a:hlinkClick r:id="rId4"/>
              </a:rPr>
              <a:t>all-biography.ru/alpha/n/nevskij-aleksandr-yaroslavich-nevsky-aleksandr-yaroslavich</a:t>
            </a:r>
            <a:endParaRPr lang="ru-RU" dirty="0" smtClean="0"/>
          </a:p>
          <a:p>
            <a:pPr marL="342900" indent="-342900">
              <a:buAutoNum type="arabicPeriod"/>
            </a:pPr>
            <a:r>
              <a:rPr lang="es-CO" dirty="0">
                <a:hlinkClick r:id="rId5"/>
              </a:rPr>
              <a:t>http://</a:t>
            </a:r>
            <a:r>
              <a:rPr lang="es-CO" dirty="0" smtClean="0">
                <a:hlinkClick r:id="rId5"/>
              </a:rPr>
              <a:t>ru-poetry.ru/poetry/11117</a:t>
            </a:r>
            <a:endParaRPr lang="ru-RU" dirty="0" smtClean="0"/>
          </a:p>
          <a:p>
            <a:pPr marL="342900" indent="-342900">
              <a:buAutoNum type="arabicPeriod"/>
            </a:pPr>
            <a:r>
              <a:rPr lang="ru-RU" dirty="0" err="1" smtClean="0"/>
              <a:t>Апполон</a:t>
            </a:r>
            <a:r>
              <a:rPr lang="ru-RU" dirty="0" smtClean="0"/>
              <a:t> Майков, стихотворение «В Городце в 1263 году»</a:t>
            </a:r>
          </a:p>
          <a:p>
            <a:pPr marL="342900" indent="-342900">
              <a:buAutoNum type="arabicPeriod"/>
            </a:pPr>
            <a:r>
              <a:rPr lang="es-CO" dirty="0">
                <a:hlinkClick r:id="rId6"/>
              </a:rPr>
              <a:t>http://</a:t>
            </a:r>
            <a:r>
              <a:rPr lang="es-CO" dirty="0" smtClean="0">
                <a:hlinkClick r:id="rId6"/>
              </a:rPr>
              <a:t>www.stihi.ru/2011/05/25/6544</a:t>
            </a:r>
            <a:endParaRPr lang="ru-RU" dirty="0" smtClean="0"/>
          </a:p>
          <a:p>
            <a:pPr marL="342900" indent="-342900">
              <a:buAutoNum type="arabicPeriod"/>
            </a:pPr>
            <a:r>
              <a:rPr lang="ru-RU" dirty="0" smtClean="0"/>
              <a:t>Людмила Лидер , поэма «Невский – матрица ценностей»</a:t>
            </a:r>
          </a:p>
          <a:p>
            <a:pPr marL="342900" indent="-342900">
              <a:buAutoNum type="arabicPeriod"/>
            </a:pPr>
            <a:r>
              <a:rPr lang="es-CO" dirty="0">
                <a:hlinkClick r:id="rId7"/>
              </a:rPr>
              <a:t>http://zapravdu.ru/content/view/103/49</a:t>
            </a:r>
            <a:r>
              <a:rPr lang="es-CO" dirty="0" smtClean="0">
                <a:hlinkClick r:id="rId7"/>
              </a:rPr>
              <a:t>/</a:t>
            </a:r>
            <a:endParaRPr lang="ru-RU" dirty="0"/>
          </a:p>
          <a:p>
            <a:pPr marL="342900" indent="-342900">
              <a:buAutoNum type="arabicPeriod"/>
            </a:pPr>
            <a:r>
              <a:rPr lang="ru-RU" dirty="0"/>
              <a:t>Марина Волкова </a:t>
            </a:r>
            <a:r>
              <a:rPr lang="ru-RU" dirty="0" smtClean="0"/>
              <a:t>«Песнь </a:t>
            </a:r>
            <a:r>
              <a:rPr lang="ru-RU" dirty="0"/>
              <a:t>о Невской битве и </a:t>
            </a:r>
            <a:r>
              <a:rPr lang="ru-RU" dirty="0" smtClean="0"/>
              <a:t>о </a:t>
            </a:r>
            <a:r>
              <a:rPr lang="ru-RU" dirty="0"/>
              <a:t>подвиге благоверного князя </a:t>
            </a:r>
            <a:r>
              <a:rPr lang="ru-RU" dirty="0" smtClean="0"/>
              <a:t>Александра»</a:t>
            </a:r>
          </a:p>
          <a:p>
            <a:pPr marL="342900" indent="-342900">
              <a:buAutoNum type="arabicPeriod"/>
            </a:pPr>
            <a:r>
              <a:rPr lang="ru-RU" dirty="0" smtClean="0"/>
              <a:t> </a:t>
            </a:r>
            <a:r>
              <a:rPr lang="es-CO" dirty="0">
                <a:hlinkClick r:id="rId8"/>
              </a:rPr>
              <a:t>http://</a:t>
            </a:r>
            <a:r>
              <a:rPr lang="es-CO" dirty="0" smtClean="0">
                <a:hlinkClick r:id="rId8"/>
              </a:rPr>
              <a:t>yanenson.ucoz.ru/publ/stikhi_o_pskovskom_krae/21</a:t>
            </a:r>
            <a:endParaRPr lang="ru-RU" dirty="0" smtClean="0"/>
          </a:p>
          <a:p>
            <a:pPr marL="342900" indent="-342900">
              <a:buAutoNum type="arabicPeriod"/>
            </a:pPr>
            <a:r>
              <a:rPr lang="ru-RU" dirty="0" smtClean="0"/>
              <a:t>Ирина </a:t>
            </a:r>
            <a:r>
              <a:rPr lang="ru-RU" dirty="0" err="1" smtClean="0"/>
              <a:t>Яненсон</a:t>
            </a:r>
            <a:r>
              <a:rPr lang="ru-RU" dirty="0" smtClean="0"/>
              <a:t> стихотворение «Великий </a:t>
            </a:r>
            <a:r>
              <a:rPr lang="ru-RU" dirty="0"/>
              <a:t>Князь Александр </a:t>
            </a:r>
            <a:r>
              <a:rPr lang="ru-RU" dirty="0" smtClean="0"/>
              <a:t>Невский»</a:t>
            </a:r>
          </a:p>
          <a:p>
            <a:pPr marL="342900" indent="-342900">
              <a:buAutoNum type="arabicPeriod"/>
            </a:pPr>
            <a:r>
              <a:rPr lang="es-CO" dirty="0">
                <a:hlinkClick r:id="rId9"/>
              </a:rPr>
              <a:t>http://</a:t>
            </a:r>
            <a:r>
              <a:rPr lang="es-CO" dirty="0" smtClean="0">
                <a:hlinkClick r:id="rId9"/>
              </a:rPr>
              <a:t>news.peoples.ru/2008/09/24/28635.shtml</a:t>
            </a:r>
            <a:endParaRPr lang="ru-RU" dirty="0" smtClean="0"/>
          </a:p>
          <a:p>
            <a:pPr marL="342900" indent="-342900">
              <a:buAutoNum type="arabicPeriod"/>
            </a:pPr>
            <a:r>
              <a:rPr lang="es-CO" dirty="0">
                <a:hlinkClick r:id="rId10"/>
              </a:rPr>
              <a:t>http://</a:t>
            </a:r>
            <a:r>
              <a:rPr lang="es-CO" dirty="0" smtClean="0">
                <a:hlinkClick r:id="rId10"/>
              </a:rPr>
              <a:t>masterotvetov.com/kultura-iskusstvo-istorija/152897-pochemu-knjaz-aleksandr-jaroslavich-stal-nevskim-a-2.html</a:t>
            </a:r>
            <a:endParaRPr lang="ru-RU" dirty="0" smtClean="0"/>
          </a:p>
          <a:p>
            <a:pPr marL="342900" indent="-342900">
              <a:buAutoNum type="arabicPeriod"/>
            </a:pPr>
            <a:r>
              <a:rPr lang="es-CO" dirty="0">
                <a:hlinkClick r:id="rId11"/>
              </a:rPr>
              <a:t>http://www.potomki-1812.ru/?</a:t>
            </a:r>
            <a:r>
              <a:rPr lang="es-CO" dirty="0" smtClean="0">
                <a:hlinkClick r:id="rId11"/>
              </a:rPr>
              <a:t>p=637</a:t>
            </a:r>
            <a:endParaRPr lang="ru-RU" dirty="0" smtClean="0"/>
          </a:p>
          <a:p>
            <a:pPr marL="342900" indent="-342900">
              <a:buAutoNum type="arabicPeriod"/>
            </a:pPr>
            <a:r>
              <a:rPr lang="es-CO" dirty="0"/>
              <a:t>http://www.vsegda.tv/index.php?mod=news&amp;id=1901</a:t>
            </a:r>
            <a:endParaRPr lang="ru-RU" dirty="0" smtClean="0"/>
          </a:p>
          <a:p>
            <a:pPr marL="342900" indent="-342900">
              <a:buAutoNum type="arabicPeriod"/>
            </a:pPr>
            <a:endParaRPr lang="ru-RU" dirty="0"/>
          </a:p>
        </p:txBody>
      </p:sp>
    </p:spTree>
    <p:extLst>
      <p:ext uri="{BB962C8B-B14F-4D97-AF65-F5344CB8AC3E}">
        <p14:creationId xmlns:p14="http://schemas.microsoft.com/office/powerpoint/2010/main" xmlns="" val="3800256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40259"/>
            <a:ext cx="8064896" cy="2308324"/>
          </a:xfrm>
          <a:prstGeom prst="rect">
            <a:avLst/>
          </a:prstGeom>
        </p:spPr>
        <p:txBody>
          <a:bodyPr wrap="square">
            <a:spAutoFit/>
          </a:bodyPr>
          <a:lstStyle/>
          <a:p>
            <a:pPr algn="ctr"/>
            <a:r>
              <a:rPr lang="ru-RU"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Славный путь и историческое наследие святого благоверного князя Александра Невского </a:t>
            </a:r>
            <a:endParaRPr lang="ru-RU"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
        <p:nvSpPr>
          <p:cNvPr id="3" name="Прямоугольник 2"/>
          <p:cNvSpPr/>
          <p:nvPr/>
        </p:nvSpPr>
        <p:spPr>
          <a:xfrm>
            <a:off x="395536" y="2852936"/>
            <a:ext cx="8424936" cy="1323439"/>
          </a:xfrm>
          <a:prstGeom prst="rect">
            <a:avLst/>
          </a:prstGeom>
        </p:spPr>
        <p:txBody>
          <a:bodyPr wrap="square">
            <a:spAutoFit/>
          </a:bodyPr>
          <a:lstStyle/>
          <a:p>
            <a:r>
              <a:rPr lang="ru-RU" sz="2000" b="1" dirty="0">
                <a:latin typeface="Arial Narrow" panose="020B0606020202030204" pitchFamily="34" charset="0"/>
              </a:rPr>
              <a:t>Несмотря на то, что святой благоверный князь Невский большущую часть жизни занимался преимущественно государственными делами, многие его воспринимают только в качестве полководца. Оно и неудивительно, ведь именно князь выиграл самые значимые и попавшие в </a:t>
            </a:r>
            <a:r>
              <a:rPr lang="ru-RU" sz="2000" b="1" dirty="0" smtClean="0">
                <a:latin typeface="Arial Narrow" panose="020B0606020202030204" pitchFamily="34" charset="0"/>
              </a:rPr>
              <a:t>историю России </a:t>
            </a:r>
            <a:r>
              <a:rPr lang="ru-RU" sz="2000" b="1" dirty="0">
                <a:latin typeface="Arial Narrow" panose="020B0606020202030204" pitchFamily="34" charset="0"/>
              </a:rPr>
              <a:t>битвы</a:t>
            </a:r>
          </a:p>
        </p:txBody>
      </p:sp>
      <p:sp>
        <p:nvSpPr>
          <p:cNvPr id="4" name="Прямоугольник 3"/>
          <p:cNvSpPr/>
          <p:nvPr/>
        </p:nvSpPr>
        <p:spPr>
          <a:xfrm>
            <a:off x="1871700" y="4509120"/>
            <a:ext cx="5544616" cy="1815882"/>
          </a:xfrm>
          <a:prstGeom prst="rect">
            <a:avLst/>
          </a:prstGeom>
        </p:spPr>
        <p:txBody>
          <a:bodyPr wrap="square">
            <a:spAutoFit/>
          </a:bodyPr>
          <a:lstStyle/>
          <a:p>
            <a:pPr algn="ctr"/>
            <a:r>
              <a:rPr lang="ru-RU" sz="2800" b="1" dirty="0">
                <a:latin typeface="Arial Narrow" panose="020B0606020202030204" pitchFamily="34" charset="0"/>
              </a:rPr>
              <a:t>Он много сделал, мало пожил,</a:t>
            </a:r>
            <a:endParaRPr lang="ru-RU" sz="2800" dirty="0">
              <a:latin typeface="Arial Narrow" panose="020B0606020202030204" pitchFamily="34" charset="0"/>
            </a:endParaRPr>
          </a:p>
          <a:p>
            <a:pPr algn="ctr"/>
            <a:r>
              <a:rPr lang="ru-RU" sz="2800" b="1" dirty="0">
                <a:latin typeface="Arial Narrow" panose="020B0606020202030204" pitchFamily="34" charset="0"/>
              </a:rPr>
              <a:t>Во имя матушки-Руси,</a:t>
            </a:r>
            <a:endParaRPr lang="ru-RU" sz="2800" dirty="0">
              <a:latin typeface="Arial Narrow" panose="020B0606020202030204" pitchFamily="34" charset="0"/>
            </a:endParaRPr>
          </a:p>
          <a:p>
            <a:pPr algn="ctr"/>
            <a:r>
              <a:rPr lang="ru-RU" sz="2800" b="1" dirty="0">
                <a:latin typeface="Arial Narrow" panose="020B0606020202030204" pitchFamily="34" charset="0"/>
              </a:rPr>
              <a:t>Свой гений храбростью умножил,</a:t>
            </a:r>
            <a:endParaRPr lang="ru-RU" sz="2800" dirty="0">
              <a:latin typeface="Arial Narrow" panose="020B0606020202030204" pitchFamily="34" charset="0"/>
            </a:endParaRPr>
          </a:p>
          <a:p>
            <a:pPr algn="ctr"/>
            <a:r>
              <a:rPr lang="ru-RU" sz="2800" b="1" dirty="0">
                <a:latin typeface="Arial Narrow" panose="020B0606020202030204" pitchFamily="34" charset="0"/>
              </a:rPr>
              <a:t>За жизнь, свободу и мечты!</a:t>
            </a:r>
            <a:endParaRPr lang="ru-RU" sz="2800" dirty="0">
              <a:latin typeface="Arial Narrow" panose="020B0606020202030204" pitchFamily="34" charset="0"/>
            </a:endParaRPr>
          </a:p>
        </p:txBody>
      </p:sp>
    </p:spTree>
    <p:extLst>
      <p:ext uri="{BB962C8B-B14F-4D97-AF65-F5344CB8AC3E}">
        <p14:creationId xmlns:p14="http://schemas.microsoft.com/office/powerpoint/2010/main" xmlns="" val="1980113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Documents and Settings\ученик\Мои документы\Мои рисунки\Брунцев Юрий\Александр Ярославович\выр.JPG"/>
          <p:cNvPicPr>
            <a:picLocks noChangeAspect="1" noChangeArrowheads="1"/>
          </p:cNvPicPr>
          <p:nvPr/>
        </p:nvPicPr>
        <p:blipFill>
          <a:blip r:embed="rId2" cstate="print"/>
          <a:srcRect/>
          <a:stretch>
            <a:fillRect/>
          </a:stretch>
        </p:blipFill>
        <p:spPr bwMode="auto">
          <a:xfrm>
            <a:off x="6146210" y="357166"/>
            <a:ext cx="2890286" cy="6072230"/>
          </a:xfrm>
          <a:prstGeom prst="rect">
            <a:avLst/>
          </a:prstGeom>
          <a:noFill/>
          <a:effectLst>
            <a:outerShdw blurRad="50800" dist="38100" dir="13500000" algn="br" rotWithShape="0">
              <a:prstClr val="black">
                <a:alpha val="40000"/>
              </a:prstClr>
            </a:outerShdw>
          </a:effectLst>
        </p:spPr>
      </p:pic>
      <p:sp>
        <p:nvSpPr>
          <p:cNvPr id="5" name="Прямоугольник 4"/>
          <p:cNvSpPr/>
          <p:nvPr/>
        </p:nvSpPr>
        <p:spPr>
          <a:xfrm>
            <a:off x="755576" y="1078100"/>
            <a:ext cx="4929222" cy="1200329"/>
          </a:xfrm>
          <a:prstGeom prst="rect">
            <a:avLst/>
          </a:prstGeom>
        </p:spPr>
        <p:txBody>
          <a:bodyPr wrap="square">
            <a:spAutoFit/>
          </a:bodyPr>
          <a:lstStyle/>
          <a:p>
            <a:pPr algn="ctr"/>
            <a:r>
              <a:rPr lang="ru-RU" b="1" i="1" dirty="0" smtClean="0">
                <a:solidFill>
                  <a:srgbClr val="FFFF00"/>
                </a:solidFill>
              </a:rPr>
              <a:t>Он молодым был и пригожим,</a:t>
            </a:r>
          </a:p>
          <a:p>
            <a:pPr algn="ctr"/>
            <a:r>
              <a:rPr lang="ru-RU" b="1" i="1" dirty="0" smtClean="0">
                <a:solidFill>
                  <a:srgbClr val="FFFF00"/>
                </a:solidFill>
              </a:rPr>
              <a:t>Всем сердцем Русь свою любил,</a:t>
            </a:r>
          </a:p>
          <a:p>
            <a:pPr algn="ctr"/>
            <a:r>
              <a:rPr lang="ru-RU" b="1" i="1" dirty="0" smtClean="0">
                <a:solidFill>
                  <a:srgbClr val="FFFF00"/>
                </a:solidFill>
              </a:rPr>
              <a:t>Молва носилась: "Богом </a:t>
            </a:r>
            <a:r>
              <a:rPr lang="ru-RU" b="1" i="1" dirty="0" err="1" smtClean="0">
                <a:solidFill>
                  <a:srgbClr val="FFFF00"/>
                </a:solidFill>
              </a:rPr>
              <a:t>рожен</a:t>
            </a:r>
            <a:r>
              <a:rPr lang="ru-RU" b="1" i="1" dirty="0" smtClean="0">
                <a:solidFill>
                  <a:srgbClr val="FFFF00"/>
                </a:solidFill>
              </a:rPr>
              <a:t>",</a:t>
            </a:r>
          </a:p>
          <a:p>
            <a:pPr algn="ctr"/>
            <a:r>
              <a:rPr lang="ru-RU" b="1" i="1" dirty="0" smtClean="0">
                <a:solidFill>
                  <a:srgbClr val="FFFF00"/>
                </a:solidFill>
              </a:rPr>
              <a:t>Великим, мудрым князем был!</a:t>
            </a:r>
            <a:endParaRPr lang="ru-RU" b="1" i="1" dirty="0">
              <a:solidFill>
                <a:srgbClr val="FFFF00"/>
              </a:solidFill>
            </a:endParaRPr>
          </a:p>
        </p:txBody>
      </p:sp>
      <p:sp>
        <p:nvSpPr>
          <p:cNvPr id="2" name="Прямоугольник 1"/>
          <p:cNvSpPr/>
          <p:nvPr/>
        </p:nvSpPr>
        <p:spPr>
          <a:xfrm>
            <a:off x="755576" y="2414750"/>
            <a:ext cx="5173745" cy="3785652"/>
          </a:xfrm>
          <a:prstGeom prst="rect">
            <a:avLst/>
          </a:prstGeom>
        </p:spPr>
        <p:txBody>
          <a:bodyPr wrap="square">
            <a:spAutoFit/>
          </a:bodyPr>
          <a:lstStyle/>
          <a:p>
            <a:r>
              <a:rPr lang="ru-RU" sz="2000" b="1" dirty="0">
                <a:latin typeface="Arial Narrow" panose="020B0606020202030204" pitchFamily="34" charset="0"/>
                <a:cs typeface="Arial" pitchFamily="34" charset="0"/>
              </a:rPr>
              <a:t>Родился в семье князя Ярослава Всеволодовича и княгини Феодосии, дочери князя Мстислава Удалого. Внук Всеволода Большое Гнездо. Первые сведения об Александре относятся к 1228, когда Ярослав Всеволодович, княживший в Новгороде, вступил в конфликт с горожанами и вынужден был отъехать в Переславль-Залесский, свой родовой удел. Несмотря на свой отъезд он оставил в Новгороде на попечении доверенных бояр двух своих малолетних сыновей Федора и Александра</a:t>
            </a:r>
            <a:endParaRPr lang="ru-RU" sz="2000" dirty="0">
              <a:latin typeface="Arial Narrow" panose="020B0606020202030204" pitchFamily="34" charset="0"/>
            </a:endParaRPr>
          </a:p>
        </p:txBody>
      </p:sp>
      <p:sp>
        <p:nvSpPr>
          <p:cNvPr id="7" name="Прямоугольник 6"/>
          <p:cNvSpPr/>
          <p:nvPr/>
        </p:nvSpPr>
        <p:spPr>
          <a:xfrm>
            <a:off x="971600" y="357166"/>
            <a:ext cx="4713198" cy="646331"/>
          </a:xfrm>
          <a:prstGeom prst="rect">
            <a:avLst/>
          </a:prstGeom>
        </p:spPr>
        <p:txBody>
          <a:bodyPr wrap="square">
            <a:spAutoFit/>
          </a:bodyPr>
          <a:lstStyle/>
          <a:p>
            <a:pPr algn="ctr"/>
            <a:r>
              <a:rPr lang="ru-RU"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Происхождение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heel(4)">
                                      <p:cBhvr>
                                        <p:cTn id="7"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alexander_nevskiy_neva_battle"/>
          <p:cNvPicPr>
            <a:picLocks noChangeAspect="1" noChangeArrowheads="1"/>
          </p:cNvPicPr>
          <p:nvPr/>
        </p:nvPicPr>
        <p:blipFill>
          <a:blip r:embed="rId2" cstate="print"/>
          <a:srcRect/>
          <a:stretch>
            <a:fillRect/>
          </a:stretch>
        </p:blipFill>
        <p:spPr bwMode="auto">
          <a:xfrm>
            <a:off x="5148064" y="911433"/>
            <a:ext cx="3673548" cy="5699506"/>
          </a:xfrm>
          <a:prstGeom prst="rect">
            <a:avLst/>
          </a:prstGeom>
          <a:noFill/>
        </p:spPr>
      </p:pic>
      <p:sp>
        <p:nvSpPr>
          <p:cNvPr id="16389" name="Rectangle 5"/>
          <p:cNvSpPr>
            <a:spLocks noGrp="1" noRot="1" noChangeArrowheads="1"/>
          </p:cNvSpPr>
          <p:nvPr>
            <p:ph type="title"/>
          </p:nvPr>
        </p:nvSpPr>
        <p:spPr>
          <a:xfrm>
            <a:off x="0" y="0"/>
            <a:ext cx="4786314" cy="6286520"/>
          </a:xfrm>
        </p:spPr>
        <p:txBody>
          <a:bodyPr/>
          <a:lstStyle/>
          <a:p>
            <a:pPr algn="l"/>
            <a:r>
              <a:rPr lang="ru-RU" sz="2000" b="1" dirty="0">
                <a:latin typeface="Arial Narrow" panose="020B0606020202030204" pitchFamily="34" charset="0"/>
                <a:cs typeface="Arial" pitchFamily="34" charset="0"/>
              </a:rPr>
              <a:t>Всеобщую славу молодому князю принесла победа, одержанная им на берегу Невы, в устье Ижоры 15 июля 1240 года над шведами. Побуждаемые папскими посланиями, шведы предприняли крестовый поход против Новгородской земли. По легенде, их командующий, будущий правитель Швеции Ярл </a:t>
            </a:r>
            <a:r>
              <a:rPr lang="ru-RU" sz="2000" b="1" dirty="0" err="1">
                <a:latin typeface="Arial Narrow" panose="020B0606020202030204" pitchFamily="34" charset="0"/>
                <a:cs typeface="Arial" pitchFamily="34" charset="0"/>
              </a:rPr>
              <a:t>Биргер</a:t>
            </a:r>
            <a:r>
              <a:rPr lang="ru-RU" sz="2000" b="1" dirty="0">
                <a:latin typeface="Arial Narrow" panose="020B0606020202030204" pitchFamily="34" charset="0"/>
                <a:cs typeface="Arial" pitchFamily="34" charset="0"/>
              </a:rPr>
              <a:t>, вошел на кораблях в Неву и отправил послание Александру: "</a:t>
            </a:r>
            <a:r>
              <a:rPr lang="ru-RU" sz="2000" b="1" i="1" dirty="0">
                <a:latin typeface="Arial Narrow" panose="020B0606020202030204" pitchFamily="34" charset="0"/>
                <a:cs typeface="Arial" pitchFamily="34" charset="0"/>
              </a:rPr>
              <a:t>Если можешь, сопротивляйся, но знай, что я уже здесь и пленю твою землю". </a:t>
            </a:r>
          </a:p>
        </p:txBody>
      </p:sp>
      <p:sp>
        <p:nvSpPr>
          <p:cNvPr id="4" name="Прямоугольник 3"/>
          <p:cNvSpPr/>
          <p:nvPr/>
        </p:nvSpPr>
        <p:spPr>
          <a:xfrm>
            <a:off x="755576" y="188913"/>
            <a:ext cx="4713198" cy="646331"/>
          </a:xfrm>
          <a:prstGeom prst="rect">
            <a:avLst/>
          </a:prstGeom>
        </p:spPr>
        <p:txBody>
          <a:bodyPr wrap="square">
            <a:spAutoFit/>
          </a:bodyPr>
          <a:lstStyle/>
          <a:p>
            <a:pPr algn="ctr"/>
            <a:r>
              <a:rPr lang="ru-RU"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Невская битва</a:t>
            </a:r>
            <a:endParaRPr lang="ru-RU"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fade">
                                      <p:cBhvr>
                                        <p:cTn id="7"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Rot="1" noChangeArrowheads="1"/>
          </p:cNvSpPr>
          <p:nvPr>
            <p:ph type="title"/>
          </p:nvPr>
        </p:nvSpPr>
        <p:spPr>
          <a:xfrm>
            <a:off x="4355976" y="145734"/>
            <a:ext cx="4795695" cy="6453336"/>
          </a:xfrm>
        </p:spPr>
        <p:txBody>
          <a:bodyPr/>
          <a:lstStyle/>
          <a:p>
            <a:pPr algn="ctr"/>
            <a:r>
              <a:rPr lang="ru-RU" sz="2000" b="1" dirty="0"/>
              <a:t>Подступили воины чужие </a:t>
            </a:r>
            <a:br>
              <a:rPr lang="ru-RU" sz="2000" b="1" dirty="0"/>
            </a:br>
            <a:r>
              <a:rPr lang="ru-RU" sz="2000" b="1" dirty="0"/>
              <a:t>Ко границе Русской стороны, </a:t>
            </a:r>
            <a:br>
              <a:rPr lang="ru-RU" sz="2000" b="1" dirty="0"/>
            </a:br>
            <a:r>
              <a:rPr lang="ru-RU" sz="2000" b="1" dirty="0"/>
              <a:t>Но восстали </a:t>
            </a:r>
            <a:r>
              <a:rPr lang="ru-RU" sz="2000" b="1" dirty="0" err="1"/>
              <a:t>русичи</a:t>
            </a:r>
            <a:r>
              <a:rPr lang="ru-RU" sz="2000" b="1" dirty="0"/>
              <a:t> лихие, </a:t>
            </a:r>
            <a:br>
              <a:rPr lang="ru-RU" sz="2000" b="1" dirty="0"/>
            </a:br>
            <a:r>
              <a:rPr lang="ru-RU" sz="2000" b="1" dirty="0"/>
              <a:t>Гнева справедливого полны, </a:t>
            </a:r>
            <a:br>
              <a:rPr lang="ru-RU" sz="2000" b="1" dirty="0"/>
            </a:br>
            <a:r>
              <a:rPr lang="ru-RU" sz="2000" b="1" dirty="0"/>
              <a:t> </a:t>
            </a:r>
            <a:br>
              <a:rPr lang="ru-RU" sz="2000" b="1" dirty="0"/>
            </a:br>
            <a:r>
              <a:rPr lang="ru-RU" sz="2000" b="1" dirty="0"/>
              <a:t>На Неве разбушевались волны, </a:t>
            </a:r>
            <a:br>
              <a:rPr lang="ru-RU" sz="2000" b="1" dirty="0"/>
            </a:br>
            <a:r>
              <a:rPr lang="ru-RU" sz="2000" b="1" dirty="0"/>
              <a:t>Замерли войска, не шевелясь, </a:t>
            </a:r>
            <a:br>
              <a:rPr lang="ru-RU" sz="2000" b="1" dirty="0"/>
            </a:br>
            <a:r>
              <a:rPr lang="ru-RU" sz="2000" b="1" dirty="0"/>
              <a:t>И ступил вперед, отваги полный, </a:t>
            </a:r>
            <a:br>
              <a:rPr lang="ru-RU" sz="2000" b="1" dirty="0"/>
            </a:br>
            <a:r>
              <a:rPr lang="ru-RU" sz="2000" b="1" dirty="0"/>
              <a:t>Александр - благоверный князь. </a:t>
            </a:r>
            <a:br>
              <a:rPr lang="ru-RU" sz="2000" b="1" dirty="0"/>
            </a:br>
            <a:r>
              <a:rPr lang="ru-RU" sz="2000" b="1" dirty="0"/>
              <a:t> </a:t>
            </a:r>
            <a:br>
              <a:rPr lang="ru-RU" sz="2000" b="1" dirty="0"/>
            </a:br>
            <a:r>
              <a:rPr lang="ru-RU" sz="2000" b="1" dirty="0"/>
              <a:t>Ко бесстрашным </a:t>
            </a:r>
            <a:r>
              <a:rPr lang="ru-RU" sz="2000" b="1" dirty="0" err="1"/>
              <a:t>русичам</a:t>
            </a:r>
            <a:r>
              <a:rPr lang="ru-RU" sz="2000" b="1" dirty="0"/>
              <a:t> собратьям </a:t>
            </a:r>
            <a:br>
              <a:rPr lang="ru-RU" sz="2000" b="1" dirty="0"/>
            </a:br>
            <a:r>
              <a:rPr lang="ru-RU" sz="2000" b="1" dirty="0"/>
              <a:t>Обратил он пламенную речь: </a:t>
            </a:r>
            <a:br>
              <a:rPr lang="ru-RU" sz="2000" b="1" dirty="0"/>
            </a:br>
            <a:r>
              <a:rPr lang="ru-RU" sz="2000" b="1" dirty="0"/>
              <a:t>"Ведайте - не в силе Бог, а в правде!" </a:t>
            </a:r>
            <a:br>
              <a:rPr lang="ru-RU" sz="2000" b="1" dirty="0"/>
            </a:br>
            <a:r>
              <a:rPr lang="ru-RU" sz="2000" b="1" dirty="0"/>
              <a:t>И достал из ножен острый меч. </a:t>
            </a:r>
            <a:br>
              <a:rPr lang="ru-RU" sz="2000" b="1" dirty="0"/>
            </a:br>
            <a:r>
              <a:rPr lang="ru-RU" sz="2000" b="1" dirty="0"/>
              <a:t>И поднялись русские знамена, </a:t>
            </a:r>
            <a:br>
              <a:rPr lang="ru-RU" sz="2000" b="1" dirty="0"/>
            </a:br>
            <a:r>
              <a:rPr lang="ru-RU" sz="2000" b="1" dirty="0"/>
              <a:t>На которых лик сиял Христов, </a:t>
            </a:r>
            <a:br>
              <a:rPr lang="ru-RU" sz="2000" b="1" dirty="0"/>
            </a:br>
            <a:r>
              <a:rPr lang="ru-RU" sz="2000" b="1" dirty="0"/>
              <a:t>И мечи обрушились со звоном </a:t>
            </a:r>
            <a:br>
              <a:rPr lang="ru-RU" sz="2000" b="1" dirty="0"/>
            </a:br>
            <a:r>
              <a:rPr lang="ru-RU" sz="2000" b="1" dirty="0"/>
              <a:t>На обломки рыцарских щитов</a:t>
            </a:r>
            <a:r>
              <a:rPr lang="ru-RU" sz="2000" dirty="0"/>
              <a:t>. </a:t>
            </a:r>
          </a:p>
        </p:txBody>
      </p:sp>
      <p:pic>
        <p:nvPicPr>
          <p:cNvPr id="18438" name="Picture 6" descr="alexander_nevskiy_neva_battle1"/>
          <p:cNvPicPr>
            <a:picLocks noChangeAspect="1" noChangeArrowheads="1"/>
          </p:cNvPicPr>
          <p:nvPr/>
        </p:nvPicPr>
        <p:blipFill>
          <a:blip r:embed="rId2" cstate="print"/>
          <a:srcRect/>
          <a:stretch>
            <a:fillRect/>
          </a:stretch>
        </p:blipFill>
        <p:spPr bwMode="auto">
          <a:xfrm>
            <a:off x="214282" y="142852"/>
            <a:ext cx="4141694" cy="64087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down)">
                                      <p:cBhvr>
                                        <p:cTn id="7"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IMG5"/>
          <p:cNvPicPr>
            <a:picLocks noChangeAspect="1" noChangeArrowheads="1"/>
          </p:cNvPicPr>
          <p:nvPr/>
        </p:nvPicPr>
        <p:blipFill>
          <a:blip r:embed="rId2" cstate="print"/>
          <a:srcRect/>
          <a:stretch>
            <a:fillRect/>
          </a:stretch>
        </p:blipFill>
        <p:spPr bwMode="auto">
          <a:xfrm>
            <a:off x="2843808" y="3810134"/>
            <a:ext cx="5184576" cy="2845426"/>
          </a:xfrm>
          <a:prstGeom prst="rect">
            <a:avLst/>
          </a:prstGeom>
          <a:noFill/>
        </p:spPr>
      </p:pic>
      <p:sp>
        <p:nvSpPr>
          <p:cNvPr id="23557" name="Rectangle 5"/>
          <p:cNvSpPr>
            <a:spLocks noGrp="1" noChangeArrowheads="1"/>
          </p:cNvSpPr>
          <p:nvPr>
            <p:ph type="title"/>
          </p:nvPr>
        </p:nvSpPr>
        <p:spPr>
          <a:xfrm>
            <a:off x="0" y="3032955"/>
            <a:ext cx="9114625" cy="1080120"/>
          </a:xfrm>
        </p:spPr>
        <p:txBody>
          <a:bodyPr/>
          <a:lstStyle/>
          <a:p>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2400" dirty="0" smtClean="0">
                <a:solidFill>
                  <a:schemeClr val="tx1"/>
                </a:solidFill>
                <a:latin typeface="Arbat" pitchFamily="2" charset="0"/>
              </a:rPr>
              <a:t/>
            </a:r>
            <a:br>
              <a:rPr lang="ru-RU" sz="2400" dirty="0" smtClean="0">
                <a:solidFill>
                  <a:schemeClr val="tx1"/>
                </a:solidFill>
                <a:latin typeface="Arbat" pitchFamily="2" charset="0"/>
              </a:rPr>
            </a:br>
            <a:r>
              <a:rPr lang="ru-RU" sz="1800" b="1" dirty="0" smtClean="0">
                <a:solidFill>
                  <a:schemeClr val="tx1"/>
                </a:solidFill>
                <a:latin typeface="Arial Narrow" panose="020B0606020202030204" pitchFamily="34" charset="0"/>
                <a:cs typeface="Arial" pitchFamily="34" charset="0"/>
              </a:rPr>
              <a:t>Александр вернулся в Новгород с великой славой, но в том же году рассорился с новгородцами и уехал в Переславль-Залесский. А вскоре над городом нависла угроза с запада. Ливонский орден, собрав немецких крестоносцев Прибалтики, датских рыцарей из </a:t>
            </a:r>
            <a:r>
              <a:rPr lang="ru-RU" sz="1800" b="1" dirty="0" err="1" smtClean="0">
                <a:solidFill>
                  <a:schemeClr val="tx1"/>
                </a:solidFill>
                <a:latin typeface="Arial Narrow" panose="020B0606020202030204" pitchFamily="34" charset="0"/>
                <a:cs typeface="Arial" pitchFamily="34" charset="0"/>
              </a:rPr>
              <a:t>Ревеля</a:t>
            </a:r>
            <a:r>
              <a:rPr lang="ru-RU" sz="1800" b="1" dirty="0" smtClean="0">
                <a:solidFill>
                  <a:schemeClr val="tx1"/>
                </a:solidFill>
                <a:latin typeface="Arial Narrow" panose="020B0606020202030204" pitchFamily="34" charset="0"/>
                <a:cs typeface="Arial" pitchFamily="34" charset="0"/>
              </a:rPr>
              <a:t>, а также заручившись поддержкой папской курии и давних соперников новгородцев псковичей, вторгся в пределы новгородских земель. Новгородцы вынуждены были обратиться за помощью к Александру. Князь немедленно пошел на немцев, захватил их крепость, гарнизон немецкий привел в Новгород, часть его отпустил на волю, а изменников – </a:t>
            </a:r>
            <a:r>
              <a:rPr lang="ru-RU" sz="1800" b="1" dirty="0" err="1" smtClean="0">
                <a:solidFill>
                  <a:schemeClr val="tx1"/>
                </a:solidFill>
                <a:latin typeface="Arial Narrow" panose="020B0606020202030204" pitchFamily="34" charset="0"/>
                <a:cs typeface="Arial" pitchFamily="34" charset="0"/>
              </a:rPr>
              <a:t>вожан</a:t>
            </a:r>
            <a:r>
              <a:rPr lang="ru-RU" sz="1800" b="1" dirty="0" smtClean="0">
                <a:solidFill>
                  <a:schemeClr val="tx1"/>
                </a:solidFill>
                <a:latin typeface="Arial Narrow" panose="020B0606020202030204" pitchFamily="34" charset="0"/>
                <a:cs typeface="Arial" pitchFamily="34" charset="0"/>
              </a:rPr>
              <a:t> и чудь – перевешал</a:t>
            </a:r>
            <a:r>
              <a:rPr lang="ru-RU" sz="2000" dirty="0" smtClean="0">
                <a:solidFill>
                  <a:schemeClr val="tx1"/>
                </a:solidFill>
                <a:latin typeface="Arbat" pitchFamily="2" charset="0"/>
              </a:rPr>
              <a:t>.</a:t>
            </a:r>
            <a:r>
              <a:rPr lang="ru-RU" sz="2000" dirty="0" smtClean="0">
                <a:solidFill>
                  <a:schemeClr val="tx1"/>
                </a:solidFill>
              </a:rPr>
              <a:t> </a:t>
            </a:r>
            <a:endParaRPr lang="ru-RU" sz="2000" dirty="0">
              <a:solidFill>
                <a:schemeClr val="tx1"/>
              </a:solidFill>
            </a:endParaRPr>
          </a:p>
        </p:txBody>
      </p:sp>
      <p:sp>
        <p:nvSpPr>
          <p:cNvPr id="5" name="Прямоугольник 4"/>
          <p:cNvSpPr/>
          <p:nvPr/>
        </p:nvSpPr>
        <p:spPr>
          <a:xfrm>
            <a:off x="1187624" y="188913"/>
            <a:ext cx="7488832" cy="1077218"/>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Освобождение Новгорода и Пскова</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circle(in)">
                                      <p:cBhvr>
                                        <p:cTn id="7" dur="2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692696"/>
            <a:ext cx="4572000" cy="1569660"/>
          </a:xfrm>
          <a:prstGeom prst="rect">
            <a:avLst/>
          </a:prstGeom>
        </p:spPr>
        <p:txBody>
          <a:bodyPr>
            <a:spAutoFit/>
          </a:bodyPr>
          <a:lstStyle/>
          <a:p>
            <a:r>
              <a:rPr lang="ru-RU" sz="2400" b="1" dirty="0" err="1">
                <a:latin typeface="Arial Narrow" panose="020B0606020202030204" pitchFamily="34" charset="0"/>
              </a:rPr>
              <a:t>Ливонец</a:t>
            </a:r>
            <a:r>
              <a:rPr lang="ru-RU" sz="2400" b="1" dirty="0">
                <a:latin typeface="Arial Narrow" panose="020B0606020202030204" pitchFamily="34" charset="0"/>
              </a:rPr>
              <a:t> - </a:t>
            </a:r>
            <a:r>
              <a:rPr lang="ru-RU" sz="2400" b="1" dirty="0" err="1">
                <a:latin typeface="Arial Narrow" panose="020B0606020202030204" pitchFamily="34" charset="0"/>
              </a:rPr>
              <a:t>псово</a:t>
            </a:r>
            <a:r>
              <a:rPr lang="ru-RU" sz="2400" b="1" dirty="0">
                <a:latin typeface="Arial Narrow" panose="020B0606020202030204" pitchFamily="34" charset="0"/>
              </a:rPr>
              <a:t> поколение,</a:t>
            </a:r>
          </a:p>
          <a:p>
            <a:r>
              <a:rPr lang="ru-RU" sz="2400" b="1" dirty="0">
                <a:latin typeface="Arial Narrow" panose="020B0606020202030204" pitchFamily="34" charset="0"/>
              </a:rPr>
              <a:t>Изборск со Псковом захватил,</a:t>
            </a:r>
          </a:p>
          <a:p>
            <a:r>
              <a:rPr lang="ru-RU" sz="2400" b="1" dirty="0">
                <a:latin typeface="Arial Narrow" panose="020B0606020202030204" pitchFamily="34" charset="0"/>
              </a:rPr>
              <a:t>На новгородские владения,</a:t>
            </a:r>
          </a:p>
          <a:p>
            <a:r>
              <a:rPr lang="ru-RU" sz="2400" b="1" dirty="0">
                <a:latin typeface="Arial Narrow" panose="020B0606020202030204" pitchFamily="34" charset="0"/>
              </a:rPr>
              <a:t>Давно свой взор он устремил</a:t>
            </a:r>
            <a:r>
              <a:rPr lang="ru-RU" sz="2000" dirty="0"/>
              <a:t>.</a:t>
            </a:r>
          </a:p>
        </p:txBody>
      </p:sp>
      <p:sp>
        <p:nvSpPr>
          <p:cNvPr id="4" name="Прямоугольник 3"/>
          <p:cNvSpPr/>
          <p:nvPr/>
        </p:nvSpPr>
        <p:spPr>
          <a:xfrm>
            <a:off x="3203848" y="2492896"/>
            <a:ext cx="4572000" cy="1569660"/>
          </a:xfrm>
          <a:prstGeom prst="rect">
            <a:avLst/>
          </a:prstGeom>
        </p:spPr>
        <p:txBody>
          <a:bodyPr>
            <a:spAutoFit/>
          </a:bodyPr>
          <a:lstStyle/>
          <a:p>
            <a:r>
              <a:rPr lang="ru-RU" sz="2400" b="1" dirty="0">
                <a:latin typeface="Arial Narrow" panose="020B0606020202030204" pitchFamily="34" charset="0"/>
              </a:rPr>
              <a:t>В безумстве женщины кричали,</a:t>
            </a:r>
          </a:p>
          <a:p>
            <a:r>
              <a:rPr lang="ru-RU" sz="2400" b="1" dirty="0">
                <a:latin typeface="Arial Narrow" panose="020B0606020202030204" pitchFamily="34" charset="0"/>
              </a:rPr>
              <a:t>На </a:t>
            </a:r>
            <a:r>
              <a:rPr lang="ru-RU" sz="2400" b="1" dirty="0" err="1">
                <a:latin typeface="Arial Narrow" panose="020B0606020202030204" pitchFamily="34" charset="0"/>
              </a:rPr>
              <a:t>висилицах</a:t>
            </a:r>
            <a:r>
              <a:rPr lang="ru-RU" sz="2400" b="1" dirty="0">
                <a:latin typeface="Arial Narrow" panose="020B0606020202030204" pitchFamily="34" charset="0"/>
              </a:rPr>
              <a:t> старики,</a:t>
            </a:r>
          </a:p>
          <a:p>
            <a:r>
              <a:rPr lang="ru-RU" sz="2400" b="1" dirty="0">
                <a:latin typeface="Arial Narrow" panose="020B0606020202030204" pitchFamily="34" charset="0"/>
              </a:rPr>
              <a:t>За веру с честью умирали,</a:t>
            </a:r>
          </a:p>
          <a:p>
            <a:r>
              <a:rPr lang="ru-RU" sz="2400" b="1" dirty="0">
                <a:latin typeface="Arial Narrow" panose="020B0606020202030204" pitchFamily="34" charset="0"/>
              </a:rPr>
              <a:t>А на устах хрипело: - Мсти!</a:t>
            </a:r>
          </a:p>
        </p:txBody>
      </p:sp>
      <p:sp>
        <p:nvSpPr>
          <p:cNvPr id="5" name="Прямоугольник 4"/>
          <p:cNvSpPr/>
          <p:nvPr/>
        </p:nvSpPr>
        <p:spPr>
          <a:xfrm>
            <a:off x="1115616" y="4437112"/>
            <a:ext cx="4572000" cy="1569660"/>
          </a:xfrm>
          <a:prstGeom prst="rect">
            <a:avLst/>
          </a:prstGeom>
        </p:spPr>
        <p:txBody>
          <a:bodyPr>
            <a:spAutoFit/>
          </a:bodyPr>
          <a:lstStyle/>
          <a:p>
            <a:r>
              <a:rPr lang="ru-RU" sz="2400" b="1" dirty="0">
                <a:latin typeface="Arial Narrow" panose="020B0606020202030204" pitchFamily="34" charset="0"/>
              </a:rPr>
              <a:t>Забыв обид былые раны,</a:t>
            </a:r>
          </a:p>
          <a:p>
            <a:r>
              <a:rPr lang="ru-RU" sz="2400" b="1" dirty="0">
                <a:latin typeface="Arial Narrow" panose="020B0606020202030204" pitchFamily="34" charset="0"/>
              </a:rPr>
              <a:t>Князь вновь откликнулся на зов,</a:t>
            </a:r>
          </a:p>
          <a:p>
            <a:r>
              <a:rPr lang="ru-RU" sz="2400" b="1" dirty="0">
                <a:latin typeface="Arial Narrow" panose="020B0606020202030204" pitchFamily="34" charset="0"/>
              </a:rPr>
              <a:t>Отбил от рыцарей </a:t>
            </a:r>
            <a:r>
              <a:rPr lang="ru-RU" sz="2400" b="1" dirty="0" err="1">
                <a:latin typeface="Arial Narrow" panose="020B0606020202030204" pitchFamily="34" charset="0"/>
              </a:rPr>
              <a:t>незванных</a:t>
            </a:r>
            <a:endParaRPr lang="ru-RU" sz="2400" b="1" dirty="0">
              <a:latin typeface="Arial Narrow" panose="020B0606020202030204" pitchFamily="34" charset="0"/>
            </a:endParaRPr>
          </a:p>
          <a:p>
            <a:r>
              <a:rPr lang="ru-RU" sz="2400" b="1" dirty="0">
                <a:latin typeface="Arial Narrow" panose="020B0606020202030204" pitchFamily="34" charset="0"/>
              </a:rPr>
              <a:t>И </a:t>
            </a:r>
            <a:r>
              <a:rPr lang="ru-RU" sz="2400" b="1" dirty="0" smtClean="0">
                <a:latin typeface="Arial Narrow" panose="020B0606020202030204" pitchFamily="34" charset="0"/>
              </a:rPr>
              <a:t>Новгород </a:t>
            </a:r>
            <a:r>
              <a:rPr lang="ru-RU" sz="2400" b="1" dirty="0">
                <a:latin typeface="Arial Narrow" panose="020B0606020202030204" pitchFamily="34" charset="0"/>
              </a:rPr>
              <a:t>и славный Псков,</a:t>
            </a:r>
          </a:p>
        </p:txBody>
      </p:sp>
    </p:spTree>
    <p:extLst>
      <p:ext uri="{BB962C8B-B14F-4D97-AF65-F5344CB8AC3E}">
        <p14:creationId xmlns:p14="http://schemas.microsoft.com/office/powerpoint/2010/main" xmlns="" val="19540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TKnights"/>
          <p:cNvPicPr>
            <a:picLocks noChangeAspect="1" noChangeArrowheads="1"/>
          </p:cNvPicPr>
          <p:nvPr/>
        </p:nvPicPr>
        <p:blipFill>
          <a:blip r:embed="rId2" cstate="print"/>
          <a:srcRect/>
          <a:stretch>
            <a:fillRect/>
          </a:stretch>
        </p:blipFill>
        <p:spPr bwMode="auto">
          <a:xfrm>
            <a:off x="1763688" y="908720"/>
            <a:ext cx="5983059" cy="3233706"/>
          </a:xfrm>
          <a:prstGeom prst="rect">
            <a:avLst/>
          </a:prstGeom>
          <a:noFill/>
        </p:spPr>
      </p:pic>
      <p:sp>
        <p:nvSpPr>
          <p:cNvPr id="27653" name="Rectangle 5"/>
          <p:cNvSpPr>
            <a:spLocks noGrp="1" noRot="1" noChangeArrowheads="1"/>
          </p:cNvSpPr>
          <p:nvPr>
            <p:ph type="title"/>
          </p:nvPr>
        </p:nvSpPr>
        <p:spPr>
          <a:xfrm>
            <a:off x="33358" y="4437112"/>
            <a:ext cx="9358346" cy="1916112"/>
          </a:xfrm>
        </p:spPr>
        <p:txBody>
          <a:bodyPr/>
          <a:lstStyle/>
          <a:p>
            <a:pPr algn="l"/>
            <a:r>
              <a:rPr lang="ru-RU" sz="2000" b="1" dirty="0">
                <a:solidFill>
                  <a:schemeClr val="tx1"/>
                </a:solidFill>
                <a:latin typeface="Arial Narrow" panose="020B0606020202030204" pitchFamily="34" charset="0"/>
                <a:cs typeface="Arial" pitchFamily="34" charset="0"/>
              </a:rPr>
              <a:t>Утром 5 апреля 1242 года началась знаменитая </a:t>
            </a:r>
            <a:r>
              <a:rPr lang="ru-RU" sz="2000" b="1" dirty="0" smtClean="0">
                <a:solidFill>
                  <a:schemeClr val="tx1"/>
                </a:solidFill>
                <a:latin typeface="Arial Narrow" panose="020B0606020202030204" pitchFamily="34" charset="0"/>
                <a:cs typeface="Arial" pitchFamily="34" charset="0"/>
              </a:rPr>
              <a:t>битва - Ледовое </a:t>
            </a:r>
            <a:r>
              <a:rPr lang="ru-RU" sz="2000" b="1" dirty="0">
                <a:solidFill>
                  <a:schemeClr val="tx1"/>
                </a:solidFill>
                <a:latin typeface="Arial Narrow" panose="020B0606020202030204" pitchFamily="34" charset="0"/>
                <a:cs typeface="Arial" pitchFamily="34" charset="0"/>
              </a:rPr>
              <a:t>побоище. Немецкие рыцари были разгромлены. Ливонский орден был поставлен перед необходимостью заключить мир, по которому крестоносцы отказывались от всех притязаний на русские земли, а также передавали Новгороду часть </a:t>
            </a:r>
            <a:r>
              <a:rPr lang="ru-RU" sz="2000" b="1" dirty="0" err="1">
                <a:solidFill>
                  <a:schemeClr val="tx1"/>
                </a:solidFill>
                <a:latin typeface="Arial Narrow" panose="020B0606020202030204" pitchFamily="34" charset="0"/>
                <a:cs typeface="Arial" pitchFamily="34" charset="0"/>
              </a:rPr>
              <a:t>Латгалии</a:t>
            </a:r>
            <a:r>
              <a:rPr lang="ru-RU" sz="2000" b="1" dirty="0">
                <a:solidFill>
                  <a:schemeClr val="tx1"/>
                </a:solidFill>
                <a:latin typeface="Arial Narrow" panose="020B0606020202030204" pitchFamily="34" charset="0"/>
                <a:cs typeface="Arial" pitchFamily="34" charset="0"/>
              </a:rPr>
              <a:t>.</a:t>
            </a:r>
            <a:r>
              <a:rPr lang="ru-RU" sz="2000" b="1" dirty="0">
                <a:latin typeface="Arial Narrow" panose="020B0606020202030204" pitchFamily="34" charset="0"/>
                <a:cs typeface="Arial" pitchFamily="34" charset="0"/>
              </a:rPr>
              <a:t> </a:t>
            </a:r>
          </a:p>
        </p:txBody>
      </p:sp>
      <p:sp>
        <p:nvSpPr>
          <p:cNvPr id="4" name="Прямоугольник 3"/>
          <p:cNvSpPr/>
          <p:nvPr/>
        </p:nvSpPr>
        <p:spPr>
          <a:xfrm>
            <a:off x="1187624" y="188913"/>
            <a:ext cx="7488832" cy="584775"/>
          </a:xfrm>
          <a:prstGeom prst="rect">
            <a:avLst/>
          </a:prstGeom>
        </p:spPr>
        <p:txBody>
          <a:bodyPr wrap="square">
            <a:spAutoFit/>
          </a:bodyPr>
          <a:lstStyle/>
          <a:p>
            <a:pPr algn="ctr"/>
            <a:r>
              <a:rPr lang="ru-RU"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rPr>
              <a:t>Ледовое побоище</a:t>
            </a:r>
            <a:endParaRPr lang="ru-RU" sz="3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50800" dist="152400" dir="5400000" algn="ctr" rotWithShape="0">
                  <a:srgbClr val="000000">
                    <a:alpha val="43137"/>
                  </a:srgbClr>
                </a:outerShdw>
              </a:effectLst>
              <a:latin typeface="Segoe Print" panose="0200060000000000000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1000" fill="hold"/>
                                        <p:tgtEl>
                                          <p:spTgt spid="27652"/>
                                        </p:tgtEl>
                                        <p:attrNameLst>
                                          <p:attrName>ppt_w</p:attrName>
                                        </p:attrNameLst>
                                      </p:cBhvr>
                                      <p:tavLst>
                                        <p:tav tm="0">
                                          <p:val>
                                            <p:fltVal val="0"/>
                                          </p:val>
                                        </p:tav>
                                        <p:tav tm="100000">
                                          <p:val>
                                            <p:strVal val="#ppt_w"/>
                                          </p:val>
                                        </p:tav>
                                      </p:tavLst>
                                    </p:anim>
                                    <p:anim calcmode="lin" valueType="num">
                                      <p:cBhvr>
                                        <p:cTn id="8" dur="1000" fill="hold"/>
                                        <p:tgtEl>
                                          <p:spTgt spid="27652"/>
                                        </p:tgtEl>
                                        <p:attrNameLst>
                                          <p:attrName>ppt_h</p:attrName>
                                        </p:attrNameLst>
                                      </p:cBhvr>
                                      <p:tavLst>
                                        <p:tav tm="0">
                                          <p:val>
                                            <p:fltVal val="0"/>
                                          </p:val>
                                        </p:tav>
                                        <p:tav tm="100000">
                                          <p:val>
                                            <p:strVal val="#ppt_h"/>
                                          </p:val>
                                        </p:tav>
                                      </p:tavLst>
                                    </p:anim>
                                    <p:anim calcmode="lin" valueType="num">
                                      <p:cBhvr>
                                        <p:cTn id="9" dur="1000" fill="hold"/>
                                        <p:tgtEl>
                                          <p:spTgt spid="27652"/>
                                        </p:tgtEl>
                                        <p:attrNameLst>
                                          <p:attrName>style.rotation</p:attrName>
                                        </p:attrNameLst>
                                      </p:cBhvr>
                                      <p:tavLst>
                                        <p:tav tm="0">
                                          <p:val>
                                            <p:fltVal val="90"/>
                                          </p:val>
                                        </p:tav>
                                        <p:tav tm="100000">
                                          <p:val>
                                            <p:fltVal val="0"/>
                                          </p:val>
                                        </p:tav>
                                      </p:tavLst>
                                    </p:anim>
                                    <p:animEffect transition="in" filter="fade">
                                      <p:cBhvr>
                                        <p:cTn id="10" dur="1000"/>
                                        <p:tgtEl>
                                          <p:spTgt spid="2765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7653"/>
                                        </p:tgtEl>
                                        <p:attrNameLst>
                                          <p:attrName>style.visibility</p:attrName>
                                        </p:attrNameLst>
                                      </p:cBhvr>
                                      <p:to>
                                        <p:strVal val="visible"/>
                                      </p:to>
                                    </p:set>
                                    <p:anim calcmode="lin" valueType="num">
                                      <p:cBhvr>
                                        <p:cTn id="13" dur="1000" fill="hold"/>
                                        <p:tgtEl>
                                          <p:spTgt spid="27653"/>
                                        </p:tgtEl>
                                        <p:attrNameLst>
                                          <p:attrName>ppt_w</p:attrName>
                                        </p:attrNameLst>
                                      </p:cBhvr>
                                      <p:tavLst>
                                        <p:tav tm="0">
                                          <p:val>
                                            <p:fltVal val="0"/>
                                          </p:val>
                                        </p:tav>
                                        <p:tav tm="100000">
                                          <p:val>
                                            <p:strVal val="#ppt_w"/>
                                          </p:val>
                                        </p:tav>
                                      </p:tavLst>
                                    </p:anim>
                                    <p:anim calcmode="lin" valueType="num">
                                      <p:cBhvr>
                                        <p:cTn id="14" dur="1000" fill="hold"/>
                                        <p:tgtEl>
                                          <p:spTgt spid="27653"/>
                                        </p:tgtEl>
                                        <p:attrNameLst>
                                          <p:attrName>ppt_h</p:attrName>
                                        </p:attrNameLst>
                                      </p:cBhvr>
                                      <p:tavLst>
                                        <p:tav tm="0">
                                          <p:val>
                                            <p:fltVal val="0"/>
                                          </p:val>
                                        </p:tav>
                                        <p:tav tm="100000">
                                          <p:val>
                                            <p:strVal val="#ppt_h"/>
                                          </p:val>
                                        </p:tav>
                                      </p:tavLst>
                                    </p:anim>
                                    <p:anim calcmode="lin" valueType="num">
                                      <p:cBhvr>
                                        <p:cTn id="15" dur="1000" fill="hold"/>
                                        <p:tgtEl>
                                          <p:spTgt spid="27653"/>
                                        </p:tgtEl>
                                        <p:attrNameLst>
                                          <p:attrName>style.rotation</p:attrName>
                                        </p:attrNameLst>
                                      </p:cBhvr>
                                      <p:tavLst>
                                        <p:tav tm="0">
                                          <p:val>
                                            <p:fltVal val="90"/>
                                          </p:val>
                                        </p:tav>
                                        <p:tav tm="100000">
                                          <p:val>
                                            <p:fltVal val="0"/>
                                          </p:val>
                                        </p:tav>
                                      </p:tavLst>
                                    </p:anim>
                                    <p:animEffect transition="in" filter="fade">
                                      <p:cBhvr>
                                        <p:cTn id="16" dur="10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p:bld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TotalTime>
  <Words>1223</Words>
  <Application>Microsoft Office PowerPoint</Application>
  <PresentationFormat>Экран (4:3)</PresentationFormat>
  <Paragraphs>144</Paragraphs>
  <Slides>27</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Горизонт</vt:lpstr>
      <vt:lpstr>"Помните и детям, и внукам накажите о защите Руси всегда!"</vt:lpstr>
      <vt:lpstr>Каким в далёком прошлом  был ты, Княже, Когда с приветным кличем  «гой еси»,  В главе дружины ты стоял  на страже,  Оберегая Веру на Руси?  </vt:lpstr>
      <vt:lpstr>Слайд 3</vt:lpstr>
      <vt:lpstr>Слайд 4</vt:lpstr>
      <vt:lpstr>Всеобщую славу молодому князю принесла победа, одержанная им на берегу Невы, в устье Ижоры 15 июля 1240 года над шведами. Побуждаемые папскими посланиями, шведы предприняли крестовый поход против Новгородской земли. По легенде, их командующий, будущий правитель Швеции Ярл Биргер, вошел на кораблях в Неву и отправил послание Александру: "Если можешь, сопротивляйся, но знай, что я уже здесь и пленю твою землю". </vt:lpstr>
      <vt:lpstr>Подступили воины чужие  Ко границе Русской стороны,  Но восстали русичи лихие,  Гнева справедливого полны,    На Неве разбушевались волны,  Замерли войска, не шевелясь,  И ступил вперед, отваги полный,  Александр - благоверный князь.    Ко бесстрашным русичам собратьям  Обратил он пламенную речь:  "Ведайте - не в силе Бог, а в правде!"  И достал из ножен острый меч.  И поднялись русские знамена,  На которых лик сиял Христов,  И мечи обрушились со звоном  На обломки рыцарских щитов. </vt:lpstr>
      <vt:lpstr>            Александр вернулся в Новгород с великой славой, но в том же году рассорился с новгородцами и уехал в Переславль-Залесский. А вскоре над городом нависла угроза с запада. Ливонский орден, собрав немецких крестоносцев Прибалтики, датских рыцарей из Ревеля, а также заручившись поддержкой папской курии и давних соперников новгородцев псковичей, вторгся в пределы новгородских земель. Новгородцы вынуждены были обратиться за помощью к Александру. Князь немедленно пошел на немцев, захватил их крепость, гарнизон немецкий привел в Новгород, часть его отпустил на волю, а изменников – вожан и чудь – перевешал. </vt:lpstr>
      <vt:lpstr>Слайд 8</vt:lpstr>
      <vt:lpstr>Утром 5 апреля 1242 года началась знаменитая битва - Ледовое побоище. Немецкие рыцари были разгромлены. Ливонский орден был поставлен перед необходимостью заключить мир, по которому крестоносцы отказывались от всех притязаний на русские земли, а также передавали Новгороду часть Латгалии. </vt:lpstr>
      <vt:lpstr>Слайд 10</vt:lpstr>
      <vt:lpstr>Вскоре Александр нанес поражение семи литовским отрядам, нападавшим на северо-западные русские земли, отбил Торопец, захваченный Литвой, уничтожил отряд у озера Жизца, разгромил литовское ополчение под Усвятом. </vt:lpstr>
      <vt:lpstr>Слайд 12</vt:lpstr>
      <vt:lpstr>Слайд 13</vt:lpstr>
      <vt:lpstr>В 1252 году Александр отправился на Дон к сыну Батыя, Сартаку, который теперь управлял всеми делами ввиду старости отца. Сартаку он понравился еще больше, чем Батыю, между ними завязалась тесная дружба.. Сартак утвердил Александра на Владимирском столе. </vt:lpstr>
      <vt:lpstr>Осенью 1263 года  Александр получил возможность вернуться во Владимир из Золотой Орды, но по дороге заболел. Как сообщает летописец, князь Александр выехал осенью 1263 года из Орды на Русь уже будучи больным. В Нижнем Новгороде он занемог и, едва доехав до Городца, 14 ноября (ст. стиля), приняв монашеский постриг и высший иноческий чин – схиму, окончил здесь земной путь. Вот как повествует об этом Московский летописный свод конца XV века:«В лето 6771 (1263 г. ). Князь великии Александр поиде в Орду ко царю Беркаю, и удержа и царь, не пусти его в Русь, и зимова в Орде, тамо и разболеся, и доиде до Новагорода Нижнего и пребыв ту мало и иде на Городец и тамо в болшии недуг впаде и пострижеся в черньци ноемврия во 14, тое же нощи и преставися; святое же его тело понесоша ко Володимерю».. </vt:lpstr>
      <vt:lpstr>Слайд 16</vt:lpstr>
      <vt:lpstr>Во время его погребения во владимирском монастыре Рождества Богородицы 23 ноября 1263 года произошло событие, о котором в летописи сказано: "Чудо дивно и памяти достойно". Когда тело святого Александра положили в раку, эконом монастыря Севастиан и митрополит Кирилл хотели разжать ему руку, чтобы вложить напутственную духовную грамоту. Святой князь, как живой, сам простер руку и взял грамоту из рук митрополита. </vt:lpstr>
      <vt:lpstr>Почитание Александра Невского как святого началось задолго до того, как он был канонизирован Русской православной церковью в 1547 году. Там, где люди истово просили у него чуда, оно непременно случалось. Святой вставал из гробницы и ободрял соотечественников, например, накануне Куликовской битвы в 1380 году. </vt:lpstr>
      <vt:lpstr>Слайд 19</vt:lpstr>
      <vt:lpstr>В июле 1710 года Петр I "осматривал место, где быть строениям". Тогда и указано было "непременно на том месте быть Монастырю". Определено было именовать монастырь "Живоначальныя Троицы и Святого благоверного Великого князя Александра Невского". </vt:lpstr>
      <vt:lpstr>В 1725 году императрица Екатерина I учредила орден святого благоверного князя Александра Невского – одну из высших наград Российской империи. Он просуществовал до 1917 года и был вторым по значимости после ордена святого всехвального апостола Андрея Первозванного. </vt:lpstr>
      <vt:lpstr>В СССР во время войны, в 1942 году был учрежден орден Александра Невского, которым награждались офицеры Красной армии за проявленную личную отвагу и обеспечение успешных действий своих частей. </vt:lpstr>
      <vt:lpstr>"Верьте в себя и боритесь за поставленную цель!"...   "Помните и детям, и внукам накажите о защите Руси всегда!" ...   "Кто к нам с мечом войдёт, тот от меча и погибнет!" ...   "Идите и скажите Русь жива!»  «Не в силе Бог, а в правде!»  (Александр Невский)  </vt:lpstr>
      <vt:lpstr>«Избавление Руси, — говорит историк Сергей Соловьев, — от беды на востоке, многочисленные великие дела за веру и землю на западе подарили святому особую ценность и сделали его самым видным человеком в истории».. </vt:lpstr>
      <vt:lpstr>Твоя Судьба прекрасна и жестока,  Но помнит Русь короткий, славный путь,  Твой трудный путь,  с которого до срока  Пришлось тебе в бессмертие шагнуть.   </vt:lpstr>
      <vt:lpstr>Спасибо за внимание.</vt:lpstr>
      <vt:lpstr>Список использованных источников:</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Администратор</dc:creator>
  <cp:lastModifiedBy>Admin</cp:lastModifiedBy>
  <cp:revision>39</cp:revision>
  <dcterms:created xsi:type="dcterms:W3CDTF">2009-08-30T12:47:04Z</dcterms:created>
  <dcterms:modified xsi:type="dcterms:W3CDTF">2014-11-12T17:38:17Z</dcterms:modified>
</cp:coreProperties>
</file>