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2"/>
  </p:sldMasterIdLst>
  <p:notesMasterIdLst>
    <p:notesMasterId r:id="rId8"/>
  </p:notesMasterIdLst>
  <p:handoutMasterIdLst>
    <p:handoutMasterId r:id="rId9"/>
  </p:handoutMasterIdLst>
  <p:sldIdLst>
    <p:sldId id="257" r:id="rId3"/>
    <p:sldId id="258" r:id="rId4"/>
    <p:sldId id="259" r:id="rId5"/>
    <p:sldId id="260" r:id="rId6"/>
    <p:sldId id="261" r:id="rId7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FF1CE12-B100-0000-0000-000000000002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0" autoAdjust="0"/>
    <p:restoredTop sz="86410"/>
  </p:normalViewPr>
  <p:slideViewPr>
    <p:cSldViewPr>
      <p:cViewPr varScale="1">
        <p:scale>
          <a:sx n="45" d="100"/>
          <a:sy n="45" d="100"/>
        </p:scale>
        <p:origin x="2058" y="48"/>
      </p:cViewPr>
      <p:guideLst>
        <p:guide orient="horz" pos="3120"/>
        <p:guide pos="2160"/>
      </p:guideLst>
    </p:cSldViewPr>
  </p:slideViewPr>
  <p:outlineViewPr>
    <p:cViewPr>
      <p:scale>
        <a:sx n="1" d="1"/>
        <a:sy n="1" d="1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/>
          <a:lstStyle/>
          <a:p>
            <a:endParaRPr lang="en-US" smtClean="0"/>
          </a:p>
        </p:txBody>
      </p:sp>
      <p:sp>
        <p:nvSpPr>
          <p:cNvPr id="24" name="Rectangle 24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/>
          <a:lstStyle/>
          <a:p>
            <a:fld id="{A849C5AD-4428-4E9C-9C84-11B72C9365FB}" type="datetimeFigureOut">
              <a:rPr lang="en-US" smtClean="0"/>
              <a:pPr/>
              <a:t>3/25/2013</a:t>
            </a:fld>
            <a:endParaRPr lang="en-US" smtClean="0"/>
          </a:p>
        </p:txBody>
      </p:sp>
      <p:sp>
        <p:nvSpPr>
          <p:cNvPr id="30" name="Rectangle 30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/>
          <a:lstStyle/>
          <a:p>
            <a:endParaRPr lang="en-US" smtClean="0"/>
          </a:p>
        </p:txBody>
      </p:sp>
      <p:sp>
        <p:nvSpPr>
          <p:cNvPr id="18" name="Rectangle 18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8C596567-A38F-4CEF-B37F-9B9D120D62CE}" type="slidenum">
              <a:rPr lang="en-US" smtClean="0"/>
              <a:pPr/>
              <a:t>‹#›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3173477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4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/>
          <a:lstStyle/>
          <a:p>
            <a:endParaRPr lang="en-US" smtClean="0"/>
          </a:p>
        </p:txBody>
      </p:sp>
      <p:sp>
        <p:nvSpPr>
          <p:cNvPr id="15" name="Rectangle 15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/>
          <a:lstStyle/>
          <a:p>
            <a:fld id="{D7547E60-4BE7-4E4E-9AAA-5EE35AEC995C}" type="datetimeFigureOut">
              <a:rPr lang="en-US" smtClean="0"/>
              <a:pPr/>
              <a:t>3/25/2013</a:t>
            </a:fld>
            <a:endParaRPr lang="en-US" smtClean="0"/>
          </a:p>
        </p:txBody>
      </p:sp>
      <p:sp>
        <p:nvSpPr>
          <p:cNvPr id="23" name="Rectangle 23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anchor="ctr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8" name="Rectangle 18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/>
          <a:lstStyle/>
          <a:p>
            <a:endParaRPr lang="en-US" smtClean="0"/>
          </a:p>
        </p:txBody>
      </p:sp>
      <p:sp>
        <p:nvSpPr>
          <p:cNvPr id="28" name="Rectangle 28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CA077768-21C8-4125-A345-258E48D2EED0}" type="slidenum">
              <a:rPr lang="en-US" smtClean="0"/>
              <a:pPr/>
              <a:t>‹#›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9552189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41550" y="685800"/>
            <a:ext cx="23749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77768-21C8-4125-A345-258E48D2EED0}" type="slidenum">
              <a:rPr lang="en-US" smtClean="0"/>
              <a:pPr/>
              <a:t>1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9366946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41550" y="685800"/>
            <a:ext cx="23749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77768-21C8-4125-A345-258E48D2EED0}" type="slidenum">
              <a:rPr lang="en-US" smtClean="0"/>
              <a:pPr/>
              <a:t>2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9461513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41550" y="685800"/>
            <a:ext cx="23749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77768-21C8-4125-A345-258E48D2EED0}" type="slidenum">
              <a:rPr lang="en-US" smtClean="0"/>
              <a:pPr/>
              <a:t>3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2518253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41550" y="685800"/>
            <a:ext cx="23749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77768-21C8-4125-A345-258E48D2EED0}" type="slidenum">
              <a:rPr lang="en-US" smtClean="0"/>
              <a:pPr/>
              <a:t>4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8853767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41550" y="685800"/>
            <a:ext cx="23749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77768-21C8-4125-A345-258E48D2EED0}" type="slidenum">
              <a:rPr lang="en-US" smtClean="0"/>
              <a:pPr/>
              <a:t>5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6770621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1.jpg"/>
          <p:cNvPicPr>
            <a:picLocks noChangeAspect="1"/>
          </p:cNvPicPr>
          <p:nvPr/>
        </p:nvPicPr>
        <p:blipFill>
          <a:blip r:embed="rId2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2.png"/>
          <p:cNvPicPr>
            <a:picLocks noChangeAspect="1"/>
          </p:cNvPicPr>
          <p:nvPr/>
        </p:nvPicPr>
        <p:blipFill>
          <a:blip r:embed="rId3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428" y="620"/>
            <a:ext cx="6857144" cy="990476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3.png"/>
          <p:cNvPicPr>
            <a:picLocks noChangeAspect="1"/>
          </p:cNvPicPr>
          <p:nvPr/>
        </p:nvPicPr>
        <p:blipFill>
          <a:blip r:embed="rId4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428" y="620"/>
            <a:ext cx="6857144" cy="9904762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4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8" y="620"/>
            <a:ext cx="6857144" cy="9904762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Rectangle 31"/>
          <p:cNvSpPr>
            <a:spLocks noGrp="1"/>
          </p:cNvSpPr>
          <p:nvPr>
            <p:ph type="subTitle" idx="1"/>
          </p:nvPr>
        </p:nvSpPr>
        <p:spPr>
          <a:xfrm>
            <a:off x="1869550" y="7358835"/>
            <a:ext cx="4645550" cy="1336434"/>
          </a:xfrm>
        </p:spPr>
        <p:txBody>
          <a:bodyPr/>
          <a:lstStyle>
            <a:lvl1pPr marL="0" indent="0" algn="r">
              <a:buNone/>
              <a:defRPr sz="2800"/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ctrTitle"/>
          </p:nvPr>
        </p:nvSpPr>
        <p:spPr>
          <a:xfrm>
            <a:off x="831740" y="5209824"/>
            <a:ext cx="5683361" cy="2123369"/>
          </a:xfrm>
        </p:spPr>
        <p:txBody>
          <a:bodyPr anchor="b" anchorCtr="0"/>
          <a:lstStyle>
            <a:lvl1pPr algn="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3/25/2013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42900" y="519228"/>
            <a:ext cx="6172200" cy="1651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3/25/2013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42900" y="519228"/>
            <a:ext cx="6172200" cy="1651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3/25/2013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3/25/2013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текст в две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/>
          </p:cNvSpPr>
          <p:nvPr>
            <p:ph type="body"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Rectangle 11"/>
          <p:cNvSpPr>
            <a:spLocks noGrp="1"/>
          </p:cNvSpPr>
          <p:nvPr>
            <p:ph type="body"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342900" y="519228"/>
            <a:ext cx="6172200" cy="1651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3/25/2013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342900" y="519228"/>
            <a:ext cx="6172200" cy="1651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3/25/2013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30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7" name="Rectangle 17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342900" y="519228"/>
            <a:ext cx="6172200" cy="1651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3/25/2013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shade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5.png"/>
          <p:cNvPicPr>
            <a:picLocks noChangeAspect="1"/>
          </p:cNvPicPr>
          <p:nvPr/>
        </p:nvPicPr>
        <p:blipFill>
          <a:blip r:embed="rId9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428" y="620"/>
            <a:ext cx="6857144" cy="9904762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6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28" y="620"/>
            <a:ext cx="6857144" cy="9904762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Rectangle 30"/>
          <p:cNvSpPr>
            <a:spLocks noGrp="1"/>
          </p:cNvSpPr>
          <p:nvPr>
            <p:ph type="title"/>
          </p:nvPr>
        </p:nvSpPr>
        <p:spPr>
          <a:xfrm>
            <a:off x="342900" y="519228"/>
            <a:ext cx="6172200" cy="1651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Rectangle 1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6" name="Rectangle 6"/>
          <p:cNvSpPr>
            <a:spLocks noGrp="1"/>
          </p:cNvSpPr>
          <p:nvPr>
            <p:ph type="dt" sz="half" idx="2"/>
          </p:nvPr>
        </p:nvSpPr>
        <p:spPr>
          <a:xfrm>
            <a:off x="342900" y="9020881"/>
            <a:ext cx="1600200" cy="687917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+mn-lt"/>
              </a:defRPr>
            </a:lvl1pPr>
          </a:lstStyle>
          <a:p>
            <a:fld id="{5C14FD69-4A85-4715-A222-ABB225B63BC6}" type="datetimeFigureOut">
              <a:rPr lang="en-US" smtClean="0"/>
              <a:pPr/>
              <a:t>3/25/2013</a:t>
            </a:fld>
            <a:endParaRPr lang="en-US" sz="1000" dirty="0" smtClean="0"/>
          </a:p>
        </p:txBody>
      </p:sp>
      <p:sp>
        <p:nvSpPr>
          <p:cNvPr id="20" name="Rectangle 20"/>
          <p:cNvSpPr>
            <a:spLocks noGrp="1"/>
          </p:cNvSpPr>
          <p:nvPr>
            <p:ph type="ftr" sz="quarter" idx="3"/>
          </p:nvPr>
        </p:nvSpPr>
        <p:spPr>
          <a:xfrm>
            <a:off x="2343150" y="9020881"/>
            <a:ext cx="2171700" cy="687917"/>
          </a:xfrm>
          <a:prstGeom prst="rect">
            <a:avLst/>
          </a:prstGeom>
        </p:spPr>
        <p:txBody>
          <a:bodyPr/>
          <a:lstStyle>
            <a:lvl1pPr algn="ctr">
              <a:defRPr sz="1000">
                <a:latin typeface="+mn-lt"/>
              </a:defRPr>
            </a:lvl1pPr>
          </a:lstStyle>
          <a:p>
            <a:pPr algn="ctr"/>
            <a:endParaRPr lang="en-US" sz="1000" smtClean="0"/>
          </a:p>
        </p:txBody>
      </p:sp>
      <p:sp>
        <p:nvSpPr>
          <p:cNvPr id="21" name="Rectangle 21"/>
          <p:cNvSpPr>
            <a:spLocks noGrp="1"/>
          </p:cNvSpPr>
          <p:nvPr>
            <p:ph type="sldNum" sz="quarter" idx="4"/>
          </p:nvPr>
        </p:nvSpPr>
        <p:spPr>
          <a:xfrm>
            <a:off x="4914900" y="9020881"/>
            <a:ext cx="1600200" cy="687917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+mn-lt"/>
              </a:defRPr>
            </a:lvl1pPr>
          </a:lstStyle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 sz="1000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defPPr>
        <a:defRPr sz="4400">
          <a:solidFill>
            <a:schemeClr val="tx1"/>
          </a:solidFill>
          <a:latin typeface="+mj-lt"/>
          <a:ea typeface="+mj-ea"/>
          <a:cs typeface="+mj-cs"/>
        </a:defRPr>
      </a:defPPr>
      <a:lvl1pPr algn="l" eaLnBrk="1" hangingPunct="1">
        <a:buNone/>
        <a:defRPr sz="3600">
          <a:solidFill>
            <a:schemeClr val="tx1">
              <a:alpha val="100000"/>
            </a:schemeClr>
          </a:solidFill>
          <a:latin typeface="+mj-lt"/>
        </a:defRPr>
      </a:lvl1pPr>
    </p:titleStyle>
    <p:body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342900" indent="-342900" eaLnBrk="1" hangingPunct="1">
        <a:buChar char="•"/>
        <a:defRPr sz="2800">
          <a:latin typeface="+mn-lt"/>
        </a:defRPr>
      </a:lvl1pPr>
      <a:lvl2pPr marL="742950" indent="-285750" eaLnBrk="1" hangingPunct="1">
        <a:buChar char="–"/>
        <a:defRPr sz="2400">
          <a:latin typeface="+mn-lt"/>
        </a:defRPr>
      </a:lvl2pPr>
      <a:lvl3pPr marL="1143000" indent="-228600" eaLnBrk="1" hangingPunct="1">
        <a:buChar char="•"/>
        <a:defRPr sz="2400">
          <a:latin typeface="+mn-lt"/>
        </a:defRPr>
      </a:lvl3pPr>
      <a:lvl4pPr marL="1600200" indent="-228600" eaLnBrk="1" hangingPunct="1">
        <a:buChar char="–"/>
        <a:defRPr sz="2000">
          <a:latin typeface="+mn-lt"/>
        </a:defRPr>
      </a:lvl4pPr>
      <a:lvl5pPr marL="2057400" indent="-228600" eaLnBrk="1" hangingPunct="1">
        <a:buChar char="»"/>
        <a:defRPr sz="2000">
          <a:latin typeface="+mn-lt"/>
        </a:defRPr>
      </a:lvl5pPr>
      <a:lvl6pPr marL="2514600" indent="-228600" eaLnBrk="1" hangingPunct="1">
        <a:buChar char="•"/>
        <a:defRPr sz="2000"/>
      </a:lvl6pPr>
      <a:lvl7pPr marL="2971800" indent="-228600" eaLnBrk="1" hangingPunct="1">
        <a:buChar char="•"/>
        <a:defRPr sz="2000"/>
      </a:lvl7pPr>
      <a:lvl8pPr marL="3429000" indent="-228600" eaLnBrk="1" hangingPunct="1">
        <a:buChar char="•"/>
        <a:defRPr sz="2000"/>
      </a:lvl8pPr>
      <a:lvl9pPr marL="3886200" indent="-228600" eaLnBrk="1" hangingPunct="1">
        <a:buChar char="•"/>
        <a:defRPr sz="2000"/>
      </a:lvl9pPr>
    </p:bodyStyle>
    <p:other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0" eaLnBrk="1" hangingPunct="1"/>
      <a:lvl2pPr marL="457200" eaLnBrk="1" hangingPunct="1"/>
      <a:lvl3pPr marL="914400" eaLnBrk="1" hangingPunct="1"/>
      <a:lvl4pPr marL="1371600" eaLnBrk="1" hangingPunct="1"/>
      <a:lvl5pPr marL="1828800" eaLnBrk="1" hangingPunct="1"/>
      <a:lvl6pPr marL="2286000" eaLnBrk="1" hangingPunct="1"/>
      <a:lvl7pPr marL="2743200" eaLnBrk="1" hangingPunct="1"/>
      <a:lvl8pPr marL="3200400" eaLnBrk="1" hangingPunct="1"/>
      <a:lvl9pPr marL="3657600" eaLnBrk="1" hangingPunct="1"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440665" y="2002529"/>
            <a:ext cx="6192688" cy="4536504"/>
          </a:xfrm>
        </p:spPr>
        <p:txBody>
          <a:bodyPr>
            <a:norm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ru-RU" sz="4000" b="1" dirty="0" smtClean="0">
                <a:solidFill>
                  <a:schemeClr val="tx2"/>
                </a:solidFill>
              </a:rPr>
              <a:t>Девочкам – купальник,</a:t>
            </a:r>
            <a:r>
              <a:rPr lang="ru-RU" sz="4000" b="1" dirty="0">
                <a:solidFill>
                  <a:schemeClr val="tx2"/>
                </a:solidFill>
              </a:rPr>
              <a:t> </a:t>
            </a:r>
            <a:r>
              <a:rPr lang="ru-RU" sz="4000" b="1" dirty="0" smtClean="0">
                <a:solidFill>
                  <a:schemeClr val="tx2"/>
                </a:solidFill>
              </a:rPr>
              <a:t>мальчикам – купальные </a:t>
            </a:r>
            <a:r>
              <a:rPr lang="ru-RU" sz="4000" b="1" dirty="0" smtClean="0">
                <a:solidFill>
                  <a:schemeClr val="tx2"/>
                </a:solidFill>
              </a:rPr>
              <a:t>плавки.</a:t>
            </a:r>
            <a:endParaRPr lang="ru-RU" sz="4000" b="1" dirty="0" smtClean="0">
              <a:solidFill>
                <a:schemeClr val="tx2"/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r>
              <a:rPr lang="ru-RU" sz="4000" b="1" dirty="0" smtClean="0">
                <a:solidFill>
                  <a:schemeClr val="tx2"/>
                </a:solidFill>
              </a:rPr>
              <a:t>Резиновую </a:t>
            </a:r>
            <a:r>
              <a:rPr lang="ru-RU" sz="4000" b="1" dirty="0" smtClean="0">
                <a:solidFill>
                  <a:schemeClr val="tx2"/>
                </a:solidFill>
              </a:rPr>
              <a:t>шапочку.</a:t>
            </a:r>
            <a:endParaRPr lang="ru-RU" sz="4000" b="1" dirty="0" smtClean="0">
              <a:solidFill>
                <a:schemeClr val="tx2"/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r>
              <a:rPr lang="ru-RU" sz="4000" b="1" dirty="0" smtClean="0">
                <a:solidFill>
                  <a:schemeClr val="tx2"/>
                </a:solidFill>
              </a:rPr>
              <a:t>Мыло.</a:t>
            </a:r>
            <a:endParaRPr lang="ru-RU" sz="4000" b="1" dirty="0" smtClean="0">
              <a:solidFill>
                <a:schemeClr val="tx2"/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r>
              <a:rPr lang="ru-RU" sz="4000" b="1" dirty="0" smtClean="0">
                <a:solidFill>
                  <a:schemeClr val="tx2"/>
                </a:solidFill>
              </a:rPr>
              <a:t>Полотенце.</a:t>
            </a:r>
            <a:endParaRPr lang="ru-RU" sz="4000" b="1" dirty="0" smtClean="0">
              <a:solidFill>
                <a:schemeClr val="tx2"/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r>
              <a:rPr lang="ru-RU" sz="4000" b="1" dirty="0" smtClean="0">
                <a:solidFill>
                  <a:schemeClr val="tx2"/>
                </a:solidFill>
              </a:rPr>
              <a:t>Мочалку.</a:t>
            </a:r>
            <a:endParaRPr lang="ru-RU" sz="4000" b="1" dirty="0" smtClean="0">
              <a:solidFill>
                <a:schemeClr val="tx2"/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ru-RU" dirty="0" smtClean="0"/>
          </a:p>
          <a:p>
            <a:pPr marL="457200" indent="-457200" algn="ctr">
              <a:buFont typeface="Arial" pitchFamily="34" charset="0"/>
              <a:buChar char="•"/>
            </a:pPr>
            <a:endParaRPr lang="ru-RU" dirty="0" smtClean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92692" y="344488"/>
            <a:ext cx="5688633" cy="1224136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3600" b="1" noProof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omic Sans MS" panose="030F0702030302020204" pitchFamily="66" charset="0"/>
              </a:rPr>
              <a:t>Для посещения бассейна </a:t>
            </a:r>
            <a:r>
              <a:rPr lang="ru-RU" sz="3600" b="1" noProof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omic Sans MS" panose="030F0702030302020204" pitchFamily="66" charset="0"/>
              </a:rPr>
              <a:t>необходимо:</a:t>
            </a:r>
            <a:endParaRPr lang="ru-RU" sz="36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Comic Sans MS" panose="030F0702030302020204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2212" y="6759718"/>
            <a:ext cx="3989594" cy="267072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56192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440664" y="1738151"/>
            <a:ext cx="6192688" cy="8167849"/>
          </a:xfrm>
        </p:spPr>
        <p:txBody>
          <a:bodyPr>
            <a:normAutofit fontScale="55000" lnSpcReduction="20000"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ru-RU" sz="5800" b="1" dirty="0" smtClean="0">
                <a:solidFill>
                  <a:schemeClr val="tx2"/>
                </a:solidFill>
              </a:rPr>
              <a:t>Перед плаванием принять душ (без купальных принадлежностей).</a:t>
            </a:r>
            <a:endParaRPr lang="ru-RU" sz="5800" b="1" dirty="0" smtClean="0">
              <a:solidFill>
                <a:schemeClr val="tx2"/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r>
              <a:rPr lang="ru-RU" sz="5800" b="1" dirty="0" smtClean="0">
                <a:solidFill>
                  <a:schemeClr val="tx2"/>
                </a:solidFill>
              </a:rPr>
              <a:t>Вход и выход из воды осуществлять только с разрешения тренера.</a:t>
            </a:r>
            <a:endParaRPr lang="ru-RU" sz="5800" b="1" dirty="0" smtClean="0">
              <a:solidFill>
                <a:schemeClr val="tx2"/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r>
              <a:rPr lang="ru-RU" sz="5800" b="1" dirty="0" smtClean="0">
                <a:solidFill>
                  <a:schemeClr val="tx2"/>
                </a:solidFill>
              </a:rPr>
              <a:t>Все передвижения в чаше бассейна выполнять только шагом.</a:t>
            </a:r>
            <a:endParaRPr lang="ru-RU" sz="5800" b="1" dirty="0" smtClean="0">
              <a:solidFill>
                <a:schemeClr val="tx2"/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r>
              <a:rPr lang="ru-RU" sz="5800" b="1" dirty="0" smtClean="0">
                <a:solidFill>
                  <a:schemeClr val="tx2"/>
                </a:solidFill>
              </a:rPr>
              <a:t>Находясь в воде нельзя кричать, толкаться, «топить» друг друга.</a:t>
            </a:r>
            <a:endParaRPr lang="ru-RU" sz="5800" b="1" dirty="0" smtClean="0">
              <a:solidFill>
                <a:schemeClr val="tx2"/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r>
              <a:rPr lang="ru-RU" sz="5800" b="1" dirty="0" smtClean="0">
                <a:solidFill>
                  <a:schemeClr val="tx2"/>
                </a:solidFill>
              </a:rPr>
              <a:t>Пользоваться инвентарем только с разрешения тренера.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ru-RU" sz="5800" b="1" dirty="0" smtClean="0">
                <a:solidFill>
                  <a:schemeClr val="tx2"/>
                </a:solidFill>
              </a:rPr>
              <a:t>По окончании плавания необходимо в течении 5 минут ополоснуться под душем, выжать плавательные принадлежности и вытереться полотенцем.</a:t>
            </a:r>
            <a:endParaRPr lang="ru-RU" sz="5800" b="1" dirty="0" smtClean="0">
              <a:solidFill>
                <a:schemeClr val="tx2"/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ru-RU" dirty="0" smtClean="0"/>
          </a:p>
          <a:p>
            <a:pPr marL="457200" indent="-457200" algn="ctr">
              <a:buFont typeface="Arial" pitchFamily="34" charset="0"/>
              <a:buChar char="•"/>
            </a:pPr>
            <a:endParaRPr lang="ru-RU" dirty="0" smtClean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92692" y="272479"/>
            <a:ext cx="5688633" cy="1265199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3600" b="1" noProof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omic Sans MS" panose="030F0702030302020204" pitchFamily="66" charset="0"/>
              </a:rPr>
              <a:t>Правила поведения в бассейне</a:t>
            </a:r>
            <a:endParaRPr lang="ru-RU" sz="36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4800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440664" y="1738151"/>
            <a:ext cx="6192688" cy="7895369"/>
          </a:xfrm>
        </p:spPr>
        <p:txBody>
          <a:bodyPr>
            <a:normAutofit/>
          </a:bodyPr>
          <a:lstStyle/>
          <a:p>
            <a:pPr marL="457200" indent="-457200" algn="l">
              <a:buFont typeface="Arial" pitchFamily="34" charset="0"/>
              <a:buChar char="•"/>
            </a:pPr>
            <a:endParaRPr lang="ru-RU" dirty="0" smtClean="0"/>
          </a:p>
          <a:p>
            <a:pPr marL="457200" indent="-457200" algn="ctr">
              <a:buFont typeface="Arial" pitchFamily="34" charset="0"/>
              <a:buChar char="•"/>
            </a:pPr>
            <a:endParaRPr lang="ru-RU" dirty="0" smtClean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92690" y="336733"/>
            <a:ext cx="5688633" cy="1265199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6600" b="1" noProof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omic Sans MS" panose="030F0702030302020204" pitchFamily="66" charset="0"/>
              </a:rPr>
              <a:t>Наш бассейн</a:t>
            </a:r>
            <a:endParaRPr lang="ru-RU" sz="66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Comic Sans MS" panose="030F0702030302020204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734" y="6876153"/>
            <a:ext cx="4146546" cy="278345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713" y="2010587"/>
            <a:ext cx="2844484" cy="21333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5584" y="2010588"/>
            <a:ext cx="2844484" cy="21333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713" y="4444265"/>
            <a:ext cx="2844484" cy="21333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5584" y="4442476"/>
            <a:ext cx="2867766" cy="21508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409994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3108866" y="7750340"/>
            <a:ext cx="3403987" cy="1682746"/>
          </a:xfrm>
        </p:spPr>
        <p:txBody>
          <a:bodyPr>
            <a:noAutofit/>
          </a:bodyPr>
          <a:lstStyle/>
          <a:p>
            <a:pPr algn="just"/>
            <a:r>
              <a:rPr lang="ru-RU" sz="2000" b="1" dirty="0" smtClean="0">
                <a:solidFill>
                  <a:schemeClr val="tx2"/>
                </a:solidFill>
              </a:rPr>
              <a:t>     Определите наличие пульса на сонных артериях, реакции зрачков на свет, самостоятельного дыхания.</a:t>
            </a:r>
            <a:endParaRPr lang="ru-RU" sz="2000" b="1" dirty="0" smtClean="0">
              <a:solidFill>
                <a:schemeClr val="tx2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92692" y="272479"/>
            <a:ext cx="5688633" cy="1265199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3600" b="1" noProof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omic Sans MS" panose="030F0702030302020204" pitchFamily="66" charset="0"/>
              </a:rPr>
              <a:t>Первая помощь при утоплении</a:t>
            </a:r>
            <a:endParaRPr lang="ru-RU" sz="36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Comic Sans MS" panose="030F0702030302020204" pitchFamily="66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929" y="2304723"/>
            <a:ext cx="2612438" cy="16827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648" y="4951960"/>
            <a:ext cx="2612438" cy="15600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Subtitle 1"/>
          <p:cNvSpPr txBox="1">
            <a:spLocks/>
          </p:cNvSpPr>
          <p:nvPr/>
        </p:nvSpPr>
        <p:spPr>
          <a:xfrm>
            <a:off x="3108866" y="4235105"/>
            <a:ext cx="3454730" cy="3166167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defPPr>
            <a:lvl1pPr marL="0" indent="0" algn="r" eaLnBrk="1" hangingPunct="1">
              <a:buNone/>
              <a:defRPr sz="2800">
                <a:latin typeface="+mn-lt"/>
              </a:defRPr>
            </a:lvl1pPr>
            <a:lvl2pPr marL="457200" indent="0" algn="ctr" eaLnBrk="1" hangingPunct="1">
              <a:buNone/>
              <a:defRPr sz="2400">
                <a:latin typeface="+mn-lt"/>
              </a:defRPr>
            </a:lvl2pPr>
            <a:lvl3pPr marL="914400" indent="0" algn="ctr" eaLnBrk="1" hangingPunct="1">
              <a:buNone/>
              <a:defRPr sz="2400">
                <a:latin typeface="+mn-lt"/>
              </a:defRPr>
            </a:lvl3pPr>
            <a:lvl4pPr marL="1371600" indent="0" algn="ctr" eaLnBrk="1" hangingPunct="1">
              <a:buNone/>
              <a:defRPr sz="2000">
                <a:latin typeface="+mn-lt"/>
              </a:defRPr>
            </a:lvl4pPr>
            <a:lvl5pPr marL="1828800" indent="0" algn="ctr" eaLnBrk="1" hangingPunct="1">
              <a:buNone/>
              <a:defRPr sz="2000">
                <a:latin typeface="+mn-lt"/>
              </a:defRPr>
            </a:lvl5pPr>
            <a:lvl6pPr marL="2286000" indent="0" algn="ctr" eaLnBrk="1" hangingPunct="1">
              <a:buNone/>
              <a:defRPr sz="2000"/>
            </a:lvl6pPr>
            <a:lvl7pPr marL="2743200" indent="0" algn="ctr" eaLnBrk="1" hangingPunct="1">
              <a:buNone/>
              <a:defRPr sz="2000"/>
            </a:lvl7pPr>
            <a:lvl8pPr marL="3200400" indent="0" algn="ctr" eaLnBrk="1" hangingPunct="1">
              <a:buNone/>
              <a:defRPr sz="2000"/>
            </a:lvl8pPr>
            <a:lvl9pPr marL="3657600" indent="0" algn="ctr" eaLnBrk="1" hangingPunct="1">
              <a:buNone/>
              <a:defRPr sz="2000"/>
            </a:lvl9pPr>
          </a:lstStyle>
          <a:p>
            <a:pPr algn="just"/>
            <a:r>
              <a:rPr lang="ru-RU" sz="2000" b="1" dirty="0" smtClean="0">
                <a:solidFill>
                  <a:schemeClr val="tx2"/>
                </a:solidFill>
              </a:rPr>
              <a:t>     Уложите </a:t>
            </a:r>
            <a:r>
              <a:rPr lang="ru-RU" sz="2000" b="1" dirty="0">
                <a:solidFill>
                  <a:schemeClr val="tx2"/>
                </a:solidFill>
              </a:rPr>
              <a:t>пострадавшего животом на свое колено, </a:t>
            </a:r>
            <a:r>
              <a:rPr lang="ru-RU" sz="2000" b="1" dirty="0" smtClean="0">
                <a:solidFill>
                  <a:schemeClr val="tx2"/>
                </a:solidFill>
              </a:rPr>
              <a:t>дайте </a:t>
            </a:r>
            <a:r>
              <a:rPr lang="ru-RU" sz="2000" b="1" dirty="0">
                <a:solidFill>
                  <a:schemeClr val="tx2"/>
                </a:solidFill>
              </a:rPr>
              <a:t>воде стечь из дыхательных путей. </a:t>
            </a:r>
            <a:r>
              <a:rPr lang="ru-RU" sz="2000" b="1" dirty="0" smtClean="0">
                <a:solidFill>
                  <a:schemeClr val="tx2"/>
                </a:solidFill>
              </a:rPr>
              <a:t>Обеспечьте </a:t>
            </a:r>
            <a:r>
              <a:rPr lang="ru-RU" sz="2000" b="1" dirty="0">
                <a:solidFill>
                  <a:schemeClr val="tx2"/>
                </a:solidFill>
              </a:rPr>
              <a:t>проходимость верхних дыхательных путей. </a:t>
            </a:r>
            <a:r>
              <a:rPr lang="ru-RU" sz="2000" b="1" dirty="0" smtClean="0">
                <a:solidFill>
                  <a:schemeClr val="tx2"/>
                </a:solidFill>
              </a:rPr>
              <a:t>Очистите </a:t>
            </a:r>
            <a:r>
              <a:rPr lang="ru-RU" sz="2000" b="1" dirty="0">
                <a:solidFill>
                  <a:schemeClr val="tx2"/>
                </a:solidFill>
              </a:rPr>
              <a:t>полость рта от посторонних предметов (слизь, рвотные массы и т.п.).</a:t>
            </a:r>
            <a:endParaRPr lang="ru-RU" sz="2000" b="1" kern="0" dirty="0" smtClean="0">
              <a:solidFill>
                <a:schemeClr val="tx2"/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648" y="7564704"/>
            <a:ext cx="2612438" cy="17353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Subtitle 1"/>
          <p:cNvSpPr txBox="1">
            <a:spLocks/>
          </p:cNvSpPr>
          <p:nvPr/>
        </p:nvSpPr>
        <p:spPr>
          <a:xfrm>
            <a:off x="3108866" y="2203288"/>
            <a:ext cx="3454730" cy="1885613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defPPr>
            <a:lvl1pPr marL="0" indent="0" algn="r" eaLnBrk="1" hangingPunct="1">
              <a:buNone/>
              <a:defRPr sz="2800">
                <a:latin typeface="+mn-lt"/>
              </a:defRPr>
            </a:lvl1pPr>
            <a:lvl2pPr marL="457200" indent="0" algn="ctr" eaLnBrk="1" hangingPunct="1">
              <a:buNone/>
              <a:defRPr sz="2400">
                <a:latin typeface="+mn-lt"/>
              </a:defRPr>
            </a:lvl2pPr>
            <a:lvl3pPr marL="914400" indent="0" algn="ctr" eaLnBrk="1" hangingPunct="1">
              <a:buNone/>
              <a:defRPr sz="2400">
                <a:latin typeface="+mn-lt"/>
              </a:defRPr>
            </a:lvl3pPr>
            <a:lvl4pPr marL="1371600" indent="0" algn="ctr" eaLnBrk="1" hangingPunct="1">
              <a:buNone/>
              <a:defRPr sz="2000">
                <a:latin typeface="+mn-lt"/>
              </a:defRPr>
            </a:lvl4pPr>
            <a:lvl5pPr marL="1828800" indent="0" algn="ctr" eaLnBrk="1" hangingPunct="1">
              <a:buNone/>
              <a:defRPr sz="2000">
                <a:latin typeface="+mn-lt"/>
              </a:defRPr>
            </a:lvl5pPr>
            <a:lvl6pPr marL="2286000" indent="0" algn="ctr" eaLnBrk="1" hangingPunct="1">
              <a:buNone/>
              <a:defRPr sz="2000"/>
            </a:lvl6pPr>
            <a:lvl7pPr marL="2743200" indent="0" algn="ctr" eaLnBrk="1" hangingPunct="1">
              <a:buNone/>
              <a:defRPr sz="2000"/>
            </a:lvl7pPr>
            <a:lvl8pPr marL="3200400" indent="0" algn="ctr" eaLnBrk="1" hangingPunct="1">
              <a:buNone/>
              <a:defRPr sz="2000"/>
            </a:lvl8pPr>
            <a:lvl9pPr marL="3657600" indent="0" algn="ctr" eaLnBrk="1" hangingPunct="1">
              <a:buNone/>
              <a:defRPr sz="2000"/>
            </a:lvl9pPr>
          </a:lstStyle>
          <a:p>
            <a:pPr algn="just"/>
            <a:r>
              <a:rPr lang="ru-RU" sz="2000" b="1" kern="0" dirty="0">
                <a:solidFill>
                  <a:schemeClr val="tx2"/>
                </a:solidFill>
              </a:rPr>
              <a:t> </a:t>
            </a:r>
            <a:r>
              <a:rPr lang="ru-RU" sz="2000" b="1" kern="0" dirty="0" smtClean="0">
                <a:solidFill>
                  <a:schemeClr val="tx2"/>
                </a:solidFill>
              </a:rPr>
              <a:t>    Извлеките пострадавшего из воды. При подозрении на перелом позвоночника – вытаскивайте  пострадав – </a:t>
            </a:r>
            <a:r>
              <a:rPr lang="ru-RU" sz="2000" b="1" kern="0" dirty="0" err="1" smtClean="0">
                <a:solidFill>
                  <a:schemeClr val="tx2"/>
                </a:solidFill>
              </a:rPr>
              <a:t>шего</a:t>
            </a:r>
            <a:r>
              <a:rPr lang="ru-RU" sz="2000" b="1" kern="0" dirty="0" smtClean="0">
                <a:solidFill>
                  <a:schemeClr val="tx2"/>
                </a:solidFill>
              </a:rPr>
              <a:t>  на доске или щите.</a:t>
            </a:r>
            <a:endParaRPr lang="ru-RU" sz="2000" b="1" kern="0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4839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92692" y="272479"/>
            <a:ext cx="5688633" cy="1265199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3600" b="1" noProof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omic Sans MS" panose="030F0702030302020204" pitchFamily="66" charset="0"/>
              </a:rPr>
              <a:t>Первая помощь при утоплении</a:t>
            </a:r>
            <a:endParaRPr lang="ru-RU" sz="36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1" name="Subtitle 1"/>
          <p:cNvSpPr txBox="1">
            <a:spLocks/>
          </p:cNvSpPr>
          <p:nvPr/>
        </p:nvSpPr>
        <p:spPr>
          <a:xfrm>
            <a:off x="3032752" y="2203290"/>
            <a:ext cx="3454730" cy="411786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defPPr>
            <a:lvl1pPr marL="0" indent="0" algn="r" eaLnBrk="1" hangingPunct="1">
              <a:buNone/>
              <a:defRPr sz="2800">
                <a:latin typeface="+mn-lt"/>
              </a:defRPr>
            </a:lvl1pPr>
            <a:lvl2pPr marL="457200" indent="0" algn="ctr" eaLnBrk="1" hangingPunct="1">
              <a:buNone/>
              <a:defRPr sz="2400">
                <a:latin typeface="+mn-lt"/>
              </a:defRPr>
            </a:lvl2pPr>
            <a:lvl3pPr marL="914400" indent="0" algn="ctr" eaLnBrk="1" hangingPunct="1">
              <a:buNone/>
              <a:defRPr sz="2400">
                <a:latin typeface="+mn-lt"/>
              </a:defRPr>
            </a:lvl3pPr>
            <a:lvl4pPr marL="1371600" indent="0" algn="ctr" eaLnBrk="1" hangingPunct="1">
              <a:buNone/>
              <a:defRPr sz="2000">
                <a:latin typeface="+mn-lt"/>
              </a:defRPr>
            </a:lvl4pPr>
            <a:lvl5pPr marL="1828800" indent="0" algn="ctr" eaLnBrk="1" hangingPunct="1">
              <a:buNone/>
              <a:defRPr sz="2000">
                <a:latin typeface="+mn-lt"/>
              </a:defRPr>
            </a:lvl5pPr>
            <a:lvl6pPr marL="2286000" indent="0" algn="ctr" eaLnBrk="1" hangingPunct="1">
              <a:buNone/>
              <a:defRPr sz="2000"/>
            </a:lvl6pPr>
            <a:lvl7pPr marL="2743200" indent="0" algn="ctr" eaLnBrk="1" hangingPunct="1">
              <a:buNone/>
              <a:defRPr sz="2000"/>
            </a:lvl7pPr>
            <a:lvl8pPr marL="3200400" indent="0" algn="ctr" eaLnBrk="1" hangingPunct="1">
              <a:buNone/>
              <a:defRPr sz="2000"/>
            </a:lvl8pPr>
            <a:lvl9pPr marL="3657600" indent="0" algn="ctr" eaLnBrk="1" hangingPunct="1">
              <a:buNone/>
              <a:defRPr sz="2000"/>
            </a:lvl9pPr>
          </a:lstStyle>
          <a:p>
            <a:pPr algn="just"/>
            <a:r>
              <a:rPr lang="ru-RU" sz="2000" b="1" kern="0" dirty="0">
                <a:solidFill>
                  <a:schemeClr val="tx2"/>
                </a:solidFill>
              </a:rPr>
              <a:t>     Если пульс, дыхание и реакция зрачков на свет отсутствуют — немедленно </a:t>
            </a:r>
            <a:r>
              <a:rPr lang="ru-RU" sz="2000" b="1" kern="0" dirty="0" smtClean="0">
                <a:solidFill>
                  <a:schemeClr val="tx2"/>
                </a:solidFill>
              </a:rPr>
              <a:t>приступайте </a:t>
            </a:r>
            <a:r>
              <a:rPr lang="ru-RU" sz="2000" b="1" kern="0" dirty="0">
                <a:solidFill>
                  <a:schemeClr val="tx2"/>
                </a:solidFill>
              </a:rPr>
              <a:t>к сердечно-легочной </a:t>
            </a:r>
            <a:r>
              <a:rPr lang="ru-RU" sz="2000" b="1" kern="0" dirty="0" smtClean="0">
                <a:solidFill>
                  <a:schemeClr val="tx2"/>
                </a:solidFill>
              </a:rPr>
              <a:t>реанимации (непрямой массаж сердца и искусственное дыхание). Продолжайте </a:t>
            </a:r>
            <a:r>
              <a:rPr lang="ru-RU" sz="2000" b="1" kern="0" dirty="0">
                <a:solidFill>
                  <a:schemeClr val="tx2"/>
                </a:solidFill>
              </a:rPr>
              <a:t>реанимацию до прибытия медицинского персонала или до восстановления </a:t>
            </a:r>
            <a:r>
              <a:rPr lang="ru-RU" sz="2000" b="1" kern="0" dirty="0" err="1" smtClean="0">
                <a:solidFill>
                  <a:schemeClr val="tx2"/>
                </a:solidFill>
              </a:rPr>
              <a:t>самостоя</a:t>
            </a:r>
            <a:r>
              <a:rPr lang="ru-RU" sz="2000" b="1" kern="0" dirty="0" smtClean="0">
                <a:solidFill>
                  <a:schemeClr val="tx2"/>
                </a:solidFill>
              </a:rPr>
              <a:t> – тельного дыхания </a:t>
            </a:r>
            <a:r>
              <a:rPr lang="ru-RU" sz="2000" b="1" kern="0" dirty="0">
                <a:solidFill>
                  <a:schemeClr val="tx2"/>
                </a:solidFill>
              </a:rPr>
              <a:t>и </a:t>
            </a:r>
            <a:r>
              <a:rPr lang="ru-RU" sz="2000" b="1" kern="0" dirty="0" smtClean="0">
                <a:solidFill>
                  <a:schemeClr val="tx2"/>
                </a:solidFill>
              </a:rPr>
              <a:t>сердцебиения.</a:t>
            </a:r>
            <a:endParaRPr lang="ru-RU" sz="2000" b="1" kern="0" dirty="0" smtClean="0">
              <a:solidFill>
                <a:schemeClr val="tx2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648" y="3092958"/>
            <a:ext cx="2540298" cy="16904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648" y="7185248"/>
            <a:ext cx="2540298" cy="12161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Subtitle 1"/>
          <p:cNvSpPr txBox="1">
            <a:spLocks/>
          </p:cNvSpPr>
          <p:nvPr/>
        </p:nvSpPr>
        <p:spPr>
          <a:xfrm>
            <a:off x="3061678" y="6681192"/>
            <a:ext cx="3454730" cy="2599081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defPPr>
            <a:lvl1pPr marL="0" indent="0" algn="r" eaLnBrk="1" hangingPunct="1">
              <a:buNone/>
              <a:defRPr sz="2800">
                <a:latin typeface="+mn-lt"/>
              </a:defRPr>
            </a:lvl1pPr>
            <a:lvl2pPr marL="457200" indent="0" algn="ctr" eaLnBrk="1" hangingPunct="1">
              <a:buNone/>
              <a:defRPr sz="2400">
                <a:latin typeface="+mn-lt"/>
              </a:defRPr>
            </a:lvl2pPr>
            <a:lvl3pPr marL="914400" indent="0" algn="ctr" eaLnBrk="1" hangingPunct="1">
              <a:buNone/>
              <a:defRPr sz="2400">
                <a:latin typeface="+mn-lt"/>
              </a:defRPr>
            </a:lvl3pPr>
            <a:lvl4pPr marL="1371600" indent="0" algn="ctr" eaLnBrk="1" hangingPunct="1">
              <a:buNone/>
              <a:defRPr sz="2000">
                <a:latin typeface="+mn-lt"/>
              </a:defRPr>
            </a:lvl4pPr>
            <a:lvl5pPr marL="1828800" indent="0" algn="ctr" eaLnBrk="1" hangingPunct="1">
              <a:buNone/>
              <a:defRPr sz="2000">
                <a:latin typeface="+mn-lt"/>
              </a:defRPr>
            </a:lvl5pPr>
            <a:lvl6pPr marL="2286000" indent="0" algn="ctr" eaLnBrk="1" hangingPunct="1">
              <a:buNone/>
              <a:defRPr sz="2000"/>
            </a:lvl6pPr>
            <a:lvl7pPr marL="2743200" indent="0" algn="ctr" eaLnBrk="1" hangingPunct="1">
              <a:buNone/>
              <a:defRPr sz="2000"/>
            </a:lvl7pPr>
            <a:lvl8pPr marL="3200400" indent="0" algn="ctr" eaLnBrk="1" hangingPunct="1">
              <a:buNone/>
              <a:defRPr sz="2000"/>
            </a:lvl8pPr>
            <a:lvl9pPr marL="3657600" indent="0" algn="ctr" eaLnBrk="1" hangingPunct="1">
              <a:buNone/>
              <a:defRPr sz="2000"/>
            </a:lvl9pPr>
          </a:lstStyle>
          <a:p>
            <a:pPr algn="just"/>
            <a:r>
              <a:rPr lang="ru-RU" sz="2000" b="1" kern="0" dirty="0" smtClean="0">
                <a:solidFill>
                  <a:schemeClr val="tx2"/>
                </a:solidFill>
              </a:rPr>
              <a:t>     После </a:t>
            </a:r>
            <a:r>
              <a:rPr lang="ru-RU" sz="2000" b="1" kern="0" dirty="0">
                <a:solidFill>
                  <a:schemeClr val="tx2"/>
                </a:solidFill>
              </a:rPr>
              <a:t>восстановления дыхания и сердечной деятельности </a:t>
            </a:r>
            <a:r>
              <a:rPr lang="ru-RU" sz="2000" b="1" kern="0" dirty="0" smtClean="0">
                <a:solidFill>
                  <a:schemeClr val="tx2"/>
                </a:solidFill>
              </a:rPr>
              <a:t>придайте </a:t>
            </a:r>
            <a:r>
              <a:rPr lang="ru-RU" sz="2000" b="1" kern="0" dirty="0">
                <a:solidFill>
                  <a:schemeClr val="tx2"/>
                </a:solidFill>
              </a:rPr>
              <a:t>пострадавшему устойчивое боковое положение. </a:t>
            </a:r>
            <a:r>
              <a:rPr lang="ru-RU" sz="2000" b="1" kern="0" dirty="0" smtClean="0">
                <a:solidFill>
                  <a:schemeClr val="tx2"/>
                </a:solidFill>
              </a:rPr>
              <a:t>Укройте </a:t>
            </a:r>
            <a:r>
              <a:rPr lang="ru-RU" sz="2000" b="1" kern="0" dirty="0">
                <a:solidFill>
                  <a:schemeClr val="tx2"/>
                </a:solidFill>
              </a:rPr>
              <a:t>и </a:t>
            </a:r>
            <a:r>
              <a:rPr lang="ru-RU" sz="2000" b="1" kern="0" dirty="0" smtClean="0">
                <a:solidFill>
                  <a:schemeClr val="tx2"/>
                </a:solidFill>
              </a:rPr>
              <a:t>согрейте </a:t>
            </a:r>
            <a:r>
              <a:rPr lang="ru-RU" sz="2000" b="1" kern="0" dirty="0">
                <a:solidFill>
                  <a:schemeClr val="tx2"/>
                </a:solidFill>
              </a:rPr>
              <a:t>его. </a:t>
            </a:r>
            <a:r>
              <a:rPr lang="ru-RU" sz="2000" b="1" kern="0" dirty="0" smtClean="0">
                <a:solidFill>
                  <a:schemeClr val="tx2"/>
                </a:solidFill>
              </a:rPr>
              <a:t>Обеспечьте </a:t>
            </a:r>
            <a:r>
              <a:rPr lang="ru-RU" sz="2000" b="1" kern="0" dirty="0">
                <a:solidFill>
                  <a:schemeClr val="tx2"/>
                </a:solidFill>
              </a:rPr>
              <a:t>постоянный контроль за состоянием! </a:t>
            </a:r>
            <a:endParaRPr lang="ru-RU" sz="2000" b="1" kern="0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7927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010073846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 Effects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40000">
              <a:schemeClr val="phClr">
                <a:tint val="100000"/>
                <a:shade val="70000"/>
                <a:satMod val="145000"/>
              </a:schemeClr>
            </a:gs>
            <a:gs pos="100000">
              <a:schemeClr val="phClr">
                <a:tint val="85000"/>
                <a:shade val="100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30000">
              <a:schemeClr val="phClr">
                <a:tint val="100000"/>
                <a:shade val="65000"/>
                <a:satMod val="155000"/>
              </a:schemeClr>
            </a:gs>
            <a:gs pos="100000">
              <a:schemeClr val="phClr">
                <a:tint val="60000"/>
                <a:shade val="10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Office Colors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 Fonts">
      <a:majorFont>
        <a:latin typeface="Calibri"/>
        <a:ea typeface="MS PGothic"/>
        <a:cs typeface=""/>
      </a:majorFont>
      <a:minorFont>
        <a:latin typeface="Calibri"/>
        <a:ea typeface="MS PGothic"/>
        <a:cs typeface=""/>
      </a:minorFont>
    </a:fontScheme>
    <a:fmtScheme name="Office Effects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40000">
              <a:schemeClr val="phClr">
                <a:tint val="100000"/>
                <a:shade val="70000"/>
                <a:satMod val="145000"/>
              </a:schemeClr>
            </a:gs>
            <a:gs pos="100000">
              <a:schemeClr val="phClr">
                <a:tint val="85000"/>
                <a:shade val="100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30000">
              <a:schemeClr val="phClr">
                <a:tint val="100000"/>
                <a:shade val="65000"/>
                <a:satMod val="155000"/>
              </a:schemeClr>
            </a:gs>
            <a:gs pos="100000">
              <a:schemeClr val="phClr">
                <a:tint val="60000"/>
                <a:shade val="10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Office Colors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 Fonts">
      <a:majorFont>
        <a:latin typeface="Calibri"/>
        <a:ea typeface="MS PGothic"/>
        <a:cs typeface=""/>
      </a:majorFont>
      <a:minorFont>
        <a:latin typeface="Calibri"/>
        <a:ea typeface="MS PGothic"/>
        <a:cs typeface=""/>
      </a:minorFont>
    </a:fontScheme>
    <a:fmtScheme name="Office Effects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40000">
              <a:schemeClr val="phClr">
                <a:tint val="100000"/>
                <a:shade val="70000"/>
                <a:satMod val="145000"/>
              </a:schemeClr>
            </a:gs>
            <a:gs pos="100000">
              <a:schemeClr val="phClr">
                <a:tint val="85000"/>
                <a:shade val="100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30000">
              <a:schemeClr val="phClr">
                <a:tint val="100000"/>
                <a:shade val="65000"/>
                <a:satMod val="155000"/>
              </a:schemeClr>
            </a:gs>
            <a:gs pos="100000">
              <a:schemeClr val="phClr">
                <a:tint val="60000"/>
                <a:shade val="10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A16154E-A0DF-4D27-AFD4-D3380C43446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TS010073846</Template>
  <TotalTime>0</TotalTime>
  <Words>248</Words>
  <Application>Microsoft Office PowerPoint</Application>
  <PresentationFormat>Лист A4 (210x297 мм)</PresentationFormat>
  <Paragraphs>26</Paragraphs>
  <Slides>5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MS PGothic</vt:lpstr>
      <vt:lpstr>Arial</vt:lpstr>
      <vt:lpstr>Calibri</vt:lpstr>
      <vt:lpstr>Comic Sans MS</vt:lpstr>
      <vt:lpstr>Corbel</vt:lpstr>
      <vt:lpstr>TS010073846</vt:lpstr>
      <vt:lpstr>Для посещения бассейна необходимо:</vt:lpstr>
      <vt:lpstr>Правила поведения в бассейне</vt:lpstr>
      <vt:lpstr>Наш бассейн</vt:lpstr>
      <vt:lpstr>Первая помощь при утоплении</vt:lpstr>
      <vt:lpstr>Первая помощь при утоплении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2013-02-25T06:37:41Z</dcterms:created>
  <dcterms:modified xsi:type="dcterms:W3CDTF">2013-03-25T03:28:08Z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TC100738469990</vt:lpwstr>
  </property>
</Properties>
</file>