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72" r:id="rId16"/>
    <p:sldId id="269" r:id="rId17"/>
    <p:sldId id="270" r:id="rId18"/>
    <p:sldId id="271" r:id="rId19"/>
    <p:sldId id="26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Ниже нормы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</c:spPr>
          <c:invertIfNegative val="0"/>
          <c:cat>
            <c:strRef>
              <c:f>Лист1!$A$2:$A$3</c:f>
              <c:strCache>
                <c:ptCount val="2"/>
                <c:pt idx="0">
                  <c:v>Конец 3 кл.</c:v>
                </c:pt>
                <c:pt idx="1">
                  <c:v>I триместр 4 кл.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</c:v>
                </c:pt>
                <c:pt idx="1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Выше нормы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Конец 3 кл.</c:v>
                </c:pt>
                <c:pt idx="1">
                  <c:v>I триместр 4 кл.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0.35</c:v>
                </c:pt>
                <c:pt idx="1">
                  <c:v>0.35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Норма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Конец 3 кл.</c:v>
                </c:pt>
                <c:pt idx="1">
                  <c:v>I триместр 4 кл.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0.55000000000000004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780800"/>
        <c:axId val="110782336"/>
      </c:barChart>
      <c:catAx>
        <c:axId val="110780800"/>
        <c:scaling>
          <c:orientation val="minMax"/>
        </c:scaling>
        <c:delete val="0"/>
        <c:axPos val="b"/>
        <c:majorTickMark val="out"/>
        <c:minorTickMark val="none"/>
        <c:tickLblPos val="nextTo"/>
        <c:crossAx val="110782336"/>
        <c:crosses val="autoZero"/>
        <c:auto val="1"/>
        <c:lblAlgn val="ctr"/>
        <c:lblOffset val="100"/>
        <c:noMultiLvlLbl val="0"/>
      </c:catAx>
      <c:valAx>
        <c:axId val="1107823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107808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022781980453347"/>
          <c:y val="3.3133289934087387E-2"/>
          <c:w val="0.23977219377058462"/>
          <c:h val="0.2390288062494914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4529142" cy="1470025"/>
          </a:xfrm>
        </p:spPr>
        <p:txBody>
          <a:bodyPr/>
          <a:lstStyle>
            <a:lvl1pPr algn="l">
              <a:defRPr b="1">
                <a:solidFill>
                  <a:schemeClr val="accent6">
                    <a:lumMod val="75000"/>
                  </a:schemeClr>
                </a:solidFill>
                <a:latin typeface="Impac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78" y="5572140"/>
            <a:ext cx="5543544" cy="752468"/>
          </a:xfrm>
        </p:spPr>
        <p:txBody>
          <a:bodyPr/>
          <a:lstStyle>
            <a:lvl1pPr marL="0" indent="0" algn="l">
              <a:buNone/>
              <a:defRPr b="0">
                <a:solidFill>
                  <a:srgbClr val="7030A0"/>
                </a:solidFill>
                <a:latin typeface="Franklin Gothic Medium Con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301A0-6F35-4F9F-AFB3-2340A3DC03E5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b="1" kern="1200" smtClean="0">
          <a:solidFill>
            <a:schemeClr val="accent6">
              <a:lumMod val="75000"/>
            </a:schemeClr>
          </a:solidFill>
          <a:latin typeface="Impac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030A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030A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Литературное чтение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Развитие читательской компетенции на уроках литературного чтения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Методы </a:t>
            </a:r>
            <a:r>
              <a:rPr lang="ru-RU" dirty="0"/>
              <a:t>и приёмы обучения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Учащиеся ведут читательские дневники. В дневниках отмечают дату чтения, автора и название произведения. Рассказывают о ком или о чём книга, что понравилось.</a:t>
            </a:r>
            <a:endParaRPr lang="ru-RU" dirty="0"/>
          </a:p>
        </p:txBody>
      </p:sp>
      <p:pic>
        <p:nvPicPr>
          <p:cNvPr id="3074" name="Picture 2" descr="H:\Школа\HP0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2521" y="3694102"/>
            <a:ext cx="2546429" cy="360040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H:\Школа\HP00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69365" y="3107499"/>
            <a:ext cx="2597358" cy="367240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1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и приёмы обучения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 уроках я использую упражнения из папки «Логопед </a:t>
            </a:r>
            <a:r>
              <a:rPr lang="ru-RU" dirty="0" smtClean="0"/>
              <a:t>рекомендует</a:t>
            </a:r>
            <a:br>
              <a:rPr lang="ru-RU" dirty="0" smtClean="0"/>
            </a:br>
            <a:r>
              <a:rPr lang="ru-RU" dirty="0" smtClean="0"/>
              <a:t>к </a:t>
            </a:r>
            <a:r>
              <a:rPr lang="ru-RU" dirty="0" smtClean="0"/>
              <a:t>урокам литературного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чтения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098" name="Picture 2" descr="H:\Школа\3a86cf0bde08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89040"/>
            <a:ext cx="1889189" cy="2763689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H:\Школа\iCASATAE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89040"/>
            <a:ext cx="1984155" cy="2657351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04864"/>
            <a:ext cx="3240360" cy="4444039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848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:\HP\HP00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00">
            <a:off x="4732213" y="2961104"/>
            <a:ext cx="2267712" cy="3205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и приёмы обучения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Доклады о писателях</a:t>
            </a:r>
            <a:endParaRPr lang="ru-RU" b="1" dirty="0" smtClean="0"/>
          </a:p>
        </p:txBody>
      </p:sp>
      <p:pic>
        <p:nvPicPr>
          <p:cNvPr id="2050" name="Picture 2" descr="F:\HP\HP0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722261"/>
            <a:ext cx="2267712" cy="3205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HP\HP00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00000">
            <a:off x="555750" y="2964316"/>
            <a:ext cx="2267712" cy="3205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09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Школа\HP00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33632" y="1015240"/>
            <a:ext cx="2267712" cy="3206801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Школа\HP00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9056" y="4064493"/>
            <a:ext cx="2267712" cy="320680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и приёмы обучения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ru-RU" sz="3200" b="1" dirty="0"/>
              <a:t>Рисунки к </a:t>
            </a:r>
            <a:r>
              <a:rPr lang="ru-RU" sz="3200" b="1" dirty="0" smtClean="0"/>
              <a:t>произведениям</a:t>
            </a:r>
            <a:endParaRPr lang="ru-RU" sz="3200" b="1" dirty="0"/>
          </a:p>
        </p:txBody>
      </p:sp>
      <p:pic>
        <p:nvPicPr>
          <p:cNvPr id="5122" name="Picture 2" descr="H:\Школа\HP000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01176" y="1660880"/>
            <a:ext cx="3672408" cy="5192424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599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и приёмы обучения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Литературные газеты</a:t>
            </a:r>
          </a:p>
        </p:txBody>
      </p:sp>
      <p:pic>
        <p:nvPicPr>
          <p:cNvPr id="3076" name="Picture 4" descr="H:\Школа\gazeta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67" y="2348880"/>
            <a:ext cx="4248472" cy="2993638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H:\Школа\gazeta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871" y="3068960"/>
            <a:ext cx="4464496" cy="3147601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00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и приёмы обучения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Работа над проектной деятельностью</a:t>
            </a:r>
            <a:br>
              <a:rPr lang="ru-RU" dirty="0" smtClean="0"/>
            </a:br>
            <a:r>
              <a:rPr lang="ru-RU" dirty="0" smtClean="0"/>
              <a:t>по теме «</a:t>
            </a:r>
            <a:r>
              <a:rPr lang="ru-RU" b="1" dirty="0" smtClean="0"/>
              <a:t>Фольклор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098" name="Picture 2" descr="H:\Школа\312939-079ad8cb170e9a3c.jpg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852936"/>
            <a:ext cx="4572000" cy="3429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</p:spTree>
    <p:extLst>
      <p:ext uri="{BB962C8B-B14F-4D97-AF65-F5344CB8AC3E}">
        <p14:creationId xmlns:p14="http://schemas.microsoft.com/office/powerpoint/2010/main" val="14920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Тестирование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052608854"/>
              </p:ext>
            </p:extLst>
          </p:nvPr>
        </p:nvGraphicFramePr>
        <p:xfrm>
          <a:off x="611560" y="1556792"/>
          <a:ext cx="7128792" cy="4424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305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951" y="4140669"/>
            <a:ext cx="2736304" cy="27173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результате хотелось бы видеть обучающегося, который владеет необходимым уровнем техники читательской деятельности, способного самостоятельно мыслить, организовывать собственную познавательную деятельность.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377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1454241"/>
            <a:ext cx="5842992" cy="26228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Нельзя не согласиться с великим педагогом </a:t>
            </a:r>
            <a:r>
              <a:rPr lang="ru-RU" dirty="0" err="1" smtClean="0"/>
              <a:t>В.А.Сухомлинским</a:t>
            </a:r>
            <a:r>
              <a:rPr lang="ru-RU" dirty="0" smtClean="0"/>
              <a:t>, что «чтение – это один из способов мышления и умственного развития», т.к. учит размышлять, думать, говорить.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5049627"/>
            <a:ext cx="1861891" cy="15477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84784"/>
            <a:ext cx="1749376" cy="2379014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539552" y="4077072"/>
            <a:ext cx="7867600" cy="2055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Если научимся читать  - научимся мыслить! Научимся мыслить -  станем успешными и в обучении и в жизни!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33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предмете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В федеральном компоненте государственного стандарта </a:t>
            </a:r>
            <a:r>
              <a:rPr lang="ru-RU" b="1" dirty="0" smtClean="0"/>
              <a:t>литературное чтение</a:t>
            </a:r>
            <a:r>
              <a:rPr lang="ru-RU" dirty="0" smtClean="0"/>
              <a:t> обозначен как самостоятельный предмет, что подчеркивает его особое значение в системе образования младшего школьника.</a:t>
            </a:r>
          </a:p>
          <a:p>
            <a:pPr marL="914400" lvl="2" indent="0">
              <a:buNone/>
            </a:pPr>
            <a:r>
              <a:rPr lang="ru-RU" sz="2800" dirty="0" smtClean="0"/>
              <a:t>Предмет </a:t>
            </a:r>
            <a:r>
              <a:rPr lang="ru-RU" sz="2800" dirty="0"/>
              <a:t>«Литературное чтение»:</a:t>
            </a:r>
          </a:p>
          <a:p>
            <a:pPr lvl="2"/>
            <a:r>
              <a:rPr lang="ru-RU" sz="2800" dirty="0"/>
              <a:t>Значим для личностного развития ребенка, поскольку формирует представление о мире, культуре, этических понятиях, нравственности и т.д.</a:t>
            </a:r>
          </a:p>
          <a:p>
            <a:pPr lvl="2"/>
            <a:r>
              <a:rPr lang="ru-RU" sz="2800" dirty="0"/>
              <a:t>Создает условия для успешного обучения по всем предметам.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199" y="1600200"/>
            <a:ext cx="8003233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Приоритетной </a:t>
            </a:r>
            <a:r>
              <a:rPr lang="ru-RU" u="sng" dirty="0" smtClean="0"/>
              <a:t>целью обучения</a:t>
            </a:r>
            <a:r>
              <a:rPr lang="ru-RU" dirty="0" smtClean="0"/>
              <a:t> литературному чтению в начальной школе </a:t>
            </a:r>
            <a:r>
              <a:rPr lang="ru-RU" u="sng" dirty="0" smtClean="0"/>
              <a:t>является формирование читательской компетентности </a:t>
            </a:r>
            <a:r>
              <a:rPr lang="ru-RU" dirty="0" smtClean="0"/>
              <a:t>младшего школьника</a:t>
            </a:r>
            <a:r>
              <a:rPr lang="ru-RU" dirty="0" smtClean="0"/>
              <a:t>.</a:t>
            </a:r>
            <a:endParaRPr lang="ru-RU" dirty="0" smtClean="0"/>
          </a:p>
          <a:p>
            <a:pPr marL="0" indent="0">
              <a:buNone/>
            </a:pPr>
            <a:r>
              <a:rPr lang="ru-RU" sz="2400" u="sng" dirty="0"/>
              <a:t>Читательская компетентность</a:t>
            </a:r>
            <a:r>
              <a:rPr lang="ru-RU" sz="2400" dirty="0"/>
              <a:t> </a:t>
            </a:r>
            <a:r>
              <a:rPr lang="ru-RU" sz="2400" dirty="0" smtClean="0"/>
              <a:t>определяется:</a:t>
            </a:r>
          </a:p>
          <a:p>
            <a:pPr lvl="2"/>
            <a:r>
              <a:rPr lang="ru-RU" dirty="0" smtClean="0"/>
              <a:t>владением </a:t>
            </a:r>
            <a:r>
              <a:rPr lang="ru-RU" dirty="0" smtClean="0"/>
              <a:t>техникой чтения;</a:t>
            </a:r>
          </a:p>
          <a:p>
            <a:pPr lvl="2"/>
            <a:r>
              <a:rPr lang="ru-RU" dirty="0"/>
              <a:t>п</a:t>
            </a:r>
            <a:r>
              <a:rPr lang="ru-RU" dirty="0" smtClean="0"/>
              <a:t>риёмами понимания прочитанного и прослушанного произведения;</a:t>
            </a:r>
          </a:p>
          <a:p>
            <a:pPr lvl="2"/>
            <a:r>
              <a:rPr lang="ru-RU" dirty="0" smtClean="0"/>
              <a:t>знанием книг и умением их самостоятельно выбирать;</a:t>
            </a:r>
          </a:p>
          <a:p>
            <a:pPr lvl="2"/>
            <a:r>
              <a:rPr lang="ru-RU" dirty="0" err="1" smtClean="0"/>
              <a:t>сформированностью</a:t>
            </a:r>
            <a:r>
              <a:rPr lang="ru-RU" dirty="0" smtClean="0"/>
              <a:t> духовной потребности в книге, как средства познания мира и </a:t>
            </a:r>
            <a:r>
              <a:rPr lang="ru-RU" dirty="0" smtClean="0"/>
              <a:t>самопознания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44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Среди всех мотивов учебной деятельности самым действенным является </a:t>
            </a:r>
            <a:r>
              <a:rPr lang="ru-RU" u="sng" dirty="0" smtClean="0"/>
              <a:t>познавательный интерес,</a:t>
            </a:r>
            <a:r>
              <a:rPr lang="ru-RU" dirty="0" smtClean="0"/>
              <a:t> возникающий в процессе учения. Он не только активизирует умственную деятельность, но и направляет её к решению различных задач.</a:t>
            </a:r>
          </a:p>
          <a:p>
            <a:pPr marL="0" indent="0">
              <a:buNone/>
            </a:pPr>
            <a:r>
              <a:rPr lang="ru-RU" sz="2400" dirty="0"/>
              <a:t>Возникает проблема:</a:t>
            </a:r>
          </a:p>
          <a:p>
            <a:pPr lvl="2"/>
            <a:r>
              <a:rPr lang="ru-RU" dirty="0" smtClean="0"/>
              <a:t>Как поддержать интерес учащегося к чтению?</a:t>
            </a:r>
          </a:p>
          <a:p>
            <a:pPr lvl="2"/>
            <a:r>
              <a:rPr lang="ru-RU" dirty="0" smtClean="0"/>
              <a:t>Какие приемы и средства помогут в формировании читательской компетентности младшего школьника?</a:t>
            </a:r>
          </a:p>
          <a:p>
            <a:pPr lvl="2"/>
            <a:r>
              <a:rPr lang="ru-RU" dirty="0" smtClean="0"/>
              <a:t>Как создать ситуацию успеха?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300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Для себя я определила </a:t>
            </a:r>
            <a:r>
              <a:rPr lang="ru-RU" dirty="0" smtClean="0"/>
              <a:t>задачи </a:t>
            </a:r>
            <a:r>
              <a:rPr lang="ru-RU" dirty="0" smtClean="0"/>
              <a:t>- научить:</a:t>
            </a:r>
          </a:p>
          <a:p>
            <a:pPr lvl="2"/>
            <a:r>
              <a:rPr lang="ru-RU" dirty="0" smtClean="0"/>
              <a:t>осознанно, правильно, выразительно читать;</a:t>
            </a:r>
          </a:p>
          <a:p>
            <a:pPr lvl="2"/>
            <a:r>
              <a:rPr lang="ru-RU" dirty="0" smtClean="0"/>
              <a:t>извлекать из текстов интересную и полезную информацию;</a:t>
            </a:r>
          </a:p>
          <a:p>
            <a:pPr lvl="2"/>
            <a:r>
              <a:rPr lang="ru-RU" dirty="0" smtClean="0"/>
              <a:t>работать с разными источниками информации;</a:t>
            </a:r>
          </a:p>
          <a:p>
            <a:pPr lvl="2"/>
            <a:r>
              <a:rPr lang="ru-RU" dirty="0"/>
              <a:t>в</a:t>
            </a:r>
            <a:r>
              <a:rPr lang="ru-RU" dirty="0" smtClean="0"/>
              <a:t>ысказывать оценочные суждения о прочитанном произведении;</a:t>
            </a:r>
          </a:p>
          <a:p>
            <a:pPr lvl="2"/>
            <a:r>
              <a:rPr lang="ru-RU" dirty="0"/>
              <a:t>с</a:t>
            </a:r>
            <a:r>
              <a:rPr lang="ru-RU" dirty="0" smtClean="0"/>
              <a:t>амостоятельно выбирать книги для чтения.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5013176"/>
            <a:ext cx="1582736" cy="15121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35250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Методы и приёмы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Я работаю над возможностью строить уроки с использованием широкого спектра </a:t>
            </a:r>
            <a:r>
              <a:rPr lang="ru-RU" u="sng" dirty="0" smtClean="0"/>
              <a:t>методов и приёмов</a:t>
            </a:r>
            <a:r>
              <a:rPr lang="ru-RU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артикуляционная гимнастика;</a:t>
            </a:r>
          </a:p>
          <a:p>
            <a:pPr lvl="1">
              <a:buFont typeface="Arial" pitchFamily="34" charset="0"/>
              <a:buChar char="•"/>
            </a:pPr>
            <a:r>
              <a:rPr lang="ru-RU" dirty="0"/>
              <a:t>п</a:t>
            </a:r>
            <a:r>
              <a:rPr lang="ru-RU" dirty="0" smtClean="0"/>
              <a:t>роблемно-поисковые ситуации;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беседы – дискуссии;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вопросы по содержанию прочитанного;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выразительное чтение текста учителем;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устное словесное рисование;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словарная работа;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создание рисованных диафильмов;</a:t>
            </a:r>
          </a:p>
          <a:p>
            <a:pPr lvl="1">
              <a:buFont typeface="Arial" pitchFamily="34" charset="0"/>
              <a:buChar char="•"/>
            </a:pPr>
            <a:r>
              <a:rPr lang="ru-RU" dirty="0" err="1" smtClean="0"/>
              <a:t>инсценирование</a:t>
            </a:r>
            <a:r>
              <a:rPr lang="ru-RU" dirty="0" smtClean="0"/>
              <a:t> отрывков;</a:t>
            </a:r>
          </a:p>
          <a:p>
            <a:pPr lvl="1">
              <a:buFont typeface="Arial" pitchFamily="34" charset="0"/>
              <a:buChar char="•"/>
            </a:pPr>
            <a:r>
              <a:rPr lang="ru-RU" dirty="0"/>
              <a:t>к</a:t>
            </a:r>
            <a:r>
              <a:rPr lang="ru-RU" dirty="0" smtClean="0"/>
              <a:t>онкурсы, викторины;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связь с родителями в вопросе воспитания интереса к чтению.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339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и приёмы обучения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Формированию оптимальной скорости чтения способствует применения приёма жужжащего чтения.</a:t>
            </a:r>
          </a:p>
          <a:p>
            <a:pPr marL="0" indent="0" algn="just">
              <a:buNone/>
            </a:pPr>
            <a:endParaRPr lang="ru-RU" dirty="0" smtClean="0"/>
          </a:p>
          <a:p>
            <a:pPr lvl="3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41035"/>
            <a:ext cx="2238375" cy="2971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218" y="3068960"/>
            <a:ext cx="5875852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50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и приёмы обучения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Особое внимание на уроках уделяю подготовке к итоговой аттестации.</a:t>
            </a:r>
          </a:p>
          <a:p>
            <a:endParaRPr lang="ru-RU" dirty="0"/>
          </a:p>
        </p:txBody>
      </p:sp>
      <p:pic>
        <p:nvPicPr>
          <p:cNvPr id="1026" name="Picture 2" descr="H:\Школа\4546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185246"/>
            <a:ext cx="2016224" cy="258076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Школа\12712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7" y="3717032"/>
            <a:ext cx="1944216" cy="27705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Школа\104040028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3" y="3284984"/>
            <a:ext cx="1892325" cy="27754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278" y="2756496"/>
            <a:ext cx="1905000" cy="2857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990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и приёмы обучения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Неоценима роль уроков внеклассного чтения.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1" name="Picture 3" descr="H:\Школа\роднич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79458"/>
            <a:ext cx="1576794" cy="2120156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:\Школа\роднич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432" y="3735038"/>
            <a:ext cx="1768013" cy="226668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:\Школа\родничок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933" y="3212976"/>
            <a:ext cx="1771396" cy="216024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:\Школа\родничок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723" y="2656528"/>
            <a:ext cx="1695753" cy="221185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3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2538272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0FEF848-419D-42F3-BF1D-92A4EE6CD8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</TotalTime>
  <Words>478</Words>
  <Application>Microsoft Office PowerPoint</Application>
  <PresentationFormat>Экран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TP102538272_template</vt:lpstr>
      <vt:lpstr>Литературное чтение</vt:lpstr>
      <vt:lpstr>О предмете</vt:lpstr>
      <vt:lpstr>Цель обучения</vt:lpstr>
      <vt:lpstr>Проблема</vt:lpstr>
      <vt:lpstr>Задачи</vt:lpstr>
      <vt:lpstr>Методы и приёмы обучения</vt:lpstr>
      <vt:lpstr>Методы и приёмы обучения</vt:lpstr>
      <vt:lpstr>Методы и приёмы обучения</vt:lpstr>
      <vt:lpstr>Методы и приёмы обучения</vt:lpstr>
      <vt:lpstr>Методы и приёмы обучения</vt:lpstr>
      <vt:lpstr>Методы и приёмы обучения</vt:lpstr>
      <vt:lpstr>Методы и приёмы обучения</vt:lpstr>
      <vt:lpstr>Методы и приёмы обучения</vt:lpstr>
      <vt:lpstr>Методы и приёмы обучения</vt:lpstr>
      <vt:lpstr>Методы и приёмы обучения</vt:lpstr>
      <vt:lpstr>Тестирование</vt:lpstr>
      <vt:lpstr>Результат</vt:lpstr>
      <vt:lpstr>Итог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презентации</dc:title>
  <dc:creator>Демидов Денис Владимирович</dc:creator>
  <cp:lastModifiedBy>Демидов Денис Владимирович</cp:lastModifiedBy>
  <cp:revision>32</cp:revision>
  <dcterms:created xsi:type="dcterms:W3CDTF">2012-11-26T06:33:25Z</dcterms:created>
  <dcterms:modified xsi:type="dcterms:W3CDTF">2012-11-27T10:01:46Z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TC025382739991</vt:lpwstr>
  </property>
</Properties>
</file>