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3" autoAdjust="0"/>
    <p:restoredTop sz="94660"/>
  </p:normalViewPr>
  <p:slideViewPr>
    <p:cSldViewPr snapToGrid="0">
      <p:cViewPr varScale="1">
        <p:scale>
          <a:sx n="83" d="100"/>
          <a:sy n="83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hyperlink" Target="https://ru.wikipedia.org/wiki/%D0%9F%D1%80%D0%B0%D0%BF%D0%BE%D1%80%D1%89%D0%B8%D0%BA" TargetMode="External"/><Relationship Id="rId7" Type="http://schemas.openxmlformats.org/officeDocument/2006/relationships/hyperlink" Target="https://ru.wikipedia.org/wiki/%D0%9F%D0%BE%D1%80%D1%83%D1%87%D0%B8%D0%BA" TargetMode="External"/><Relationship Id="rId2" Type="http://schemas.openxmlformats.org/officeDocument/2006/relationships/hyperlink" Target="https://ru.wikipedia.org/wiki/%D0%93%D1%80%D0%B8%D0%B3%D0%BE%D1%80%D0%B8%D0%B9_%D0%90%D0%BB%D0%B5%D0%BA%D1%81%D0%B0%D0%BD%D0%B4%D1%80%D0%BE%D0%B2%D0%B8%D1%87_%D0%9F%D0%B5%D1%87%D0%BE%D1%80%D0%B8%D0%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C3%E5%F0%EE%E9_%ED%E0%F8%E5%E3%EE_%E2%F0%E5%EC%E5%ED%E8#cite_note-3" TargetMode="External"/><Relationship Id="rId5" Type="http://schemas.openxmlformats.org/officeDocument/2006/relationships/hyperlink" Target="https://ru.wikipedia.org/wiki/%C3%E5%F0%EE%E9_%ED%E0%F8%E5%E3%EE_%E2%F0%E5%EC%E5%ED%E8#cite_note-2" TargetMode="External"/><Relationship Id="rId4" Type="http://schemas.openxmlformats.org/officeDocument/2006/relationships/hyperlink" Target="https://ru.wikipedia.org/wiki/%D0%A8%D1%82%D0%B0%D0%B1%D1%81-%D0%BA%D0%B0%D0%BF%D0%B8%D1%82%D0%B0%D0%BD" TargetMode="External"/><Relationship Id="rId9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Герой нашего времени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Михаил Юрьевич Лермонтов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61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Примыкающие произведения Лермонтова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i="1" dirty="0"/>
              <a:t>«</a:t>
            </a:r>
            <a:r>
              <a:rPr lang="ru-RU" i="1" dirty="0">
                <a:solidFill>
                  <a:srgbClr val="FF0000"/>
                </a:solidFill>
              </a:rPr>
              <a:t>Княгиня Лиговская</a:t>
            </a:r>
            <a:r>
              <a:rPr lang="ru-RU" i="1" dirty="0"/>
              <a:t>»</a:t>
            </a:r>
            <a:r>
              <a:rPr lang="ru-RU" dirty="0"/>
              <a:t> (1837) — раннее незаконченное произведение </a:t>
            </a:r>
            <a:r>
              <a:rPr lang="ru-RU" dirty="0" smtClean="0"/>
              <a:t>Лермонтова</a:t>
            </a:r>
            <a:r>
              <a:rPr lang="ru-RU" baseline="30000" dirty="0"/>
              <a:t>,</a:t>
            </a:r>
            <a:r>
              <a:rPr lang="ru-RU" dirty="0" smtClean="0"/>
              <a:t> привел </a:t>
            </a:r>
            <a:r>
              <a:rPr lang="ru-RU" dirty="0"/>
              <a:t>к «Герою нашего времени». Место действия романа — Петербург 1830-х годов, высший свет (чиновники, офицеры, дворяне). Судя по тексту, действие романа происходит до описываемых в «Герое нашего времени» событий. В основу романа положены отношения гвардейского офицера Печорина и его бывшей возлюбленной, княгини Лиговской, а также конфликт между Печориным и бедным чиновником из дворян Красинским.</a:t>
            </a:r>
          </a:p>
          <a:p>
            <a:pPr marL="0" indent="0">
              <a:buNone/>
            </a:pPr>
            <a:r>
              <a:rPr lang="ru-RU" i="1" dirty="0"/>
              <a:t>«</a:t>
            </a:r>
            <a:r>
              <a:rPr lang="ru-RU" i="1" dirty="0">
                <a:solidFill>
                  <a:srgbClr val="FF0000"/>
                </a:solidFill>
              </a:rPr>
              <a:t>Кавказец</a:t>
            </a:r>
            <a:r>
              <a:rPr lang="ru-RU" i="1" dirty="0"/>
              <a:t>»</a:t>
            </a:r>
            <a:r>
              <a:rPr lang="ru-RU" dirty="0"/>
              <a:t> — очерк, написанный Лермонтовым спустя год после окончания романа. Жанр — физиологический очерк. Описанный офицер чрезвычайно напоминает Максима </a:t>
            </a:r>
            <a:r>
              <a:rPr lang="ru-RU" dirty="0" err="1"/>
              <a:t>Максимыча</a:t>
            </a:r>
            <a:r>
              <a:rPr lang="ru-RU" dirty="0"/>
              <a:t>, перед читателем предстает типичная история жизни подобного «кавказца».</a:t>
            </a:r>
          </a:p>
          <a:p>
            <a:pPr marL="0" indent="0">
              <a:buNone/>
            </a:pPr>
            <a:r>
              <a:rPr lang="ru-RU" dirty="0"/>
              <a:t>Драма «</a:t>
            </a:r>
            <a:r>
              <a:rPr lang="ru-RU" dirty="0">
                <a:solidFill>
                  <a:srgbClr val="FF0000"/>
                </a:solidFill>
              </a:rPr>
              <a:t>Два брата</a:t>
            </a:r>
            <a:r>
              <a:rPr lang="ru-RU" dirty="0"/>
              <a:t>», в которой фигурирует Александр </a:t>
            </a:r>
            <a:r>
              <a:rPr lang="ru-RU" dirty="0" err="1"/>
              <a:t>Радин</a:t>
            </a:r>
            <a:r>
              <a:rPr lang="ru-RU" dirty="0"/>
              <a:t>, ближайший предшественник Печорина.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306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18767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Презентацию выполнила </a:t>
            </a:r>
            <a:br>
              <a:rPr lang="ru-RU" sz="2000" dirty="0" smtClean="0"/>
            </a:br>
            <a:r>
              <a:rPr lang="ru-RU" sz="2000" dirty="0" smtClean="0"/>
              <a:t>ученица 9 класса</a:t>
            </a:r>
            <a:br>
              <a:rPr lang="ru-RU" sz="2000" dirty="0" smtClean="0"/>
            </a:br>
            <a:r>
              <a:rPr lang="ru-RU" sz="2000" dirty="0" smtClean="0"/>
              <a:t>Коммунарской ООШ </a:t>
            </a:r>
            <a:br>
              <a:rPr lang="ru-RU" sz="2000" dirty="0" smtClean="0"/>
            </a:br>
            <a:r>
              <a:rPr lang="ru-RU" sz="2000" dirty="0" smtClean="0"/>
              <a:t>Сумина Дарья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46531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794510" y="480060"/>
            <a:ext cx="9635490" cy="6149340"/>
          </a:xfrm>
        </p:spPr>
        <p:txBody>
          <a:bodyPr numCol="2"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b="1" dirty="0"/>
              <a:t>«</a:t>
            </a:r>
            <a:r>
              <a:rPr lang="ru-RU" b="1" dirty="0" err="1"/>
              <a:t>Геро́й</a:t>
            </a:r>
            <a:r>
              <a:rPr lang="ru-RU" b="1" dirty="0"/>
              <a:t> </a:t>
            </a:r>
            <a:r>
              <a:rPr lang="ru-RU" b="1" dirty="0" err="1"/>
              <a:t>на́шего</a:t>
            </a:r>
            <a:r>
              <a:rPr lang="ru-RU" b="1" dirty="0"/>
              <a:t> </a:t>
            </a:r>
            <a:r>
              <a:rPr lang="ru-RU" b="1" dirty="0" err="1"/>
              <a:t>вре́мени</a:t>
            </a:r>
            <a:r>
              <a:rPr lang="ru-RU" b="1" dirty="0"/>
              <a:t>»</a:t>
            </a:r>
            <a:r>
              <a:rPr lang="ru-RU" dirty="0"/>
              <a:t> (написан </a:t>
            </a:r>
            <a:r>
              <a:rPr lang="ru-RU" dirty="0" smtClean="0"/>
              <a:t>в  </a:t>
            </a:r>
            <a:r>
              <a:rPr lang="ru-RU" dirty="0"/>
              <a:t>1838—1840) — знаменитый роман Михаила Юрьевича Лермонтова, классика русской литературы. Впервые роман был издан в </a:t>
            </a:r>
            <a:r>
              <a:rPr lang="ru-RU" dirty="0" smtClean="0"/>
              <a:t>Санкт-Петербурге, </a:t>
            </a:r>
            <a:r>
              <a:rPr lang="ru-RU" dirty="0"/>
              <a:t>в типографии Ильи </a:t>
            </a:r>
            <a:r>
              <a:rPr lang="ru-RU" dirty="0" smtClean="0"/>
              <a:t>Глазунова,  </a:t>
            </a:r>
            <a:r>
              <a:rPr lang="ru-RU" dirty="0"/>
              <a:t>в </a:t>
            </a:r>
            <a:r>
              <a:rPr lang="ru-RU" dirty="0" smtClean="0"/>
              <a:t>1840 </a:t>
            </a:r>
            <a:r>
              <a:rPr lang="ru-RU" dirty="0"/>
              <a:t>г., в 2 книгах. Тираж </a:t>
            </a:r>
            <a:r>
              <a:rPr lang="ru-RU" dirty="0" smtClean="0"/>
              <a:t>1000 экземпляров.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Роман </a:t>
            </a:r>
            <a:r>
              <a:rPr lang="ru-RU" dirty="0"/>
              <a:t>состоит из нескольких частей, хронологический порядок которых нарушен. Такое расположение служит особым художественным задачам: в частности, сначала Печорин показывается глазами Максима </a:t>
            </a:r>
            <a:r>
              <a:rPr lang="ru-RU" dirty="0" err="1"/>
              <a:t>Максимыча</a:t>
            </a:r>
            <a:r>
              <a:rPr lang="ru-RU" dirty="0"/>
              <a:t>, а только затем мы видим его изнутри, по записям из дневника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Предисловие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ЧАСТЬ ПЕРВАЯ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dirty="0"/>
              <a:t>I. Бэла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dirty="0"/>
              <a:t>II. Максим </a:t>
            </a:r>
            <a:r>
              <a:rPr lang="ru-RU" dirty="0" err="1"/>
              <a:t>Максимыч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ru-RU" i="1" dirty="0"/>
              <a:t>Журнал Печорина</a:t>
            </a:r>
            <a:r>
              <a:rPr lang="ru-RU" dirty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dirty="0"/>
              <a:t>Предисловие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dirty="0"/>
              <a:t>I. Тамань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ЧАСТЬ ВТОРАЯ (</a:t>
            </a:r>
            <a:r>
              <a:rPr lang="ru-RU" i="1" dirty="0"/>
              <a:t>Окончание журнала Печорина</a:t>
            </a:r>
            <a:r>
              <a:rPr lang="ru-RU" dirty="0"/>
              <a:t>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dirty="0"/>
              <a:t>II. Княжна Мери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dirty="0"/>
              <a:t>III. </a:t>
            </a:r>
            <a:r>
              <a:rPr lang="ru-RU" dirty="0" smtClean="0"/>
              <a:t>Фаталист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1100" b="1" dirty="0"/>
              <a:t>Хронологический порядок </a:t>
            </a:r>
            <a:r>
              <a:rPr lang="ru-RU" sz="1100" b="1" dirty="0" smtClean="0"/>
              <a:t>частей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100" dirty="0"/>
              <a:t>Тамань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100" dirty="0"/>
              <a:t>Княжна Мери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100" dirty="0"/>
              <a:t>Бэла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100" dirty="0"/>
              <a:t>Фаталист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100" dirty="0"/>
              <a:t>Максим </a:t>
            </a:r>
            <a:r>
              <a:rPr lang="ru-RU" sz="1100" dirty="0" err="1"/>
              <a:t>Максимыч</a:t>
            </a:r>
            <a:endParaRPr lang="ru-RU" sz="11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100" dirty="0"/>
              <a:t>Предисловие к журналу</a:t>
            </a:r>
          </a:p>
          <a:p>
            <a:pPr lvl="1">
              <a:buFont typeface="Arial" panose="020B0604020202020204" pitchFamily="34" charset="0"/>
              <a:buChar char="•"/>
            </a:pP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3653858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7105" y="624110"/>
            <a:ext cx="8911687" cy="1280890"/>
          </a:xfrm>
        </p:spPr>
        <p:txBody>
          <a:bodyPr/>
          <a:lstStyle/>
          <a:p>
            <a:r>
              <a:rPr lang="ru-RU" b="1" dirty="0"/>
              <a:t>Основные действующие лица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932" y="1596390"/>
            <a:ext cx="5343208" cy="37776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hlinkClick r:id="rId2" tooltip="Григорий Александрович Печорин"/>
              </a:rPr>
              <a:t>Григорий Александрович Печорин</a:t>
            </a:r>
            <a:r>
              <a:rPr lang="ru-RU" sz="1400" dirty="0"/>
              <a:t>, </a:t>
            </a:r>
            <a:r>
              <a:rPr lang="ru-RU" sz="1400" dirty="0">
                <a:hlinkClick r:id="rId3" tooltip="Прапорщик"/>
              </a:rPr>
              <a:t>прапорщик</a:t>
            </a:r>
            <a:endParaRPr lang="ru-RU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400" i="1" dirty="0"/>
              <a:t>Максим </a:t>
            </a:r>
            <a:r>
              <a:rPr lang="ru-RU" sz="1400" i="1" dirty="0" err="1"/>
              <a:t>Максимыч</a:t>
            </a:r>
            <a:r>
              <a:rPr lang="ru-RU" sz="1400" dirty="0"/>
              <a:t>, </a:t>
            </a:r>
            <a:r>
              <a:rPr lang="ru-RU" sz="1400" dirty="0">
                <a:hlinkClick r:id="rId4" tooltip="Штабс-капитан"/>
              </a:rPr>
              <a:t>штабс-капитан</a:t>
            </a:r>
            <a:endParaRPr lang="ru-RU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400" i="1" dirty="0"/>
              <a:t>Бэла</a:t>
            </a:r>
            <a:r>
              <a:rPr lang="ru-RU" sz="1400" dirty="0"/>
              <a:t>, черкешенка, дочь князя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i="1" dirty="0"/>
              <a:t>Казбич</a:t>
            </a:r>
            <a:r>
              <a:rPr lang="ru-RU" sz="1400" dirty="0"/>
              <a:t>, черкес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i="1" dirty="0" err="1"/>
              <a:t>Азамат</a:t>
            </a:r>
            <a:r>
              <a:rPr lang="ru-RU" sz="1400" dirty="0"/>
              <a:t>, черкес, сын князя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i="1" dirty="0"/>
              <a:t>княжна Мери</a:t>
            </a:r>
            <a:r>
              <a:rPr lang="ru-RU" sz="1400" dirty="0"/>
              <a:t> Лиговская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i="1" dirty="0"/>
              <a:t>Вера</a:t>
            </a:r>
            <a:r>
              <a:rPr lang="ru-RU" sz="1400" baseline="30000" dirty="0">
                <a:hlinkClick r:id="rId5"/>
              </a:rPr>
              <a:t>[2]</a:t>
            </a:r>
            <a:endParaRPr lang="ru-RU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400" i="1" dirty="0"/>
              <a:t>Грушницкий</a:t>
            </a:r>
            <a:r>
              <a:rPr lang="ru-RU" sz="1400" dirty="0"/>
              <a:t>, юнкер, позже произведен в офицеры.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i="1" dirty="0"/>
              <a:t>доктор Вернер</a:t>
            </a:r>
            <a:r>
              <a:rPr lang="ru-RU" sz="1400" baseline="30000" dirty="0">
                <a:hlinkClick r:id="rId6"/>
              </a:rPr>
              <a:t>[3]</a:t>
            </a:r>
            <a:endParaRPr lang="ru-RU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400" i="1" dirty="0" err="1"/>
              <a:t>Вулич</a:t>
            </a:r>
            <a:r>
              <a:rPr lang="ru-RU" sz="1400" dirty="0"/>
              <a:t>, </a:t>
            </a:r>
            <a:r>
              <a:rPr lang="ru-RU" sz="1400" dirty="0">
                <a:hlinkClick r:id="rId7" tooltip="Поручик"/>
              </a:rPr>
              <a:t>поручик</a:t>
            </a:r>
            <a:endParaRPr lang="ru-RU" sz="1400" dirty="0"/>
          </a:p>
          <a:p>
            <a:endParaRPr lang="ru-RU" dirty="0"/>
          </a:p>
        </p:txBody>
      </p:sp>
      <p:pic>
        <p:nvPicPr>
          <p:cNvPr id="1028" name="Picture 4" descr="&amp;Ocy;&amp;ncy;&amp;lcy;&amp;acy;&amp;jcy;&amp;ncy;-&amp;kcy;&amp;icy;&amp;ncy;&amp;ocy;&amp;tcy;&amp;iecy;&amp;acy;&amp;tcy;&amp;rcy; &amp;ocy;&amp;tcy; &amp;Scy;&amp;Ocy;&amp;YUcy;&amp;Zcy; &amp;Mcy;&amp;iecy;&amp;dcy;&amp;icy;&amp;acy; &amp;Gcy;&amp;rcy;&amp;ucy;&amp;pcy;&amp;pcy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142" y="3485201"/>
            <a:ext cx="5139595" cy="288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&amp;Pcy;&amp;iecy;&amp;chcy;&amp;ocy;&amp;rcy;&amp;icy;&amp;ncy; &amp;gcy;&amp;iecy;&amp;rcy;&amp;ocy;&amp;jcy; &amp;scy;&amp;vcy;&amp;ocy;&amp;iecy;&amp;gcy;&amp;ocy; &amp;vcy;&amp;rcy;&amp;iecy;&amp;mcy;&amp;iecy;&amp;ncy;&amp;icy; &amp;scy;&amp;ocy;&amp;chcy;&amp;icy;&amp;ncy;&amp;iecy;&amp;ncy;&amp;icy;&amp;iecy; - &amp;Scy;&amp;ocy;&amp;chcy;&amp;icy;&amp;ncy;&amp;iecy;&amp;ncy;&amp;icy;&amp;yacy; &amp;dcy;&amp;lcy;&amp;yacy; &amp;shcy;&amp;kcy;&amp;ocy;&amp;lcy;&amp;softcy;&amp;ncy;&amp;icy;&amp;kcy;&amp;ocy;&amp;vcy;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640" y="1264555"/>
            <a:ext cx="3607435" cy="278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58300" y="6370006"/>
            <a:ext cx="1400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Бэла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922365" y="4048293"/>
            <a:ext cx="1337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Печорин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272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760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Сюжет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8992" y="1516380"/>
            <a:ext cx="5103178" cy="4461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«Бэла»</a:t>
            </a:r>
          </a:p>
          <a:p>
            <a:pPr marL="0" indent="0">
              <a:buNone/>
            </a:pPr>
            <a:r>
              <a:rPr lang="ru-RU" dirty="0"/>
              <a:t>Представляет собой вложенный рассказ: повествование ведёт Максим </a:t>
            </a:r>
            <a:r>
              <a:rPr lang="ru-RU" dirty="0" err="1"/>
              <a:t>Максимыч</a:t>
            </a:r>
            <a:r>
              <a:rPr lang="ru-RU" dirty="0"/>
              <a:t>, который рассказывает свою историю неназванному офицеру, встретившемуся ему на Кавказе. Скучающий в горной глуши Печорин начинает свою службу с кражи чужого коня и похищения любимой дочери местного князя, что вызывает соответствующую реакцию горцев. Но Печорину нет до этого дела. За неосторожным поступком молодого офицера следует обвал драматических событий: навсегда покидает семью </a:t>
            </a:r>
            <a:r>
              <a:rPr lang="ru-RU" dirty="0" err="1"/>
              <a:t>Азамат</a:t>
            </a:r>
            <a:r>
              <a:rPr lang="ru-RU" dirty="0"/>
              <a:t>, от руки Казбича погибает Бэла.</a:t>
            </a:r>
          </a:p>
          <a:p>
            <a:endParaRPr lang="ru-RU" dirty="0"/>
          </a:p>
        </p:txBody>
      </p:sp>
      <p:pic>
        <p:nvPicPr>
          <p:cNvPr id="2050" name="Picture 2" descr="&amp;Bcy;&amp;ecy;&amp;lcy;&amp;acy;: &amp;Gcy;&amp;iecy;&amp;rcy;&amp;ocy;&amp;jcy; &amp;ncy;&amp;acy;&amp;shcy;&amp;iecy;&amp;gcy;&amp;ocy; &amp;vcy;&amp;rcy;&amp;iecy;&amp;mcy;&amp;iecy;&amp;ncy;&amp;icy; &amp;scy;&amp;mcy;&amp;ocy;&amp;tcy;&amp;rcy;&amp;iecy;&amp;tcy;&amp;softcy; &amp;ocy;&amp;ncy;&amp;lcy;&amp;acy;&amp;jcy;&amp;ncy; (196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115" y="624110"/>
            <a:ext cx="5159375" cy="237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&amp;Scy;&amp;icy;&amp;lcy;&amp;softcy;&amp;vcy;&amp;icy;&amp;yacy; &amp;Bcy;&amp;iecy;&amp;rcy;&amp;ocy;&amp;vcy;&amp;acy;: &quot;&amp;Pcy;&amp;ocy;&amp;scy;&amp;lcy;&amp;iecy; &amp;fcy;&amp;icy;&amp;lcy;&amp;softcy;&amp;mcy;&amp;acy; &amp;tcy;&amp;rcy;&amp;ucy;&amp;dcy;&amp;ncy;&amp;ocy; &amp;bcy;&amp;ycy;&amp;lcy;&amp;ocy; &amp;vcy;&amp;ycy;&amp;jcy;&amp;tcy;&amp;icy; &amp;zcy;&amp;acy; &amp;rcy;&amp;acy;&amp;mcy;&amp;kcy;&amp;icy; &amp;ocy;&amp;bcy;&amp;rcy;&amp;acy;&amp;zcy;&amp;acy; &amp;Bcy;&amp;ecy;&amp;lcy;&amp;ycy;. &amp;Rcy;&amp;iecy;&amp;zhcy;&amp;icy;&amp;scy;&amp;scy;&amp;iecy;&amp;rcy;&amp;ycy; &amp;vcy;&amp;icy;&amp;dcy;&amp;iecy;&amp;lcy;&amp;icy; &amp;vcy;&amp;ocy; &amp;mcy;&amp;ncy;&amp;iecy; &amp;tcy;&amp;ocy;&amp;lcy;&amp;softcy;&amp;kcy;&amp;ocy; &amp;ecy;&amp;tcy;&amp;ocy;&amp;tcy; &amp;tcy;&amp;icy;&amp;pcy;&amp;acy;&amp;zhcy;&quot; - &amp;Tcy;&amp;rcy;&amp;ucy;&amp;dcy;7 &amp;IEcy;&amp;zhcy;&amp;iecy;&amp;ncy;&amp;iecy;&amp;dcy;&amp;ie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115" y="3246120"/>
            <a:ext cx="178879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&amp;Scy;&amp;kcy;&amp;acy;&amp;chcy;&amp;acy;&amp;tcy;&amp;softcy; - &amp;Kcy;&amp;rcy;&amp;acy;&amp;tcy;&amp;kcy;&amp;ocy;&amp;iecy; &amp;scy;&amp;ocy;&amp;dcy;&amp;iecy;&amp;rcy;&amp;zhcy;&amp;acy;&amp;ncy;&amp;icy;&amp;iecy; &amp;lcy;&amp;iecy;&amp;rcy;&amp;mcy;&amp;ocy;&amp;ncy;&amp;tcy;&amp;ocy;&amp;vcy; &amp;gcy;&amp;iecy;&amp;rcy;&amp;ocy;&amp;jcy; &amp;ncy;&amp;acy;&amp;shcy;&amp;iecy;&amp;gcy;&amp;ocy; &amp;vcy;&amp;rcy;&amp;iecy;&amp;mcy;&amp;iecy;&amp;ncy;&amp;icy; &amp;bcy;&amp;ecy;&amp;lcy;&amp;acy; :: &amp;Acy;&amp;vcy;&amp;tcy;&amp;ocy;&amp;rcy; - &amp;Ucy;&amp;tcy;&amp;iocy;&amp;scy;&amp;ocy;&amp;v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362" y="3110865"/>
            <a:ext cx="2745840" cy="356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159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1680210" y="1074420"/>
            <a:ext cx="4823460" cy="52368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«Максим </a:t>
            </a:r>
            <a:r>
              <a:rPr lang="ru-RU" b="1" dirty="0" err="1"/>
              <a:t>Максимыч</a:t>
            </a:r>
            <a:r>
              <a:rPr lang="ru-RU" b="1" dirty="0"/>
              <a:t>»</a:t>
            </a:r>
          </a:p>
          <a:p>
            <a:pPr marL="0" indent="0">
              <a:buNone/>
            </a:pPr>
            <a:r>
              <a:rPr lang="ru-RU" dirty="0"/>
              <a:t>Эта часть примыкает к «Бэле», самостоятельного новеллистического значения не имеет, но для композиции романа целиком важна. С Печориным здесь читатель единственный раз встречается лицом к лицу. Встреча старых приятелей не состоялась: это скорее мимолетный разговор с желанием одного из собеседников поскорее его закончить.</a:t>
            </a:r>
          </a:p>
          <a:p>
            <a:pPr marL="0" indent="0">
              <a:buNone/>
            </a:pPr>
            <a:r>
              <a:rPr lang="ru-RU" dirty="0"/>
              <a:t>Повествование построено на контрасте двух противоположных персонажей — Печорина и Максима </a:t>
            </a:r>
            <a:r>
              <a:rPr lang="ru-RU" dirty="0" err="1"/>
              <a:t>Максимыча</a:t>
            </a:r>
            <a:r>
              <a:rPr lang="ru-RU" dirty="0"/>
              <a:t>. Портрет даётся глазами офицера-рассказчика. В этой главе высказывается попытка разгадать «внутреннего» Печорина через внешние «говорящие» черты.</a:t>
            </a:r>
          </a:p>
          <a:p>
            <a:endParaRPr lang="ru-RU" dirty="0"/>
          </a:p>
        </p:txBody>
      </p:sp>
      <p:pic>
        <p:nvPicPr>
          <p:cNvPr id="3074" name="Picture 2" descr="&amp;Gcy;&amp;iecy;&amp;rcy;&amp;ocy;&amp;jcy; &amp;ncy;&amp;acy;&amp;shcy;&amp;iecy;&amp;gcy;&amp;ocy; &amp;vcy;&amp;rcy;&amp;iecy;&amp;mcy;&amp;iecy;&amp;ncy;&amp;icy;. &amp;Mcy;&amp;acy;&amp;kcy;&amp;scy;&amp;icy;&amp;mcy; &amp;Mcy;&amp;acy;&amp;kcy;&amp;scy;&amp;icy;&amp;mcy;&amp;ycy;&amp;chcy;. &amp;Tcy;&amp;acy;&amp;mcy;&amp;acy;&amp;ncy;&amp;softcy; (DVD) &amp;kcy;&amp;ucy;&amp;pcy;&amp;icy;&amp;tcy;&amp;softcy; &amp;vcy; &amp;icy;&amp;ncy;&amp;tcy;&amp;iecy;&amp;rcy;&amp;ncy;&amp;iecy;&amp;tcy;-&amp;mcy;&amp;acy;&amp;gcy;&amp;acy;&amp;zcy;&amp;icy;&amp;ncy;&amp;iecy; Read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874" y="286702"/>
            <a:ext cx="3933376" cy="196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&amp;Gcy;&amp;iecy;&amp;rcy;&amp;ocy;&amp;jcy; &amp;ncy;&amp;acy;&amp;shcy;&amp;iecy;&amp;gcy;&amp;ocy; &amp;vcy;&amp;rcy;&amp;iecy;&amp;mcy;&amp;iecy;&amp;ncy;&amp;icy;. &amp;Mcy;&amp;acy;&amp;kcy;&amp;scy;&amp;icy;&amp;mcy; &amp;Mcy;&amp;acy;&amp;kcy;&amp;scy;&amp;icy;&amp;mcy;&amp;ycy;&amp;chcy;. &amp;Tcy;&amp;acy;&amp;mcy;&amp;acy;&amp;ncy;&amp;softcy; (DVD) &amp;kcy;&amp;ucy;&amp;pcy;&amp;icy;&amp;tcy;&amp;softcy; &amp;vcy; &amp;icy;&amp;ncy;&amp;tcy;&amp;iecy;&amp;rcy;&amp;ncy;&amp;iecy;&amp;tcy;-&amp;mcy;&amp;acy;&amp;gcy;&amp;acy;&amp;zcy;&amp;icy;&amp;ncy;&amp;iecy; Read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444" y="4652963"/>
            <a:ext cx="3075835" cy="20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&amp;Gcy;&amp;iecy;&amp;rcy;&amp;ocy;&amp;jcy; &amp;ncy;&amp;acy;&amp;shcy;&amp;iecy;&amp;gcy;&amp;ocy; &amp;vcy;&amp;rcy;&amp;iecy;&amp;mcy;&amp;iecy;&amp;ncy;&amp;icy; (2/2). &amp;Mcy;&amp;acy;&amp;kcy;&amp;scy;&amp;icy;&amp;mcy; &amp;Mcy;&amp;acy;&amp;kcy;&amp;scy;&amp;icy;&amp;mcy;&amp;ycy;&amp;chcy;. &amp;Tcy;&amp;acy;&amp;mcy;&amp;acy;&amp;ncy;&amp;soft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813" y="2411730"/>
            <a:ext cx="3900488" cy="208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247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966152" y="1299210"/>
            <a:ext cx="5377498" cy="53530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«Тамань»</a:t>
            </a:r>
          </a:p>
          <a:p>
            <a:pPr marL="0" indent="0">
              <a:buNone/>
            </a:pPr>
            <a:r>
              <a:rPr lang="ru-RU" dirty="0"/>
              <a:t>Повесть рассказывает не о рефлексии Печорина, а показывает его с активной, деятельной стороны. Здесь Печорин неожиданно для себя становится свидетелем бандитской деятельности. Печорин поначалу думает, что человек, приплывший с другого берега, рискует жизнью ради чего-то действительно ценного, но на самом деле это всего лишь контрабандист. Печорин очень разочарован этим. Но всё равно, уезжая, он не жалеет, что побывал в этом месте.</a:t>
            </a:r>
          </a:p>
          <a:p>
            <a:pPr marL="0" indent="0">
              <a:buNone/>
            </a:pPr>
            <a:r>
              <a:rPr lang="ru-RU" dirty="0"/>
              <a:t>Главный смысл в заключительных словах Печорина: «И зачем было судьбе кинуть меня в мирный круг </a:t>
            </a:r>
            <a:r>
              <a:rPr lang="ru-RU" i="1" dirty="0"/>
              <a:t>честных контрабандистов</a:t>
            </a:r>
            <a:r>
              <a:rPr lang="ru-RU" dirty="0"/>
              <a:t>? Как камень, брошенный в гладкий источник, я встревожил их спокойствие и, как камень, едва сам не пошёл ко дну!»</a:t>
            </a:r>
          </a:p>
          <a:p>
            <a:endParaRPr lang="ru-RU" dirty="0"/>
          </a:p>
        </p:txBody>
      </p:sp>
      <p:pic>
        <p:nvPicPr>
          <p:cNvPr id="4100" name="Picture 4" descr="&amp;Gcy;&amp;iecy;&amp;rcy;&amp;ocy;&amp;jcy; &amp;ncy;&amp;acy;&amp;shcy;&amp;iecy;&amp;gcy;&amp;ocy; &amp;vcy;&amp;rcy;&amp;iecy;&amp;mcy;&amp;iecy;&amp;ncy;&amp;icy;. &amp;Mcy;&amp;acy;&amp;kcy;&amp;scy;&amp;icy;&amp;mcy; &amp;Mcy;&amp;acy;&amp;kcy;&amp;scy;&amp;icy;&amp;mcy;&amp;ycy;&amp;chcy;. &amp;Tcy;&amp;acy;&amp;mcy;&amp;acy;&amp;ncy;&amp;softcy; (DVD) &amp;kcy;&amp;ucy;&amp;pcy;&amp;icy;&amp;tcy;&amp;softcy; &amp;vcy;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569" y="206692"/>
            <a:ext cx="4346255" cy="218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&amp;Gcy;&amp;iecy;&amp;rcy;&amp;ocy;&amp;jcy; &amp;ncy;&amp;acy;&amp;shcy;&amp;iecy;&amp;gcy;&amp;ocy; &amp;vcy;&amp;rcy;&amp;iecy;&amp;mcy;&amp;iecy;&amp;ncy;&amp;icy;. &amp;Mcy;&amp;acy;&amp;kcy;&amp;scy;&amp;icy;&amp;mcy; &amp;Mcy;&amp;acy;&amp;kcy;&amp;scy;&amp;icy;&amp;mcy;&amp;ycy;&amp;chcy;. &amp;Tcy;&amp;acy;&amp;mcy;&amp;acy;&amp;ncy;&amp;softcy; (DVD) &amp;kcy;&amp;ucy;&amp;pcy;&amp;icy;&amp;tcy;&amp;softcy; &amp;vcy;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612" y="4594860"/>
            <a:ext cx="3833493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&amp;Pcy;&amp;ocy;&amp;vcy;&amp;iecy;&amp;scy;&amp;tcy;&amp;softcy; &quot;&amp;Tcy;&amp;acy;&amp;mcy;&amp;acy;&amp;ncy;&amp;softcy;&quot; - &amp;Kcy;&amp;acy;&amp;rcy;&amp;tcy;&amp;icy;&amp;ncy;&amp;kcy;&amp;acy; 3045/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1882648"/>
            <a:ext cx="4408630" cy="284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0960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1872" y="1459230"/>
            <a:ext cx="6154738" cy="4861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«Княжна Мери»</a:t>
            </a:r>
          </a:p>
          <a:p>
            <a:pPr marL="0" indent="0">
              <a:buNone/>
            </a:pPr>
            <a:r>
              <a:rPr lang="ru-RU" dirty="0"/>
              <a:t>Повесть написана в форме дневника. По жизненному материалу «Княжна Мери» ближе всего к так называемой «светской повести» </a:t>
            </a:r>
            <a:r>
              <a:rPr lang="ru-RU" dirty="0" smtClean="0"/>
              <a:t>1830-х годов, но </a:t>
            </a:r>
            <a:r>
              <a:rPr lang="ru-RU" dirty="0"/>
              <a:t>Лермонтов наполнил её иным смыслом.</a:t>
            </a:r>
          </a:p>
          <a:p>
            <a:pPr marL="0" indent="0">
              <a:buNone/>
            </a:pPr>
            <a:r>
              <a:rPr lang="ru-RU" dirty="0"/>
              <a:t>Повесть начинается с прибытия Печорина в </a:t>
            </a:r>
            <a:r>
              <a:rPr lang="ru-RU" dirty="0" smtClean="0"/>
              <a:t>Пятигорск на </a:t>
            </a:r>
            <a:r>
              <a:rPr lang="ru-RU" dirty="0"/>
              <a:t>лечебные воды, где он знакомится с княгиней Лиговской и её дочерью, называемой на английский манер Мери. Кроме того, здесь он встречает свою бывшую любовь Веру и приятеля Грушницкого. Юнкер Грушницкий, позёр и тайный карьерист, выступает контрастным персонажем к Печорину.</a:t>
            </a:r>
          </a:p>
          <a:p>
            <a:pPr marL="0" indent="0">
              <a:buNone/>
            </a:pPr>
            <a:r>
              <a:rPr lang="ru-RU" dirty="0"/>
              <a:t>За время своего пребывания в Кисловодске и Пятигорске Печорин влюбляет в себя княжну Мери и ссорится с Грушницким. Он убивает Грушницкого на дуэли и отказывает княжне Мери. По подозрению в дуэли его вновь ссылают, на этот раз в крепость. Там он знакомится с Максимом </a:t>
            </a:r>
            <a:r>
              <a:rPr lang="ru-RU" dirty="0" err="1"/>
              <a:t>Максимычем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122" name="Picture 2" descr="&amp;Scy;&amp;kcy;&amp;acy;&amp;chcy;&amp;acy;&amp;tcy;&amp;softcy; &amp;tcy;&amp;ocy;&amp;rcy;&amp;rcy;&amp;iecy;&amp;ncy;&amp;tcy; &quot;&amp;Kcy;&amp;ncy;&amp;yacy;&amp;zhcy;&amp;ncy;&amp;acy; &amp;Mcy;&amp;iecy;&amp;rcy;&amp;icy; 2006 DVDRip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966" y="651509"/>
            <a:ext cx="4113528" cy="240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&quot;&amp;Gcy;&amp;iecy;&amp;rcy;&amp;ocy;&amp;jcy; &amp;ncy;&amp;acy;&amp;shcy;&amp;iecy;&amp;gcy;&amp;ocy; &amp;vcy;&amp;rcy;&amp;iecy;&amp;mcy;&amp;iecy;&amp;ncy;&amp;icy;&quot;: &amp;ocy;&amp;bcy;&amp;scy;&amp;ucy;&amp;zhcy;&amp;dcy;&amp;iecy;&amp;ncy;&amp;icy;&amp;iecy; &amp;fcy;&amp;icy;&amp;lcy;&amp;softcy;&amp;mcy;&amp;acy; &amp;rcy;&amp;ocy;&amp;scy;&amp;scy;&amp;icy;&amp;jcy;&amp;scy;&amp;kcy;&amp;ocy;&amp;iecy; &amp;kcy;&amp;icy;&amp;ncy;&amp;ocy; RUSKINO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6544" y="3415665"/>
            <a:ext cx="379095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660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amp;Fcy;&amp;acy;&amp;tcy;&amp;acy;&amp;lcy;&amp;icy;&amp;scy;&amp;tcy; - &amp;IEcy;&amp;kcy;&amp;acy;&amp;tcy;&amp;iecy;&amp;rcy;&amp;icy;&amp;ncy;&amp;acy; &amp;Acy;&amp;ncy;&amp;acy;&amp;tcy;&amp;ocy;&amp;lcy;&amp;softcy;&amp;iecy;&amp;vcy;&amp;ncy;&amp;acy; &amp;Dcy;&amp;ucy;&amp;dcy;&amp;ocy;&amp;rcy;&amp;ocy;&amp;v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287" y="301942"/>
            <a:ext cx="381000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&amp;Vcy;&amp;ucy;&amp;lcy;&amp;icy;&amp;chcy; &amp;icy; &amp;Pcy;&amp;iecy;&amp;chcy;&amp;ocy;&amp;rcy;&amp;icy;&amp;ncy; - &amp;Fcy;&amp;ocy;&amp;tcy;&amp;ocy; 3045/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955" y="1857539"/>
            <a:ext cx="3652202" cy="273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89112" y="1402080"/>
            <a:ext cx="4314508" cy="496443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«Фаталист»</a:t>
            </a:r>
          </a:p>
          <a:p>
            <a:pPr marL="0" indent="0">
              <a:buNone/>
            </a:pPr>
            <a:r>
              <a:rPr lang="ru-RU" dirty="0"/>
              <a:t>Дело происходит в казачьей станице, куда приезжает Печорин. Он сидит в гостях, компания играет в карты. Вскоре им это надоедает и завязывается беседа о предопределении и фатализме, в который некоторые верят, некоторые нет. Завязывается спор между </a:t>
            </a:r>
            <a:r>
              <a:rPr lang="ru-RU" dirty="0" err="1"/>
              <a:t>Вуличем</a:t>
            </a:r>
            <a:r>
              <a:rPr lang="ru-RU" dirty="0"/>
              <a:t> и Печориным: Печорин говорит, что видит явную смерть на лице у </a:t>
            </a:r>
            <a:r>
              <a:rPr lang="ru-RU" dirty="0" err="1"/>
              <a:t>Вулича</a:t>
            </a:r>
            <a:r>
              <a:rPr lang="ru-RU" dirty="0"/>
              <a:t>, в результате спора </a:t>
            </a:r>
            <a:r>
              <a:rPr lang="ru-RU" dirty="0" err="1"/>
              <a:t>Вулич</a:t>
            </a:r>
            <a:r>
              <a:rPr lang="ru-RU" dirty="0"/>
              <a:t> берёт пистолет и стреляет в себя, но происходит осечка. Все расходятся по домам. Вскоре Печорин узнаёт о смерти </a:t>
            </a:r>
            <a:r>
              <a:rPr lang="ru-RU" dirty="0" err="1"/>
              <a:t>Вулича</a:t>
            </a:r>
            <a:r>
              <a:rPr lang="ru-RU" dirty="0"/>
              <a:t>, его зарубил шашкой пьяный казак. Тогда Печорин решается испытать судьбу и поймать казака. Он прорывается к нему в дом, казак стреляет, но мимо. Печорин хватает казака, приезжает к Максиму </a:t>
            </a:r>
            <a:r>
              <a:rPr lang="ru-RU" dirty="0" err="1"/>
              <a:t>Максимычу</a:t>
            </a:r>
            <a:r>
              <a:rPr lang="ru-RU" dirty="0"/>
              <a:t> и всё ему рассказывает.</a:t>
            </a:r>
          </a:p>
          <a:p>
            <a:endParaRPr lang="ru-RU" dirty="0"/>
          </a:p>
        </p:txBody>
      </p:sp>
      <p:pic>
        <p:nvPicPr>
          <p:cNvPr id="6152" name="Picture 8" descr="&amp;Lcy;&amp;acy;&amp;bcy;&amp;icy;&amp;rcy;&amp;icy;&amp;ncy;&amp;tcy; &amp;kcy;&amp;ncy;&amp;icy;&amp;gcy; - &quot;&quot;&amp;Gcy;&amp;iecy;&amp;rcy;&amp;ocy;&amp;jcy; &amp;ncy;&amp;acy;&amp;shcy;&amp;iecy;&amp;gcy;&amp;ocy; &amp;vcy;&amp;rcy;&amp;iecy;&amp;mcy;&amp;iecy;&amp;ncy;&amp;icy;&quot; - &amp;ecy;&amp;tcy;&amp;ocy; &amp;gcy;&amp;rcy;&amp;ucy;&amp;scy;&amp;tcy;&amp;ncy;&amp;acy;&amp;yacy; &amp;dcy;&amp;ucy;&amp;shcy;&amp;acy; &amp;vcy; &amp;ncy;&amp;acy;&amp;shcy;&amp;iecy;&amp;mcy; &amp;vcy;&amp;rcy;&amp;iecy;&amp;mcy;&amp;iecy;&amp;ncy;&amp;icy;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316" y="4135689"/>
            <a:ext cx="3672205" cy="236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08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Образ Печорина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692" y="1607820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Образ Печорина — одно из художественных открытий Лермонтова. Печоринский тип поистине эпохален, и прежде всего потому, что в нем получили концентрированное выражение особенности последекабристской эпохи, когда на поверхности «видны были только потери, жестокая реакция», внутри же «совершалась великая работа… глухая и безмолвная, но деятельная и беспрерывная …» (Герцен, VII, 209—11). Печорин — личность неординарная и спорная. Он может жаловаться на сквозняк, а через некоторое время скакать с шашкой наголо на врага. Образ Печорина по главе «Максим </a:t>
            </a:r>
            <a:r>
              <a:rPr lang="ru-RU" dirty="0" err="1"/>
              <a:t>Максимыч</a:t>
            </a:r>
            <a:r>
              <a:rPr lang="ru-RU" dirty="0"/>
              <a:t>»: «Он был среднего роста; стройный, тонкий стан его и широкие плечи доказывали крепкое сложение, способное переносить все трудности кочевой жизни и перемены климатов, не побеждённое ни развратом столичной жизни, ни бурями душевными…».</a:t>
            </a:r>
          </a:p>
        </p:txBody>
      </p:sp>
    </p:spTree>
    <p:extLst>
      <p:ext uri="{BB962C8B-B14F-4D97-AF65-F5344CB8AC3E}">
        <p14:creationId xmlns:p14="http://schemas.microsoft.com/office/powerpoint/2010/main" val="29092194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71</TotalTime>
  <Words>614</Words>
  <Application>Microsoft Office PowerPoint</Application>
  <PresentationFormat>Широкоэкранный</PresentationFormat>
  <Paragraphs>60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Герой нашего времени</vt:lpstr>
      <vt:lpstr>Презентация PowerPoint</vt:lpstr>
      <vt:lpstr>Основные действующие лица </vt:lpstr>
      <vt:lpstr>Сюжет 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 Печорина </vt:lpstr>
      <vt:lpstr>Примыкающие произведения Лермонтова </vt:lpstr>
      <vt:lpstr>Презентацию выполнила  ученица 9 класса Коммунарской ООШ  Сумина Дарья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Герой нашего времени</dc:title>
  <dc:creator>User</dc:creator>
  <cp:lastModifiedBy>User</cp:lastModifiedBy>
  <cp:revision>7</cp:revision>
  <dcterms:created xsi:type="dcterms:W3CDTF">2015-01-29T19:11:56Z</dcterms:created>
  <dcterms:modified xsi:type="dcterms:W3CDTF">2015-01-29T20:23:25Z</dcterms:modified>
</cp:coreProperties>
</file>