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7" r:id="rId2"/>
    <p:sldId id="256" r:id="rId3"/>
    <p:sldId id="279" r:id="rId4"/>
    <p:sldId id="280" r:id="rId5"/>
    <p:sldId id="298" r:id="rId6"/>
    <p:sldId id="299" r:id="rId7"/>
    <p:sldId id="281" r:id="rId8"/>
    <p:sldId id="295" r:id="rId9"/>
    <p:sldId id="300" r:id="rId10"/>
    <p:sldId id="305" r:id="rId11"/>
    <p:sldId id="314" r:id="rId12"/>
    <p:sldId id="315" r:id="rId13"/>
    <p:sldId id="306" r:id="rId14"/>
    <p:sldId id="308" r:id="rId15"/>
    <p:sldId id="301" r:id="rId16"/>
    <p:sldId id="302" r:id="rId17"/>
    <p:sldId id="304" r:id="rId18"/>
    <p:sldId id="309" r:id="rId19"/>
    <p:sldId id="313" r:id="rId20"/>
    <p:sldId id="294" r:id="rId21"/>
    <p:sldId id="296" r:id="rId22"/>
    <p:sldId id="29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027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посещать в выходные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2800" b="1">
                    <a:solidFill>
                      <a:srgbClr val="FFFF00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Лист1!$B$2</c:f>
              <c:numCache>
                <c:formatCode>General</c:formatCode>
                <c:ptCount val="1"/>
                <c:pt idx="0">
                  <c:v>77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заниматься верховой ездой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2800" b="1">
                    <a:solidFill>
                      <a:srgbClr val="FFFF00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Лист1!$C$2</c:f>
              <c:numCache>
                <c:formatCode>General</c:formatCode>
                <c:ptCount val="1"/>
                <c:pt idx="0">
                  <c:v>58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иногда посещать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2800" b="1">
                    <a:solidFill>
                      <a:srgbClr val="FFFF00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Лист1!$D$2</c:f>
              <c:numCache>
                <c:formatCode>General</c:formatCode>
                <c:ptCount val="1"/>
                <c:pt idx="0">
                  <c:v>100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не интересует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2800" b="1">
                    <a:solidFill>
                      <a:srgbClr val="FFFF00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Лист1!$E$2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8767488"/>
        <c:axId val="108773376"/>
      </c:barChart>
      <c:catAx>
        <c:axId val="1087674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08773376"/>
        <c:crosses val="autoZero"/>
        <c:auto val="1"/>
        <c:lblAlgn val="ctr"/>
        <c:lblOffset val="100"/>
        <c:noMultiLvlLbl val="0"/>
      </c:catAx>
      <c:valAx>
        <c:axId val="10877337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08767488"/>
        <c:crosses val="autoZero"/>
        <c:crossBetween val="between"/>
      </c:valAx>
    </c:plotArea>
    <c:legend>
      <c:legendPos val="r"/>
      <c:legendEntry>
        <c:idx val="0"/>
        <c:txPr>
          <a:bodyPr/>
          <a:lstStyle/>
          <a:p>
            <a:pPr>
              <a:defRPr sz="2400" b="1">
                <a:solidFill>
                  <a:schemeClr val="bg1"/>
                </a:solidFill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2400" b="1">
                <a:solidFill>
                  <a:schemeClr val="bg1"/>
                </a:solidFill>
              </a:defRPr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2400" b="1">
                <a:solidFill>
                  <a:schemeClr val="bg1"/>
                </a:solidFill>
              </a:defRPr>
            </a:pPr>
            <a:endParaRPr lang="ru-RU"/>
          </a:p>
        </c:txPr>
      </c:legendEntry>
      <c:legendEntry>
        <c:idx val="3"/>
        <c:txPr>
          <a:bodyPr/>
          <a:lstStyle/>
          <a:p>
            <a:pPr>
              <a:defRPr sz="2400" b="1">
                <a:solidFill>
                  <a:schemeClr val="bg1"/>
                </a:solidFill>
              </a:defRPr>
            </a:pPr>
            <a:endParaRPr lang="ru-RU"/>
          </a:p>
        </c:txPr>
      </c:legendEntry>
      <c:layout>
        <c:manualLayout>
          <c:xMode val="edge"/>
          <c:yMode val="edge"/>
          <c:x val="0.66308979434930038"/>
          <c:y val="5.9587678576008628E-2"/>
          <c:w val="0.33691020565069957"/>
          <c:h val="0.87040098489317497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4E480914-54F4-4D19-A686-54C885E7A159}" type="datetimeFigureOut">
              <a:rPr lang="ru-RU" smtClean="0"/>
              <a:pPr/>
              <a:t>09.03.2015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F425DF2-60E1-46B8-B214-008C573EAF2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80914-54F4-4D19-A686-54C885E7A159}" type="datetimeFigureOut">
              <a:rPr lang="ru-RU" smtClean="0"/>
              <a:pPr/>
              <a:t>09.03.2015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25DF2-60E1-46B8-B214-008C573EAF2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80914-54F4-4D19-A686-54C885E7A159}" type="datetimeFigureOut">
              <a:rPr lang="ru-RU" smtClean="0"/>
              <a:pPr/>
              <a:t>09.03.2015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25DF2-60E1-46B8-B214-008C573EAF2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E480914-54F4-4D19-A686-54C885E7A159}" type="datetimeFigureOut">
              <a:rPr lang="ru-RU" smtClean="0"/>
              <a:pPr/>
              <a:t>09.03.2015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F425DF2-60E1-46B8-B214-008C573EAF2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4E480914-54F4-4D19-A686-54C885E7A159}" type="datetimeFigureOut">
              <a:rPr lang="ru-RU" smtClean="0"/>
              <a:pPr/>
              <a:t>09.03.2015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F425DF2-60E1-46B8-B214-008C573EAF2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80914-54F4-4D19-A686-54C885E7A159}" type="datetimeFigureOut">
              <a:rPr lang="ru-RU" smtClean="0"/>
              <a:pPr/>
              <a:t>09.03.2015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25DF2-60E1-46B8-B214-008C573EAF2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80914-54F4-4D19-A686-54C885E7A159}" type="datetimeFigureOut">
              <a:rPr lang="ru-RU" smtClean="0"/>
              <a:pPr/>
              <a:t>09.03.2015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25DF2-60E1-46B8-B214-008C573EAF2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E480914-54F4-4D19-A686-54C885E7A159}" type="datetimeFigureOut">
              <a:rPr lang="ru-RU" smtClean="0"/>
              <a:pPr/>
              <a:t>09.03.2015</a:t>
            </a:fld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F425DF2-60E1-46B8-B214-008C573EAF2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80914-54F4-4D19-A686-54C885E7A159}" type="datetimeFigureOut">
              <a:rPr lang="ru-RU" smtClean="0"/>
              <a:pPr/>
              <a:t>09.03.2015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25DF2-60E1-46B8-B214-008C573EAF2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E480914-54F4-4D19-A686-54C885E7A159}" type="datetimeFigureOut">
              <a:rPr lang="ru-RU" smtClean="0"/>
              <a:pPr/>
              <a:t>09.03.2015</a:t>
            </a:fld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F425DF2-60E1-46B8-B214-008C573EAF2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E480914-54F4-4D19-A686-54C885E7A159}" type="datetimeFigureOut">
              <a:rPr lang="ru-RU" smtClean="0"/>
              <a:pPr/>
              <a:t>09.03.2015</a:t>
            </a:fld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F425DF2-60E1-46B8-B214-008C573EAF2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E480914-54F4-4D19-A686-54C885E7A159}" type="datetimeFigureOut">
              <a:rPr lang="ru-RU" smtClean="0"/>
              <a:pPr/>
              <a:t>09.03.2015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F425DF2-60E1-46B8-B214-008C573EAF2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javascript:%20window.close()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6881192" cy="1143000"/>
          </a:xfrm>
        </p:spPr>
        <p:txBody>
          <a:bodyPr>
            <a:normAutofit fontScale="90000"/>
          </a:bodyPr>
          <a:lstStyle/>
          <a:p>
            <a:pPr lvl="0" algn="ctr" fontAlgn="base">
              <a:spcBef>
                <a:spcPct val="20000"/>
              </a:spcBef>
              <a:spcAft>
                <a:spcPct val="0"/>
              </a:spcAft>
            </a:pPr>
            <a:r>
              <a:rPr lang="ru-RU" sz="2200" b="1" i="1" kern="0" cap="none" dirty="0" smtClean="0">
                <a:solidFill>
                  <a:srgbClr val="0070C0"/>
                </a:solidFill>
                <a:latin typeface="Times New Roman" pitchFamily="18" charset="0"/>
                <a:ea typeface="+mn-ea"/>
                <a:cs typeface="+mn-cs"/>
              </a:rPr>
              <a:t>Министерство образования и науки Республики Бурятия</a:t>
            </a:r>
            <a:br>
              <a:rPr lang="ru-RU" sz="2200" b="1" i="1" kern="0" cap="none" dirty="0" smtClean="0">
                <a:solidFill>
                  <a:srgbClr val="0070C0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2200" b="1" i="1" kern="0" cap="none" dirty="0" smtClean="0">
                <a:solidFill>
                  <a:srgbClr val="0070C0"/>
                </a:solidFill>
                <a:latin typeface="Times New Roman" pitchFamily="18" charset="0"/>
                <a:ea typeface="+mn-ea"/>
                <a:cs typeface="+mn-cs"/>
              </a:rPr>
              <a:t>ГКОУ </a:t>
            </a:r>
            <a:r>
              <a:rPr lang="ru-RU" sz="2200" b="1" i="1" kern="0" cap="none" dirty="0">
                <a:solidFill>
                  <a:srgbClr val="0070C0"/>
                </a:solidFill>
                <a:latin typeface="Times New Roman" pitchFamily="18" charset="0"/>
                <a:ea typeface="+mn-ea"/>
                <a:cs typeface="+mn-cs"/>
              </a:rPr>
              <a:t>«Специальная (коррекционная) общеобразовательная школа № 3 </a:t>
            </a:r>
            <a:r>
              <a:rPr lang="en-US" sz="2200" b="1" i="1" kern="0" cap="none" dirty="0">
                <a:solidFill>
                  <a:srgbClr val="0070C0"/>
                </a:solidFill>
                <a:latin typeface="Times New Roman" pitchFamily="18" charset="0"/>
                <a:ea typeface="+mn-ea"/>
                <a:cs typeface="+mn-cs"/>
              </a:rPr>
              <a:t>VIII</a:t>
            </a:r>
            <a:r>
              <a:rPr lang="ru-RU" sz="2200" b="1" i="1" kern="0" cap="none" dirty="0">
                <a:solidFill>
                  <a:srgbClr val="0070C0"/>
                </a:solidFill>
                <a:latin typeface="Times New Roman" pitchFamily="18" charset="0"/>
                <a:ea typeface="+mn-ea"/>
                <a:cs typeface="+mn-cs"/>
              </a:rPr>
              <a:t> </a:t>
            </a:r>
            <a:r>
              <a:rPr lang="ru-RU" sz="2200" b="1" i="1" kern="0" cap="none" dirty="0" smtClean="0">
                <a:solidFill>
                  <a:srgbClr val="0070C0"/>
                </a:solidFill>
                <a:latin typeface="Times New Roman" pitchFamily="18" charset="0"/>
                <a:ea typeface="+mn-ea"/>
                <a:cs typeface="+mn-cs"/>
              </a:rPr>
              <a:t>вида» </a:t>
            </a:r>
            <a:r>
              <a:rPr lang="ru-RU" sz="2200" b="1" i="1" kern="0" cap="none" dirty="0">
                <a:solidFill>
                  <a:srgbClr val="0070C0"/>
                </a:solidFill>
                <a:latin typeface="Times New Roman" pitchFamily="18" charset="0"/>
                <a:ea typeface="+mn-ea"/>
                <a:cs typeface="+mn-cs"/>
              </a:rPr>
              <a:t>г. </a:t>
            </a:r>
            <a:r>
              <a:rPr lang="ru-RU" sz="2200" b="1" i="1" kern="0" cap="none" dirty="0" smtClean="0">
                <a:solidFill>
                  <a:srgbClr val="0070C0"/>
                </a:solidFill>
                <a:latin typeface="Times New Roman" pitchFamily="18" charset="0"/>
                <a:ea typeface="+mn-ea"/>
                <a:cs typeface="+mn-cs"/>
              </a:rPr>
              <a:t>Улан-Удэ</a:t>
            </a:r>
            <a:r>
              <a:rPr lang="en-US" sz="2000" i="1" kern="0" cap="none" dirty="0">
                <a:solidFill>
                  <a:srgbClr val="FF0000"/>
                </a:solidFill>
                <a:latin typeface="Times New Roman" pitchFamily="18" charset="0"/>
                <a:ea typeface="+mn-ea"/>
                <a:cs typeface="+mn-cs"/>
              </a:rPr>
              <a:t/>
            </a:r>
            <a:br>
              <a:rPr lang="en-US" sz="2000" i="1" kern="0" cap="none" dirty="0">
                <a:solidFill>
                  <a:srgbClr val="FF0000"/>
                </a:solidFill>
                <a:latin typeface="Times New Roman" pitchFamily="18" charset="0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355976" y="1556792"/>
            <a:ext cx="4176464" cy="4615408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Меня зовут </a:t>
            </a:r>
            <a:r>
              <a:rPr lang="ru-RU" sz="2800" b="1" dirty="0" err="1" smtClean="0">
                <a:solidFill>
                  <a:schemeClr val="bg1"/>
                </a:solidFill>
              </a:rPr>
              <a:t>Шардин</a:t>
            </a:r>
            <a:r>
              <a:rPr lang="ru-RU" sz="2800" b="1" dirty="0" smtClean="0">
                <a:solidFill>
                  <a:schemeClr val="bg1"/>
                </a:solidFill>
              </a:rPr>
              <a:t> Павел. </a:t>
            </a:r>
          </a:p>
          <a:p>
            <a:pPr marL="0" indent="0">
              <a:buNone/>
            </a:pPr>
            <a:endParaRPr lang="ru-RU" sz="2800" b="1" dirty="0" smtClean="0">
              <a:solidFill>
                <a:schemeClr val="bg1"/>
              </a:solidFill>
            </a:endParaRPr>
          </a:p>
          <a:p>
            <a:r>
              <a:rPr lang="ru-RU" sz="2800" b="1" dirty="0" smtClean="0">
                <a:solidFill>
                  <a:schemeClr val="bg1"/>
                </a:solidFill>
              </a:rPr>
              <a:t>Я учусь в 7 классе ГКОУ «СКОШ № 3 </a:t>
            </a:r>
            <a:r>
              <a:rPr lang="en-US" sz="2800" b="1" dirty="0" smtClean="0">
                <a:solidFill>
                  <a:schemeClr val="bg1"/>
                </a:solidFill>
              </a:rPr>
              <a:t>VIII</a:t>
            </a:r>
            <a:r>
              <a:rPr lang="ru-RU" sz="2800" b="1" dirty="0" smtClean="0">
                <a:solidFill>
                  <a:schemeClr val="bg1"/>
                </a:solidFill>
              </a:rPr>
              <a:t> вида» г. Улан-Удэ.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6" name="Picture 2" descr="C:\Users\Татьяна\Desktop\Лошадь\Фото_группа\DSC00512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79700"/>
            <a:ext cx="3657600" cy="4413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92D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1453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706090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Лошадь в хозяйстве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5" name="Picture 2" descr="E:\10.jpg"/>
          <p:cNvPicPr/>
          <p:nvPr/>
        </p:nvPicPr>
        <p:blipFill>
          <a:blip r:embed="rId2" cstate="print"/>
          <a:stretch>
            <a:fillRect/>
          </a:stretch>
        </p:blipFill>
        <p:spPr bwMode="auto">
          <a:xfrm>
            <a:off x="611560" y="1340768"/>
            <a:ext cx="3269352" cy="216178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6" descr="D:\фото лошади\3_30641156387220.jpg"/>
          <p:cNvPicPr>
            <a:picLocks noGrp="1"/>
          </p:cNvPicPr>
          <p:nvPr>
            <p:ph sz="quarter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3" b="723"/>
          <a:stretch>
            <a:fillRect/>
          </a:stretch>
        </p:blipFill>
        <p:spPr bwMode="auto">
          <a:xfrm>
            <a:off x="4788024" y="1340768"/>
            <a:ext cx="3374556" cy="216178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/>
        </p:spPr>
      </p:pic>
      <p:pic>
        <p:nvPicPr>
          <p:cNvPr id="7" name="Picture 4" descr="бег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3789040"/>
            <a:ext cx="3384376" cy="252028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92D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4" descr="сено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8024" y="3793976"/>
            <a:ext cx="3384376" cy="252028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50934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706090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Лошадь на цирковой арене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5" name="Picture 5" descr="http://i854.photobucket.com/albums/ab105/xemanh/XAD-1-8-hoa-hau-bikini-16p/white-horse14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96753"/>
            <a:ext cx="4176463" cy="27505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D:\фото лошади\42785067_1240205415_dc20circus201620horses_1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196752"/>
            <a:ext cx="3528392" cy="266429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/>
        </p:spPr>
      </p:pic>
      <p:pic>
        <p:nvPicPr>
          <p:cNvPr id="7" name="Picture 7" descr="http://content.onliner.by/news/2012/11/large/af3ff807d4584dfe006155ba4e9ffbd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7" y="4371168"/>
            <a:ext cx="5379205" cy="227261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8053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706090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Лошадь в искусстве, филателии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5" name="Picture 2" descr="http://www.krestikov.net/blog/picture/t/159-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156" y="1196751"/>
            <a:ext cx="3252302" cy="439500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92D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http://i044.radikal.ru/1006/c4/bfb21cdb4feb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0728" y="1268759"/>
            <a:ext cx="3375647" cy="295232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 descr="http://marka-russia.ucoz.ru/loshadi/10002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6186" y="4707835"/>
            <a:ext cx="2412365" cy="176784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6" descr="http://tetyana.kiev.ua/images/drawings/marks/070811/polska_animals1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454311"/>
            <a:ext cx="1757363" cy="227488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70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075240" cy="4205064"/>
          </a:xfrm>
        </p:spPr>
        <p:txBody>
          <a:bodyPr>
            <a:normAutofit/>
          </a:bodyPr>
          <a:lstStyle/>
          <a:p>
            <a:r>
              <a:rPr lang="ru-RU" sz="3600" b="1" i="1" dirty="0">
                <a:solidFill>
                  <a:srgbClr val="FFFF00"/>
                </a:solidFill>
              </a:rPr>
              <a:t> </a:t>
            </a:r>
            <a:r>
              <a:rPr lang="ru-RU" sz="3200" b="1" i="1" dirty="0" smtClean="0">
                <a:solidFill>
                  <a:schemeClr val="bg1"/>
                </a:solidFill>
              </a:rPr>
              <a:t>Конные вида спорта: конкур, бега.</a:t>
            </a:r>
          </a:p>
          <a:p>
            <a:pPr marL="0" indent="0">
              <a:buNone/>
            </a:pPr>
            <a:endParaRPr lang="ru-RU" sz="3600" b="1" i="1" dirty="0">
              <a:solidFill>
                <a:srgbClr val="FFFF00"/>
              </a:solidFill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706090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Лошадь в спорте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5" name="Picture 4" descr="я.jp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2636912"/>
            <a:ext cx="3960440" cy="345638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fulbox-img" descr="lg_4578511_VIP_8457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080" y="2636912"/>
            <a:ext cx="2808312" cy="345638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50934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706090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Лошадь в строю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5" name="Picture 10"/>
          <p:cNvPicPr>
            <a:picLocks noGrp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268760"/>
            <a:ext cx="3817295" cy="298881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92D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/>
        </p:spPr>
      </p:pic>
      <p:pic>
        <p:nvPicPr>
          <p:cNvPr id="6" name="Содержимое 4" descr="99757068_large_1365937035_SOVyiaJ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427983" y="2204864"/>
            <a:ext cx="4125913" cy="305593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92D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TextBox 1"/>
          <p:cNvSpPr txBox="1"/>
          <p:nvPr/>
        </p:nvSpPr>
        <p:spPr>
          <a:xfrm>
            <a:off x="683568" y="4653136"/>
            <a:ext cx="27731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Казаки идут!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99992" y="5661248"/>
            <a:ext cx="35760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Конная полиция</a:t>
            </a:r>
            <a:endParaRPr lang="ru-RU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1292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075240" cy="4205064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FFFF00"/>
                </a:solidFill>
              </a:rPr>
              <a:t> </a:t>
            </a:r>
            <a:r>
              <a:rPr lang="ru-RU" sz="3600" b="1" i="1" dirty="0" smtClean="0">
                <a:solidFill>
                  <a:schemeClr val="bg1"/>
                </a:solidFill>
              </a:rPr>
              <a:t>Буряты называют коня «</a:t>
            </a:r>
            <a:r>
              <a:rPr lang="ru-RU" sz="3600" b="1" i="1" dirty="0" err="1" smtClean="0">
                <a:solidFill>
                  <a:schemeClr val="bg1"/>
                </a:solidFill>
              </a:rPr>
              <a:t>эрдэни</a:t>
            </a:r>
            <a:r>
              <a:rPr lang="ru-RU" sz="3600" b="1" i="1" dirty="0" smtClean="0">
                <a:solidFill>
                  <a:schemeClr val="bg1"/>
                </a:solidFill>
              </a:rPr>
              <a:t>», </a:t>
            </a:r>
            <a:r>
              <a:rPr lang="ru-RU" sz="3600" b="1" i="1" dirty="0">
                <a:solidFill>
                  <a:schemeClr val="bg1"/>
                </a:solidFill>
              </a:rPr>
              <a:t>т.е.  </a:t>
            </a:r>
            <a:r>
              <a:rPr lang="ru-RU" sz="3600" b="1" i="1" dirty="0" smtClean="0">
                <a:solidFill>
                  <a:schemeClr val="bg1"/>
                </a:solidFill>
              </a:rPr>
              <a:t>драгоценность.</a:t>
            </a:r>
          </a:p>
          <a:p>
            <a:r>
              <a:rPr lang="ru-RU" sz="3600" b="1" i="1" dirty="0" smtClean="0">
                <a:solidFill>
                  <a:schemeClr val="bg1"/>
                </a:solidFill>
              </a:rPr>
              <a:t> аргамак </a:t>
            </a:r>
            <a:r>
              <a:rPr lang="ru-RU" sz="3600" b="1" i="1" dirty="0">
                <a:solidFill>
                  <a:schemeClr val="bg1"/>
                </a:solidFill>
              </a:rPr>
              <a:t>– богатырский </a:t>
            </a:r>
            <a:r>
              <a:rPr lang="ru-RU" sz="3600" b="1" i="1" dirty="0" smtClean="0">
                <a:solidFill>
                  <a:schemeClr val="bg1"/>
                </a:solidFill>
              </a:rPr>
              <a:t>конь</a:t>
            </a:r>
          </a:p>
          <a:p>
            <a:r>
              <a:rPr lang="ru-RU" sz="3600" b="1" i="1" dirty="0">
                <a:solidFill>
                  <a:schemeClr val="bg1"/>
                </a:solidFill>
              </a:rPr>
              <a:t> </a:t>
            </a:r>
            <a:r>
              <a:rPr lang="ru-RU" sz="3600" b="1" i="1" dirty="0" smtClean="0">
                <a:solidFill>
                  <a:schemeClr val="bg1"/>
                </a:solidFill>
              </a:rPr>
              <a:t>«</a:t>
            </a:r>
            <a:r>
              <a:rPr lang="ru-RU" sz="3600" b="1" i="1" dirty="0" err="1" smtClean="0">
                <a:solidFill>
                  <a:schemeClr val="bg1"/>
                </a:solidFill>
              </a:rPr>
              <a:t>унаган</a:t>
            </a:r>
            <a:r>
              <a:rPr lang="ru-RU" sz="3600" b="1" i="1" dirty="0" smtClean="0">
                <a:solidFill>
                  <a:schemeClr val="bg1"/>
                </a:solidFill>
              </a:rPr>
              <a:t>» </a:t>
            </a:r>
            <a:r>
              <a:rPr lang="ru-RU" sz="3600" b="1" i="1" dirty="0">
                <a:solidFill>
                  <a:schemeClr val="bg1"/>
                </a:solidFill>
              </a:rPr>
              <a:t>– </a:t>
            </a:r>
            <a:r>
              <a:rPr lang="ru-RU" sz="3600" b="1" i="1" dirty="0" smtClean="0">
                <a:solidFill>
                  <a:schemeClr val="bg1"/>
                </a:solidFill>
              </a:rPr>
              <a:t>жеребенок</a:t>
            </a:r>
          </a:p>
          <a:p>
            <a:r>
              <a:rPr lang="ru-RU" sz="3600" b="1" i="1" dirty="0">
                <a:solidFill>
                  <a:schemeClr val="bg1"/>
                </a:solidFill>
              </a:rPr>
              <a:t> </a:t>
            </a:r>
            <a:r>
              <a:rPr lang="ru-RU" sz="3600" b="1" i="1" dirty="0" smtClean="0">
                <a:solidFill>
                  <a:schemeClr val="bg1"/>
                </a:solidFill>
              </a:rPr>
              <a:t>«</a:t>
            </a:r>
            <a:r>
              <a:rPr lang="ru-RU" sz="3600" b="1" i="1" dirty="0" err="1" smtClean="0">
                <a:solidFill>
                  <a:schemeClr val="bg1"/>
                </a:solidFill>
              </a:rPr>
              <a:t>нухэр</a:t>
            </a:r>
            <a:r>
              <a:rPr lang="ru-RU" sz="3600" b="1" i="1" dirty="0" smtClean="0">
                <a:solidFill>
                  <a:schemeClr val="bg1"/>
                </a:solidFill>
              </a:rPr>
              <a:t>» - друг</a:t>
            </a:r>
          </a:p>
          <a:p>
            <a:r>
              <a:rPr lang="ru-RU" sz="3600" b="1" i="1" dirty="0">
                <a:solidFill>
                  <a:schemeClr val="bg1"/>
                </a:solidFill>
              </a:rPr>
              <a:t> </a:t>
            </a:r>
            <a:r>
              <a:rPr lang="ru-RU" sz="3600" b="1" i="1" dirty="0" smtClean="0">
                <a:solidFill>
                  <a:schemeClr val="bg1"/>
                </a:solidFill>
              </a:rPr>
              <a:t>«</a:t>
            </a:r>
            <a:r>
              <a:rPr lang="ru-RU" sz="3600" b="1" i="1" dirty="0" err="1" smtClean="0">
                <a:solidFill>
                  <a:schemeClr val="bg1"/>
                </a:solidFill>
              </a:rPr>
              <a:t>унаган</a:t>
            </a:r>
            <a:r>
              <a:rPr lang="ru-RU" sz="3600" b="1" i="1" dirty="0" smtClean="0">
                <a:solidFill>
                  <a:schemeClr val="bg1"/>
                </a:solidFill>
              </a:rPr>
              <a:t> </a:t>
            </a:r>
            <a:r>
              <a:rPr lang="ru-RU" sz="3600" b="1" i="1" dirty="0" err="1" smtClean="0">
                <a:solidFill>
                  <a:schemeClr val="bg1"/>
                </a:solidFill>
              </a:rPr>
              <a:t>нухэр</a:t>
            </a:r>
            <a:r>
              <a:rPr lang="ru-RU" sz="3600" b="1" i="1" dirty="0" smtClean="0">
                <a:solidFill>
                  <a:schemeClr val="bg1"/>
                </a:solidFill>
              </a:rPr>
              <a:t>» </a:t>
            </a:r>
            <a:r>
              <a:rPr lang="ru-RU" sz="3600" b="1" i="1" dirty="0">
                <a:solidFill>
                  <a:schemeClr val="bg1"/>
                </a:solidFill>
              </a:rPr>
              <a:t>– </a:t>
            </a:r>
            <a:r>
              <a:rPr lang="ru-RU" sz="3600" b="1" i="1" dirty="0" smtClean="0">
                <a:solidFill>
                  <a:schemeClr val="bg1"/>
                </a:solidFill>
              </a:rPr>
              <a:t>друг детства</a:t>
            </a:r>
            <a:endParaRPr lang="ru-RU" sz="3600" b="1" i="1" dirty="0">
              <a:solidFill>
                <a:schemeClr val="bg1"/>
              </a:solidFill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706090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Образ лошади в бурятской культуре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1699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075240" cy="4205064"/>
          </a:xfrm>
        </p:spPr>
        <p:txBody>
          <a:bodyPr>
            <a:normAutofit/>
          </a:bodyPr>
          <a:lstStyle/>
          <a:p>
            <a:r>
              <a:rPr lang="ru-RU" sz="3600" b="1" i="1" dirty="0">
                <a:solidFill>
                  <a:srgbClr val="FFFF00"/>
                </a:solidFill>
              </a:rPr>
              <a:t> </a:t>
            </a:r>
            <a:r>
              <a:rPr lang="ru-RU" sz="3600" b="1" i="1" dirty="0" smtClean="0">
                <a:solidFill>
                  <a:schemeClr val="bg1"/>
                </a:solidFill>
              </a:rPr>
              <a:t>Аргамак </a:t>
            </a:r>
            <a:r>
              <a:rPr lang="ru-RU" sz="3600" b="1" i="1" dirty="0">
                <a:solidFill>
                  <a:schemeClr val="bg1"/>
                </a:solidFill>
              </a:rPr>
              <a:t>уже в жеребенке виден</a:t>
            </a:r>
            <a:r>
              <a:rPr lang="ru-RU" sz="3600" b="1" i="1" dirty="0" smtClean="0">
                <a:solidFill>
                  <a:schemeClr val="bg1"/>
                </a:solidFill>
              </a:rPr>
              <a:t>, хороший </a:t>
            </a:r>
            <a:r>
              <a:rPr lang="ru-RU" sz="3600" b="1" i="1" dirty="0">
                <a:solidFill>
                  <a:schemeClr val="bg1"/>
                </a:solidFill>
              </a:rPr>
              <a:t>человек с детства сказывается.</a:t>
            </a:r>
          </a:p>
          <a:p>
            <a:r>
              <a:rPr lang="ru-RU" sz="3600" b="1" i="1" dirty="0" smtClean="0">
                <a:solidFill>
                  <a:schemeClr val="bg1"/>
                </a:solidFill>
              </a:rPr>
              <a:t>У </a:t>
            </a:r>
            <a:r>
              <a:rPr lang="ru-RU" sz="3600" b="1" i="1" dirty="0">
                <a:solidFill>
                  <a:schemeClr val="bg1"/>
                </a:solidFill>
              </a:rPr>
              <a:t>доброго коня хозяев много,</a:t>
            </a:r>
          </a:p>
          <a:p>
            <a:pPr marL="0" indent="0">
              <a:buNone/>
            </a:pPr>
            <a:r>
              <a:rPr lang="ru-RU" sz="3600" b="1" i="1" dirty="0" smtClean="0">
                <a:solidFill>
                  <a:schemeClr val="bg1"/>
                </a:solidFill>
              </a:rPr>
              <a:t>   У </a:t>
            </a:r>
            <a:r>
              <a:rPr lang="ru-RU" sz="3600" b="1" i="1" dirty="0">
                <a:solidFill>
                  <a:schemeClr val="bg1"/>
                </a:solidFill>
              </a:rPr>
              <a:t>хорошего человека </a:t>
            </a:r>
            <a:r>
              <a:rPr lang="ru-RU" sz="3600" b="1" i="1" dirty="0" smtClean="0">
                <a:solidFill>
                  <a:schemeClr val="bg1"/>
                </a:solidFill>
              </a:rPr>
              <a:t>друзей</a:t>
            </a:r>
          </a:p>
          <a:p>
            <a:pPr marL="0" indent="0">
              <a:buNone/>
            </a:pPr>
            <a:r>
              <a:rPr lang="ru-RU" sz="3600" b="1" i="1" dirty="0" smtClean="0">
                <a:solidFill>
                  <a:schemeClr val="bg1"/>
                </a:solidFill>
              </a:rPr>
              <a:t>   немало.</a:t>
            </a:r>
          </a:p>
          <a:p>
            <a:pPr marL="0" indent="0">
              <a:buNone/>
            </a:pPr>
            <a:endParaRPr lang="ru-RU" sz="3600" b="1" i="1" dirty="0">
              <a:solidFill>
                <a:srgbClr val="FFFF00"/>
              </a:solidFill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706090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Бурятские пословицы о лошади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7743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196752"/>
            <a:ext cx="8075240" cy="4608512"/>
          </a:xfrm>
        </p:spPr>
        <p:txBody>
          <a:bodyPr>
            <a:normAutofit/>
          </a:bodyPr>
          <a:lstStyle/>
          <a:p>
            <a:r>
              <a:rPr lang="ru-RU" sz="3600" b="1" i="1" dirty="0">
                <a:solidFill>
                  <a:srgbClr val="FFFF00"/>
                </a:solidFill>
              </a:rPr>
              <a:t> </a:t>
            </a:r>
            <a:r>
              <a:rPr lang="ru-RU" sz="2800" b="1" i="1" dirty="0" smtClean="0">
                <a:solidFill>
                  <a:schemeClr val="bg1"/>
                </a:solidFill>
              </a:rPr>
              <a:t>Существует около 250 пород лошадей.</a:t>
            </a:r>
          </a:p>
          <a:p>
            <a:r>
              <a:rPr lang="ru-RU" sz="2800" b="1" i="1" dirty="0" smtClean="0">
                <a:solidFill>
                  <a:schemeClr val="bg1"/>
                </a:solidFill>
              </a:rPr>
              <a:t> Бурятская порода</a:t>
            </a:r>
          </a:p>
          <a:p>
            <a:endParaRPr lang="ru-RU" sz="3600" b="1" i="1" dirty="0">
              <a:solidFill>
                <a:srgbClr val="FFFF00"/>
              </a:solidFill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706090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Многообразие пород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36912"/>
            <a:ext cx="4206114" cy="324036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5" name="Рисунок 4" descr="http://kohuku.ru/uploads/posts/2012-06/1339482312_4548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573016"/>
            <a:ext cx="3672408" cy="266429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66509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706090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b="1" dirty="0" err="1" smtClean="0">
                <a:solidFill>
                  <a:srgbClr val="FF0000"/>
                </a:solidFill>
              </a:rPr>
              <a:t>Иппотерапия</a:t>
            </a:r>
            <a:r>
              <a:rPr lang="ru-RU" b="1" dirty="0" smtClean="0">
                <a:solidFill>
                  <a:srgbClr val="FF0000"/>
                </a:solidFill>
              </a:rPr>
              <a:t> – лечение лошадью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b1e11347449b07106184dab86b18eb64.jpg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5536" y="1412776"/>
            <a:ext cx="4104456" cy="265357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11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91" b="3391"/>
          <a:stretch>
            <a:fillRect/>
          </a:stretch>
        </p:blipFill>
        <p:spPr bwMode="auto">
          <a:xfrm>
            <a:off x="4716016" y="3429000"/>
            <a:ext cx="3672408" cy="280831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3251292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847784559"/>
              </p:ext>
            </p:extLst>
          </p:nvPr>
        </p:nvGraphicFramePr>
        <p:xfrm>
          <a:off x="395536" y="1628800"/>
          <a:ext cx="8136904" cy="4873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7931224" cy="720080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Социологическое исследование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9715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620688"/>
            <a:ext cx="6172200" cy="1152128"/>
          </a:xfrm>
        </p:spPr>
        <p:txBody>
          <a:bodyPr>
            <a:noAutofit/>
          </a:bodyPr>
          <a:lstStyle/>
          <a:p>
            <a:pPr algn="ctr"/>
            <a:r>
              <a:rPr lang="ru-RU" sz="1800" i="1" kern="0" cap="none" dirty="0" smtClean="0">
                <a:solidFill>
                  <a:srgbClr val="0070C0"/>
                </a:solidFill>
                <a:latin typeface="Times New Roman" pitchFamily="18" charset="0"/>
              </a:rPr>
              <a:t>Министерство образования и науки Республики Бурятия</a:t>
            </a:r>
            <a:br>
              <a:rPr lang="ru-RU" sz="1800" i="1" kern="0" cap="none" dirty="0" smtClean="0">
                <a:solidFill>
                  <a:srgbClr val="0070C0"/>
                </a:solidFill>
                <a:latin typeface="Times New Roman" pitchFamily="18" charset="0"/>
              </a:rPr>
            </a:br>
            <a:r>
              <a:rPr lang="ru-RU" sz="1800" i="1" kern="0" cap="none" dirty="0" smtClean="0">
                <a:solidFill>
                  <a:srgbClr val="0070C0"/>
                </a:solidFill>
                <a:latin typeface="Times New Roman" pitchFamily="18" charset="0"/>
              </a:rPr>
              <a:t>ГКОУ «Специальная (коррекционная) общеобразовательная школа № 3 </a:t>
            </a:r>
            <a:r>
              <a:rPr lang="en-US" sz="1800" i="1" kern="0" cap="none" dirty="0" smtClean="0">
                <a:solidFill>
                  <a:srgbClr val="0070C0"/>
                </a:solidFill>
                <a:latin typeface="Times New Roman" pitchFamily="18" charset="0"/>
              </a:rPr>
              <a:t>VIII</a:t>
            </a:r>
            <a:r>
              <a:rPr lang="ru-RU" sz="1800" i="1" kern="0" cap="none" dirty="0" smtClean="0">
                <a:solidFill>
                  <a:srgbClr val="0070C0"/>
                </a:solidFill>
                <a:latin typeface="Times New Roman" pitchFamily="18" charset="0"/>
              </a:rPr>
              <a:t> вида» г. Улан-Удэ</a:t>
            </a:r>
            <a:r>
              <a:rPr lang="en-US" sz="1800" i="1" kern="0" cap="none" dirty="0" smtClean="0">
                <a:solidFill>
                  <a:srgbClr val="FF0000"/>
                </a:solidFill>
                <a:latin typeface="Times New Roman" pitchFamily="18" charset="0"/>
              </a:rPr>
              <a:t/>
            </a:r>
            <a:br>
              <a:rPr lang="en-US" sz="1800" i="1" kern="0" cap="none" dirty="0" smtClean="0">
                <a:solidFill>
                  <a:srgbClr val="FF0000"/>
                </a:solidFill>
                <a:latin typeface="Times New Roman" pitchFamily="18" charset="0"/>
              </a:rPr>
            </a:br>
            <a:endParaRPr lang="ru-RU" sz="1800" dirty="0">
              <a:solidFill>
                <a:srgbClr val="FFFF00"/>
              </a:solidFill>
              <a:latin typeface="Mistral" pitchFamily="66" charset="0"/>
              <a:cs typeface="Miriam" pitchFamily="34" charset="-79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2286000" y="2060848"/>
            <a:ext cx="6172200" cy="3816424"/>
          </a:xfrm>
        </p:spPr>
        <p:txBody>
          <a:bodyPr>
            <a:normAutofit/>
          </a:bodyPr>
          <a:lstStyle/>
          <a:p>
            <a:pPr algn="ctr"/>
            <a:r>
              <a:rPr lang="ru-RU" sz="6000" cap="small" dirty="0" smtClean="0">
                <a:solidFill>
                  <a:srgbClr val="FFFF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Удивительные лошади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sz="3200" dirty="0" smtClean="0">
              <a:solidFill>
                <a:srgbClr val="FFFF00"/>
              </a:solidFill>
            </a:endParaRPr>
          </a:p>
          <a:p>
            <a:endParaRPr lang="ru-RU" sz="3200" dirty="0">
              <a:solidFill>
                <a:srgbClr val="FFFF00"/>
              </a:solidFill>
            </a:endParaRPr>
          </a:p>
          <a:p>
            <a:pPr algn="ctr"/>
            <a:r>
              <a:rPr lang="ru-RU" sz="3200" b="1" dirty="0" smtClean="0">
                <a:solidFill>
                  <a:srgbClr val="FFFF00"/>
                </a:solidFill>
              </a:rPr>
              <a:t> </a:t>
            </a:r>
            <a:r>
              <a:rPr lang="ru-RU" sz="3200" b="1" dirty="0" smtClean="0">
                <a:solidFill>
                  <a:schemeClr val="bg1"/>
                </a:solidFill>
              </a:rPr>
              <a:t>Лошади </a:t>
            </a:r>
            <a:r>
              <a:rPr lang="ru-RU" sz="3200" b="1" dirty="0">
                <a:solidFill>
                  <a:schemeClr val="bg1"/>
                </a:solidFill>
              </a:rPr>
              <a:t>интересны большинству обучающихся нашей школы. Многие ребята хотят подружиться с ними и больше узнать о них. </a:t>
            </a:r>
            <a:endParaRPr lang="ru-RU" sz="3200" dirty="0" smtClean="0">
              <a:solidFill>
                <a:schemeClr val="bg1"/>
              </a:solidFill>
            </a:endParaRPr>
          </a:p>
          <a:p>
            <a:endParaRPr lang="ru-RU" sz="3200" dirty="0">
              <a:solidFill>
                <a:srgbClr val="FFFF00"/>
              </a:solidFill>
            </a:endParaRP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Вывод: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2554573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075240" cy="487375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1. Мир </a:t>
            </a:r>
            <a:r>
              <a:rPr lang="ru-RU" sz="3200" b="1" dirty="0">
                <a:solidFill>
                  <a:schemeClr val="bg1"/>
                </a:solidFill>
              </a:rPr>
              <a:t>лошадей очень разнообразен</a:t>
            </a:r>
            <a:r>
              <a:rPr lang="ru-RU" sz="3200" b="1" dirty="0" smtClean="0">
                <a:solidFill>
                  <a:schemeClr val="bg1"/>
                </a:solidFill>
              </a:rPr>
              <a:t>.</a:t>
            </a:r>
          </a:p>
          <a:p>
            <a:r>
              <a:rPr lang="ru-RU" sz="3200" b="1" dirty="0" smtClean="0">
                <a:solidFill>
                  <a:schemeClr val="bg1"/>
                </a:solidFill>
              </a:rPr>
              <a:t>2. </a:t>
            </a:r>
            <a:r>
              <a:rPr lang="ru-RU" sz="3200" b="1" dirty="0">
                <a:solidFill>
                  <a:schemeClr val="bg1"/>
                </a:solidFill>
              </a:rPr>
              <a:t>В Сибири могут жить только породы, выведенные для проживания в холодном климате, выносливые и сильные физически.</a:t>
            </a:r>
          </a:p>
          <a:p>
            <a:r>
              <a:rPr lang="ru-RU" sz="3200" b="1" dirty="0" smtClean="0">
                <a:solidFill>
                  <a:schemeClr val="bg1"/>
                </a:solidFill>
              </a:rPr>
              <a:t>3. Невозможно </a:t>
            </a:r>
            <a:r>
              <a:rPr lang="ru-RU" sz="3200" b="1" dirty="0">
                <a:solidFill>
                  <a:schemeClr val="bg1"/>
                </a:solidFill>
              </a:rPr>
              <a:t>представить себе наш мир без этих красивых и умных животных. </a:t>
            </a:r>
            <a:endParaRPr lang="ru-RU" sz="3200" dirty="0">
              <a:solidFill>
                <a:schemeClr val="bg1"/>
              </a:solidFill>
            </a:endParaRP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Заключение: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3697628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772816"/>
            <a:ext cx="8075240" cy="4701136"/>
          </a:xfrm>
        </p:spPr>
        <p:txBody>
          <a:bodyPr>
            <a:normAutofit fontScale="92500"/>
          </a:bodyPr>
          <a:lstStyle/>
          <a:p>
            <a:r>
              <a:rPr lang="ru-RU" sz="3200" b="1" dirty="0">
                <a:solidFill>
                  <a:schemeClr val="bg1"/>
                </a:solidFill>
              </a:rPr>
              <a:t>Таким образом, мы подтвердили нашу гипотезу о том, что если изучить, обработать познавательную информацию о лошадях и познакомить с нею одноклассников, то произойдет обогащение их новыми знаниями о лошадях, вызовет у них потребность общаться с лошадьми, что, несомненно, сделает ребят здоровее, добрее к окружающим.</a:t>
            </a:r>
          </a:p>
          <a:p>
            <a:endParaRPr lang="ru-RU" sz="3200" b="1" dirty="0">
              <a:solidFill>
                <a:srgbClr val="FFFF00"/>
              </a:solidFill>
            </a:endParaRPr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Заключение: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2148832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i="1" dirty="0" smtClean="0">
                <a:solidFill>
                  <a:schemeClr val="bg1"/>
                </a:solidFill>
              </a:rPr>
              <a:t> Ни </a:t>
            </a:r>
            <a:r>
              <a:rPr lang="ru-RU" sz="3200" b="1" i="1" dirty="0">
                <a:solidFill>
                  <a:schemeClr val="bg1"/>
                </a:solidFill>
              </a:rPr>
              <a:t>одно другое животное не заняло столь значительного места в развитии человеческого общества, какое принадлежит лошади</a:t>
            </a:r>
            <a:r>
              <a:rPr lang="ru-RU" sz="3200" b="1" i="1" dirty="0" smtClean="0">
                <a:solidFill>
                  <a:schemeClr val="bg1"/>
                </a:solidFill>
              </a:rPr>
              <a:t>.</a:t>
            </a:r>
          </a:p>
          <a:p>
            <a:pPr algn="ctr"/>
            <a:r>
              <a:rPr lang="ru-RU" sz="3200" b="1" i="1" dirty="0" smtClean="0">
                <a:solidFill>
                  <a:schemeClr val="bg1"/>
                </a:solidFill>
              </a:rPr>
              <a:t> Это </a:t>
            </a:r>
            <a:r>
              <a:rPr lang="ru-RU" sz="3200" b="1" i="1" dirty="0">
                <a:solidFill>
                  <a:schemeClr val="bg1"/>
                </a:solidFill>
              </a:rPr>
              <a:t>животное заслужило почёт и уважение за то, что оно сделало для человечества и продолжает делать. </a:t>
            </a: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Актуальность исследования: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5872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931224" cy="4873752"/>
          </a:xfrm>
        </p:spPr>
        <p:txBody>
          <a:bodyPr>
            <a:normAutofit/>
          </a:bodyPr>
          <a:lstStyle/>
          <a:p>
            <a:pPr algn="ctr"/>
            <a:endParaRPr lang="ru-RU" sz="3600" b="1" i="1" dirty="0" smtClean="0">
              <a:solidFill>
                <a:srgbClr val="FFFF00"/>
              </a:solidFill>
            </a:endParaRPr>
          </a:p>
          <a:p>
            <a:pPr algn="ctr"/>
            <a:r>
              <a:rPr lang="ru-RU" sz="3600" b="1" i="1" dirty="0" smtClean="0">
                <a:solidFill>
                  <a:schemeClr val="bg1"/>
                </a:solidFill>
              </a:rPr>
              <a:t>Собрать </a:t>
            </a:r>
            <a:r>
              <a:rPr lang="ru-RU" sz="3600" b="1" i="1" dirty="0">
                <a:solidFill>
                  <a:schemeClr val="bg1"/>
                </a:solidFill>
              </a:rPr>
              <a:t>и систематизировать информацию о лошадях, особенностях строения их организма, выявить значение лошади в жизни человека.</a:t>
            </a: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Цель исследования: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5083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931224" cy="4873752"/>
          </a:xfrm>
        </p:spPr>
        <p:txBody>
          <a:bodyPr>
            <a:normAutofit/>
          </a:bodyPr>
          <a:lstStyle/>
          <a:p>
            <a:pPr algn="ctr"/>
            <a:endParaRPr lang="ru-RU" sz="3600" b="1" i="1" dirty="0" smtClean="0">
              <a:solidFill>
                <a:srgbClr val="FFFF00"/>
              </a:solidFill>
            </a:endParaRPr>
          </a:p>
          <a:p>
            <a:pPr algn="ctr"/>
            <a:r>
              <a:rPr lang="ru-RU" sz="3600" b="1" i="1" dirty="0" smtClean="0">
                <a:solidFill>
                  <a:srgbClr val="FFFF00"/>
                </a:solidFill>
              </a:rPr>
              <a:t> </a:t>
            </a:r>
            <a:r>
              <a:rPr lang="ru-RU" sz="3600" b="1" i="1" dirty="0" smtClean="0">
                <a:solidFill>
                  <a:schemeClr val="bg1"/>
                </a:solidFill>
              </a:rPr>
              <a:t>Лошадь </a:t>
            </a:r>
            <a:r>
              <a:rPr lang="ru-RU" sz="3600" b="1" i="1" dirty="0">
                <a:solidFill>
                  <a:schemeClr val="bg1"/>
                </a:solidFill>
              </a:rPr>
              <a:t>в истории и возможности ее использования в современном обществе и быту.</a:t>
            </a: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Объект исследования: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1650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931224" cy="4873752"/>
          </a:xfrm>
        </p:spPr>
        <p:txBody>
          <a:bodyPr>
            <a:normAutofit/>
          </a:bodyPr>
          <a:lstStyle/>
          <a:p>
            <a:pPr algn="ctr"/>
            <a:endParaRPr lang="ru-RU" sz="3600" b="1" i="1" dirty="0" smtClean="0">
              <a:solidFill>
                <a:srgbClr val="FFFF00"/>
              </a:solidFill>
            </a:endParaRPr>
          </a:p>
          <a:p>
            <a:pPr algn="ctr"/>
            <a:r>
              <a:rPr lang="ru-RU" sz="3600" b="1" i="1" dirty="0" smtClean="0">
                <a:solidFill>
                  <a:srgbClr val="FFFF00"/>
                </a:solidFill>
              </a:rPr>
              <a:t> </a:t>
            </a:r>
            <a:r>
              <a:rPr lang="ru-RU" sz="3600" b="1" i="1" dirty="0" smtClean="0">
                <a:solidFill>
                  <a:schemeClr val="bg1"/>
                </a:solidFill>
              </a:rPr>
              <a:t>Значение </a:t>
            </a:r>
            <a:r>
              <a:rPr lang="ru-RU" sz="3600" b="1" i="1" dirty="0">
                <a:solidFill>
                  <a:schemeClr val="bg1"/>
                </a:solidFill>
              </a:rPr>
              <a:t>лошади в жизни человека, влияние лошадей для здоровья людей.</a:t>
            </a: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Предмет исследования: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1978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836712"/>
            <a:ext cx="7467600" cy="4968552"/>
          </a:xfrm>
        </p:spPr>
        <p:txBody>
          <a:bodyPr>
            <a:noAutofit/>
          </a:bodyPr>
          <a:lstStyle/>
          <a:p>
            <a:pPr algn="ctr"/>
            <a:endParaRPr lang="ru-RU" sz="3200" b="1" i="1" dirty="0" smtClean="0">
              <a:solidFill>
                <a:srgbClr val="FFFF00"/>
              </a:solidFill>
            </a:endParaRPr>
          </a:p>
          <a:p>
            <a:pPr algn="ctr"/>
            <a:r>
              <a:rPr lang="ru-RU" sz="3200" b="1" i="1" dirty="0" smtClean="0">
                <a:solidFill>
                  <a:srgbClr val="FFFF00"/>
                </a:solidFill>
              </a:rPr>
              <a:t> </a:t>
            </a:r>
            <a:r>
              <a:rPr lang="ru-RU" sz="3200" b="1" i="1" dirty="0" smtClean="0">
                <a:solidFill>
                  <a:schemeClr val="bg1"/>
                </a:solidFill>
              </a:rPr>
              <a:t>Если </a:t>
            </a:r>
            <a:r>
              <a:rPr lang="ru-RU" sz="3200" b="1" i="1" dirty="0">
                <a:solidFill>
                  <a:schemeClr val="bg1"/>
                </a:solidFill>
              </a:rPr>
              <a:t>изучить, обработать познавательную информацию о лошадях и познакомить с нею одноклассников, то произойдет обогащение их новыми знаниями о лошадях, вызовет у них потребность общаться с лошадьми, что, несомненно, сделает ребят здоровее, добрее к окружающим.</a:t>
            </a: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Гипотеза: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2388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075240" cy="4205064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FFFF00"/>
                </a:solidFill>
              </a:rPr>
              <a:t> </a:t>
            </a:r>
            <a:r>
              <a:rPr lang="ru-RU" sz="3600" b="1" i="1" dirty="0" smtClean="0">
                <a:solidFill>
                  <a:schemeClr val="bg1"/>
                </a:solidFill>
              </a:rPr>
              <a:t>Расширить </a:t>
            </a:r>
            <a:r>
              <a:rPr lang="ru-RU" sz="3600" b="1" i="1" dirty="0">
                <a:solidFill>
                  <a:schemeClr val="bg1"/>
                </a:solidFill>
              </a:rPr>
              <a:t>знания школьников о лошадях, научить  их  бережно относиться к лошадям, чтобы ребята смогли осознать значение лошадей для человека и у них возникла потребность  и желание общаться с ними.</a:t>
            </a: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706090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 fontScale="90000"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Значимость и прикладная ценность работы: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0805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075240" cy="42050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i="1" dirty="0" smtClean="0">
                <a:solidFill>
                  <a:srgbClr val="FFFF00"/>
                </a:solidFill>
              </a:rPr>
              <a:t> </a:t>
            </a:r>
            <a:endParaRPr lang="ru-RU" sz="3600" b="1" i="1" dirty="0">
              <a:solidFill>
                <a:srgbClr val="FFFF00"/>
              </a:solidFill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706090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Лошадь в древнем мире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329254"/>
            <a:ext cx="4067146" cy="281982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92D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5" name="Picture 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573016"/>
            <a:ext cx="3672408" cy="273630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/>
        </p:spPr>
      </p:pic>
      <p:sp>
        <p:nvSpPr>
          <p:cNvPr id="2" name="TextBox 1"/>
          <p:cNvSpPr txBox="1"/>
          <p:nvPr/>
        </p:nvSpPr>
        <p:spPr>
          <a:xfrm>
            <a:off x="4860033" y="1412776"/>
            <a:ext cx="381642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Предки </a:t>
            </a:r>
            <a:r>
              <a:rPr lang="ru-RU" sz="2800" b="1" dirty="0">
                <a:solidFill>
                  <a:schemeClr val="bg1"/>
                </a:solidFill>
              </a:rPr>
              <a:t>лошадей жили </a:t>
            </a:r>
            <a:r>
              <a:rPr lang="ru-RU" sz="2800" b="1" dirty="0" smtClean="0">
                <a:solidFill>
                  <a:schemeClr val="bg1"/>
                </a:solidFill>
              </a:rPr>
              <a:t>50-60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 </a:t>
            </a:r>
            <a:r>
              <a:rPr lang="ru-RU" sz="2800" b="1" dirty="0">
                <a:solidFill>
                  <a:schemeClr val="bg1"/>
                </a:solidFill>
              </a:rPr>
              <a:t>миллионов лет назад.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23528" y="4653136"/>
            <a:ext cx="44644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Первое </a:t>
            </a:r>
            <a:r>
              <a:rPr lang="ru-RU" sz="2800" b="1" dirty="0">
                <a:solidFill>
                  <a:schemeClr val="bg1"/>
                </a:solidFill>
              </a:rPr>
              <a:t>красивое </a:t>
            </a:r>
            <a:r>
              <a:rPr lang="ru-RU" sz="2800" b="1" dirty="0" smtClean="0">
                <a:solidFill>
                  <a:schemeClr val="bg1"/>
                </a:solidFill>
              </a:rPr>
              <a:t>имя лошади: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 </a:t>
            </a:r>
            <a:r>
              <a:rPr lang="ru-RU" sz="4000" b="1" dirty="0" err="1" smtClean="0">
                <a:solidFill>
                  <a:schemeClr val="bg1"/>
                </a:solidFill>
              </a:rPr>
              <a:t>эогиппус</a:t>
            </a:r>
            <a:r>
              <a:rPr lang="ru-RU" sz="4000" b="1" dirty="0" smtClean="0">
                <a:solidFill>
                  <a:schemeClr val="bg1"/>
                </a:solidFill>
              </a:rPr>
              <a:t>.</a:t>
            </a:r>
            <a:endParaRPr lang="ru-RU" sz="4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0170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1276</TotalTime>
  <Words>483</Words>
  <Application>Microsoft Office PowerPoint</Application>
  <PresentationFormat>Экран (4:3)</PresentationFormat>
  <Paragraphs>64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Эркер</vt:lpstr>
      <vt:lpstr>Министерство образования и науки Республики Бурятия ГКОУ «Специальная (коррекционная) общеобразовательная школа № 3 VIII вида» г. Улан-Удэ </vt:lpstr>
      <vt:lpstr>Министерство образования и науки Республики Бурятия ГКОУ «Специальная (коррекционная) общеобразовательная школа № 3 VIII вида» г. Улан-Удэ </vt:lpstr>
      <vt:lpstr>Актуальность исследования:</vt:lpstr>
      <vt:lpstr>Цель исследования:</vt:lpstr>
      <vt:lpstr>Объект исследования:</vt:lpstr>
      <vt:lpstr>Предмет исследования:</vt:lpstr>
      <vt:lpstr>Гипотеза:</vt:lpstr>
      <vt:lpstr>Значимость и прикладная ценность работы:</vt:lpstr>
      <vt:lpstr>Лошадь в древнем мире</vt:lpstr>
      <vt:lpstr>Лошадь в хозяйстве</vt:lpstr>
      <vt:lpstr>Лошадь на цирковой арене</vt:lpstr>
      <vt:lpstr>Лошадь в искусстве, филателии</vt:lpstr>
      <vt:lpstr>Лошадь в спорте</vt:lpstr>
      <vt:lpstr>Лошадь в строю</vt:lpstr>
      <vt:lpstr>Образ лошади в бурятской культуре</vt:lpstr>
      <vt:lpstr>Бурятские пословицы о лошади</vt:lpstr>
      <vt:lpstr>Многообразие пород</vt:lpstr>
      <vt:lpstr>Иппотерапия – лечение лошадью</vt:lpstr>
      <vt:lpstr>Социологическое исследование</vt:lpstr>
      <vt:lpstr>Вывод:</vt:lpstr>
      <vt:lpstr>Заключение:</vt:lpstr>
      <vt:lpstr>Заключение: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Бумага своими руками</dc:title>
  <dc:creator>DENISENKOVA</dc:creator>
  <cp:lastModifiedBy>Татьяна</cp:lastModifiedBy>
  <cp:revision>99</cp:revision>
  <dcterms:created xsi:type="dcterms:W3CDTF">2012-04-12T10:23:23Z</dcterms:created>
  <dcterms:modified xsi:type="dcterms:W3CDTF">2015-03-09T05:32:55Z</dcterms:modified>
</cp:coreProperties>
</file>