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309" r:id="rId2"/>
    <p:sldId id="375" r:id="rId3"/>
    <p:sldId id="374" r:id="rId4"/>
    <p:sldId id="372" r:id="rId5"/>
    <p:sldId id="316" r:id="rId6"/>
    <p:sldId id="396" r:id="rId7"/>
    <p:sldId id="393" r:id="rId8"/>
    <p:sldId id="376" r:id="rId9"/>
    <p:sldId id="377" r:id="rId10"/>
    <p:sldId id="347" r:id="rId11"/>
    <p:sldId id="381" r:id="rId12"/>
    <p:sldId id="382" r:id="rId13"/>
    <p:sldId id="383" r:id="rId14"/>
    <p:sldId id="384" r:id="rId15"/>
    <p:sldId id="385" r:id="rId16"/>
    <p:sldId id="380" r:id="rId17"/>
    <p:sldId id="388" r:id="rId18"/>
    <p:sldId id="386" r:id="rId19"/>
    <p:sldId id="387" r:id="rId20"/>
    <p:sldId id="395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" initials="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43" autoAdjust="0"/>
  </p:normalViewPr>
  <p:slideViewPr>
    <p:cSldViewPr>
      <p:cViewPr>
        <p:scale>
          <a:sx n="91" d="100"/>
          <a:sy n="91" d="100"/>
        </p:scale>
        <p:origin x="-1210" y="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1-19T21:27:58.277" idx="1">
    <p:pos x="6720" y="-292"/>
    <p:text/>
  </p:cm>
  <p:cm authorId="0" dt="2014-11-19T21:28:01.599" idx="2">
    <p:pos x="6911" y="237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F6814-D8EA-47A8-88D0-7245F4855925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ACB89-2B78-45FE-BB88-CF68E0DB93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702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ACB89-2B78-45FE-BB88-CF68E0DB937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5B4382-14B6-44FB-8DB2-1CB9C0444FA8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D81501-A347-4B4B-A5D1-8DCBC11E4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smi2.ru/data/fckuploads/05a496fca01f.p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http://img-fotki.yandex.ru/get/6208/22510178.3/0_71bcf_786dfcc6_L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0620"/>
            <a:ext cx="8075240" cy="2434324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>
                <a:solidFill>
                  <a:schemeClr val="tx1"/>
                </a:solidFill>
              </a:rPr>
              <a:t>ОРГАНИЗАЦИЯ РАБОТЫ ПО НРАВСТВЕННО- ПАТРИОТИЧЕСКОМУ ВОСПИТАНИЮ ДЕТЕЙСТАРШЕГО ДОШКОЛЬНОГО ВОЗРАСТА В УСЛОВИЯХ СЕТЕВОГО ВЗАИМОДЕЙСТВИЯ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ГБДОУ детский сад №60 «Гнездышко»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ГБДОУ детский сад №63 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>
                <a:solidFill>
                  <a:srgbClr val="002060"/>
                </a:solidFill>
              </a:rPr>
              <a:t>«</a:t>
            </a:r>
            <a:r>
              <a:rPr lang="ru-RU" sz="2200" i="1" dirty="0" smtClean="0">
                <a:solidFill>
                  <a:srgbClr val="002060"/>
                </a:solidFill>
              </a:rPr>
              <a:t>Любовь к родному краю, родной речи начинается с малого — любви к своей семье, к своему жилищу, к своему детскому саду. Постепенно расширяясь, эта любовь переходит в любовь к родной стране, к ее истории, прошлому и настоящему, ко всему человечеству</a:t>
            </a:r>
            <a:r>
              <a:rPr lang="ru-RU" sz="2200" dirty="0" smtClean="0">
                <a:solidFill>
                  <a:srgbClr val="002060"/>
                </a:solidFill>
              </a:rPr>
              <a:t>»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Д.С. Лихачев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/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/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ГБДОУ детский сад № 60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Старший </a:t>
            </a:r>
            <a:r>
              <a:rPr lang="ru-RU" sz="2200" dirty="0" smtClean="0">
                <a:solidFill>
                  <a:srgbClr val="002060"/>
                </a:solidFill>
              </a:rPr>
              <a:t>воспитатель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Колосенкова Людмила Александровна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ГБДОУ детский сад № 63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Заместитель заведующего по УВР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Фатеева Татьяна Витальевна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/>
            </a:r>
            <a:br>
              <a:rPr lang="ru-RU" sz="2200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7062">
            <a:off x="406041" y="4883663"/>
            <a:ext cx="2952934" cy="900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>
            <a:spLocks noChangeArrowheads="1"/>
          </p:cNvSpPr>
          <p:nvPr/>
        </p:nvSpPr>
        <p:spPr bwMode="auto">
          <a:xfrm>
            <a:off x="0" y="226077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ПАСПОРТ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1124744"/>
            <a:ext cx="3600400" cy="237626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6056" y="1124744"/>
            <a:ext cx="3600400" cy="237626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83568" y="1268760"/>
            <a:ext cx="345638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/>
              <a:t>ГБДОУ детский сад № 60</a:t>
            </a:r>
          </a:p>
          <a:p>
            <a:endParaRPr lang="ru-RU" sz="800" dirty="0" smtClean="0"/>
          </a:p>
          <a:p>
            <a:pPr marL="266700" indent="-266700">
              <a:buFont typeface="Wingdings" pitchFamily="2" charset="2"/>
              <a:buChar char="Ø"/>
            </a:pPr>
            <a:r>
              <a:rPr lang="ru-RU" sz="1400" dirty="0" smtClean="0"/>
              <a:t>воспитанники старшего дошкольного возраста 5-7 лет</a:t>
            </a:r>
          </a:p>
          <a:p>
            <a:pPr marL="266700" indent="-266700">
              <a:buFont typeface="Wingdings" pitchFamily="2" charset="2"/>
              <a:buChar char="Ø"/>
            </a:pPr>
            <a:r>
              <a:rPr lang="ru-RU" sz="1400" dirty="0" smtClean="0"/>
              <a:t>родители (законные представители) воспитанников</a:t>
            </a:r>
          </a:p>
          <a:p>
            <a:pPr marL="266700" indent="-266700">
              <a:buFont typeface="Wingdings" pitchFamily="2" charset="2"/>
              <a:buChar char="Ø"/>
            </a:pPr>
            <a:r>
              <a:rPr lang="ru-RU" sz="1400" dirty="0" smtClean="0"/>
              <a:t>заведующий </a:t>
            </a:r>
          </a:p>
          <a:p>
            <a:pPr marL="266700" indent="-266700">
              <a:buFont typeface="Wingdings" pitchFamily="2" charset="2"/>
              <a:buChar char="Ø"/>
            </a:pPr>
            <a:r>
              <a:rPr lang="ru-RU" sz="1400" dirty="0" smtClean="0"/>
              <a:t> старший воспитатель</a:t>
            </a:r>
          </a:p>
          <a:p>
            <a:pPr marL="266700" indent="-266700">
              <a:buFont typeface="Wingdings" pitchFamily="2" charset="2"/>
              <a:buChar char="Ø"/>
            </a:pPr>
            <a:r>
              <a:rPr lang="ru-RU" sz="1400" dirty="0" smtClean="0"/>
              <a:t>воспитатели</a:t>
            </a:r>
          </a:p>
          <a:p>
            <a:pPr marL="266700" indent="-266700">
              <a:buFont typeface="Wingdings" pitchFamily="2" charset="2"/>
              <a:buChar char="Ø"/>
            </a:pPr>
            <a:r>
              <a:rPr lang="ru-RU" sz="1400" dirty="0" smtClean="0"/>
              <a:t> специалисты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1196753"/>
            <a:ext cx="331236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/>
              <a:t>ГБДОУ детский сад № 63</a:t>
            </a:r>
          </a:p>
          <a:p>
            <a:pPr algn="ctr"/>
            <a:endParaRPr lang="ru-RU" sz="800" dirty="0" smtClean="0"/>
          </a:p>
          <a:p>
            <a:pPr marL="447675" indent="-266700">
              <a:buFont typeface="Wingdings" pitchFamily="2" charset="2"/>
              <a:buChar char="Ø"/>
            </a:pPr>
            <a:r>
              <a:rPr lang="ru-RU" sz="1400" dirty="0" smtClean="0"/>
              <a:t>воспитанники старшего дошкольного возраста 5-7 лет</a:t>
            </a:r>
          </a:p>
          <a:p>
            <a:pPr marL="447675" indent="-266700">
              <a:buFont typeface="Wingdings" pitchFamily="2" charset="2"/>
              <a:buChar char="Ø"/>
            </a:pPr>
            <a:r>
              <a:rPr lang="ru-RU" sz="1400" dirty="0" smtClean="0"/>
              <a:t>родители (законные представители) воспитанников</a:t>
            </a:r>
          </a:p>
          <a:p>
            <a:pPr marL="447675" indent="-266700">
              <a:buFont typeface="Wingdings" pitchFamily="2" charset="2"/>
              <a:buChar char="Ø"/>
            </a:pPr>
            <a:r>
              <a:rPr lang="ru-RU" sz="1400" dirty="0" smtClean="0"/>
              <a:t>заведующий</a:t>
            </a:r>
          </a:p>
          <a:p>
            <a:pPr marL="447675" indent="-266700">
              <a:buFont typeface="Wingdings" pitchFamily="2" charset="2"/>
              <a:buChar char="Ø"/>
            </a:pPr>
            <a:r>
              <a:rPr lang="ru-RU" sz="1400" dirty="0" smtClean="0"/>
              <a:t>заместитель заведующего по учебно-воспитательной работе</a:t>
            </a:r>
          </a:p>
          <a:p>
            <a:pPr marL="447675" indent="-266700">
              <a:buFont typeface="Wingdings" pitchFamily="2" charset="2"/>
              <a:buChar char="Ø"/>
            </a:pPr>
            <a:r>
              <a:rPr lang="ru-RU" sz="1400" dirty="0" smtClean="0"/>
              <a:t>воспитатели</a:t>
            </a:r>
          </a:p>
          <a:p>
            <a:pPr marL="447675" indent="-266700">
              <a:buFont typeface="Wingdings" pitchFamily="2" charset="2"/>
              <a:buChar char="Ø"/>
            </a:pPr>
            <a:r>
              <a:rPr lang="ru-RU" sz="1400" dirty="0" smtClean="0"/>
              <a:t>специалисты</a:t>
            </a:r>
          </a:p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3789040"/>
            <a:ext cx="3816424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4048" y="3789040"/>
            <a:ext cx="3816424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5301208"/>
            <a:ext cx="3816424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95536" y="3789040"/>
            <a:ext cx="360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/>
              <a:t>Детская библиотека № 9 «Сказка»</a:t>
            </a:r>
          </a:p>
          <a:p>
            <a:pPr algn="ctr"/>
            <a:endParaRPr lang="ru-RU" sz="1400" dirty="0" smtClean="0"/>
          </a:p>
          <a:p>
            <a:pPr algn="ctr">
              <a:buFont typeface="Wingdings" pitchFamily="2" charset="2"/>
              <a:buChar char="Ø"/>
            </a:pPr>
            <a:r>
              <a:rPr lang="ru-RU" sz="1400" dirty="0" smtClean="0"/>
              <a:t>заведующий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932040" y="3861048"/>
            <a:ext cx="39604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/>
              <a:t>ГБОУ СШ №201 Фрунзенского района</a:t>
            </a:r>
            <a:endParaRPr lang="ru-RU" sz="1400" dirty="0" smtClean="0"/>
          </a:p>
          <a:p>
            <a:pPr marL="266700" indent="-180975">
              <a:buFont typeface="Wingdings" pitchFamily="2" charset="2"/>
              <a:buChar char="Ø"/>
            </a:pPr>
            <a:r>
              <a:rPr lang="ru-RU" sz="1400" dirty="0" smtClean="0"/>
              <a:t>Заместитель директора по учебно-воспитательной работе</a:t>
            </a:r>
          </a:p>
          <a:p>
            <a:pPr marL="266700" indent="-180975">
              <a:buFont typeface="Wingdings" pitchFamily="2" charset="2"/>
              <a:buChar char="Ø"/>
            </a:pPr>
            <a:r>
              <a:rPr lang="ru-RU" sz="1400" dirty="0" smtClean="0"/>
              <a:t>Руководитель музея экипажа гвардейской подводной лодки Л-3 «</a:t>
            </a:r>
            <a:r>
              <a:rPr lang="ru-RU" sz="1400" dirty="0" err="1" smtClean="0"/>
              <a:t>Фрунзевец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4048" y="5373216"/>
            <a:ext cx="3816424" cy="122413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148064" y="5445224"/>
            <a:ext cx="3600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/>
              <a:t>Совет ветеранов Фрунзенского района</a:t>
            </a:r>
            <a:endParaRPr lang="ru-RU" sz="800" dirty="0" smtClean="0"/>
          </a:p>
          <a:p>
            <a:pPr marL="180975" indent="-180975">
              <a:buFont typeface="Wingdings" pitchFamily="2" charset="2"/>
              <a:buChar char="Ø"/>
            </a:pPr>
            <a:r>
              <a:rPr lang="ru-RU" sz="1400" dirty="0" smtClean="0"/>
              <a:t>Председатель Совета ветеранов</a:t>
            </a:r>
          </a:p>
          <a:p>
            <a:pPr marL="180975" indent="-180975">
              <a:buFont typeface="Wingdings" pitchFamily="2" charset="2"/>
              <a:buChar char="Ø"/>
            </a:pPr>
            <a:r>
              <a:rPr lang="ru-RU" sz="1400" dirty="0" smtClean="0"/>
              <a:t>Ветераны, жители блокадного Ленинграда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23528" y="5373217"/>
            <a:ext cx="36724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/>
              <a:t>Военно-патриотический клуб «</a:t>
            </a:r>
            <a:r>
              <a:rPr lang="ru-RU" sz="1400" b="1" i="1" dirty="0" err="1" smtClean="0"/>
              <a:t>Пересвет</a:t>
            </a:r>
            <a:r>
              <a:rPr lang="ru-RU" sz="1400" b="1" i="1" dirty="0" smtClean="0"/>
              <a:t>» при ГБОУ СШ №443 Фрунзенского района</a:t>
            </a:r>
            <a:endParaRPr lang="ru-RU" sz="1400" dirty="0" smtClean="0"/>
          </a:p>
          <a:p>
            <a:pPr marL="361950" indent="-276225">
              <a:buFont typeface="Wingdings" pitchFamily="2" charset="2"/>
              <a:buChar char="Ø"/>
            </a:pPr>
            <a:r>
              <a:rPr lang="ru-RU" sz="1400" dirty="0" smtClean="0"/>
              <a:t>Педагоги</a:t>
            </a:r>
          </a:p>
          <a:p>
            <a:pPr marL="361950" indent="-276225">
              <a:buFont typeface="Wingdings" pitchFamily="2" charset="2"/>
              <a:buChar char="Ø"/>
            </a:pPr>
            <a:r>
              <a:rPr lang="ru-RU" sz="1400" dirty="0" smtClean="0"/>
              <a:t>воспитанники клуба</a:t>
            </a:r>
            <a:endParaRPr lang="ru-RU" sz="14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475656" y="620688"/>
            <a:ext cx="6336704" cy="3600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627784" y="62068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Участники проекта</a:t>
            </a:r>
            <a:endParaRPr lang="ru-RU" dirty="0"/>
          </a:p>
        </p:txBody>
      </p:sp>
      <p:sp>
        <p:nvSpPr>
          <p:cNvPr id="42" name="Стрелка вправо 41"/>
          <p:cNvSpPr/>
          <p:nvPr/>
        </p:nvSpPr>
        <p:spPr>
          <a:xfrm>
            <a:off x="4572000" y="4005064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4572000" y="5661248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 rot="10800000">
            <a:off x="4139952" y="4509120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 rot="10800000">
            <a:off x="4139952" y="5949280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Тройная стрелка влево/вправо/вверх 45"/>
          <p:cNvSpPr/>
          <p:nvPr/>
        </p:nvSpPr>
        <p:spPr>
          <a:xfrm rot="10800000">
            <a:off x="4067944" y="2132856"/>
            <a:ext cx="1008112" cy="4464496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/>
              <a:t>Сроки реализации</a:t>
            </a:r>
            <a:r>
              <a:rPr lang="ru-RU" b="1" dirty="0" smtClean="0"/>
              <a:t>: </a:t>
            </a:r>
          </a:p>
          <a:p>
            <a:pPr>
              <a:buNone/>
            </a:pPr>
            <a:r>
              <a:rPr lang="ru-RU" dirty="0" smtClean="0"/>
              <a:t>       долгосрочный </a:t>
            </a:r>
          </a:p>
          <a:p>
            <a:pPr>
              <a:buNone/>
            </a:pPr>
            <a:r>
              <a:rPr lang="ru-RU" dirty="0" smtClean="0"/>
              <a:t>      (сентябрь-май)</a:t>
            </a:r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pPr algn="just"/>
            <a:r>
              <a:rPr lang="ru-RU" b="1" u="sng" dirty="0" smtClean="0"/>
              <a:t>Цель проекта</a:t>
            </a:r>
            <a:r>
              <a:rPr lang="ru-RU" b="1" dirty="0" smtClean="0"/>
              <a:t>: </a:t>
            </a:r>
            <a:r>
              <a:rPr lang="ru-RU" dirty="0" smtClean="0"/>
              <a:t>формирование у старших дошкольников гражданской позиции, патриотических чувств, любви к городу, стране на основе расширения представлений детей о событиях военных лет, о городе-герое Ленинграде, о ленинградцах, живших и защищавших город в годы Великой Отечественной войны.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3" y="656479"/>
            <a:ext cx="2880320" cy="21560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1"/>
                </a:solidFill>
              </a:rPr>
              <a:t/>
            </a:r>
            <a:br>
              <a:rPr lang="ru-RU" u="sng" dirty="0" smtClean="0">
                <a:solidFill>
                  <a:schemeClr val="tx1"/>
                </a:solidFill>
              </a:rPr>
            </a:br>
            <a:r>
              <a:rPr lang="ru-RU" u="sng" dirty="0" smtClean="0">
                <a:solidFill>
                  <a:schemeClr val="tx1"/>
                </a:solidFill>
              </a:rPr>
              <a:t>Задачи проекта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r>
              <a:rPr lang="ru-RU" i="1" dirty="0" smtClean="0">
                <a:solidFill>
                  <a:schemeClr val="tx1"/>
                </a:solidFill>
              </a:rPr>
              <a:t> (для детей)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rmAutofit fontScale="92500"/>
          </a:bodyPr>
          <a:lstStyle/>
          <a:p>
            <a:pPr marL="180975" lvl="0" indent="-95250" algn="just">
              <a:buFont typeface="Wingdings" pitchFamily="2" charset="2"/>
              <a:buChar char="Ø"/>
              <a:tabLst>
                <a:tab pos="180975" algn="l"/>
              </a:tabLst>
            </a:pPr>
            <a:r>
              <a:rPr lang="ru-RU" dirty="0" smtClean="0"/>
              <a:t>Пополнение знаний детей о значении победы нашего народа в Великой Отечественной войне; ознакомление с историческими фактами военных лет.</a:t>
            </a:r>
          </a:p>
          <a:p>
            <a:pPr marL="180975" lvl="0" indent="-95250" algn="just">
              <a:buFont typeface="Wingdings" pitchFamily="2" charset="2"/>
              <a:buChar char="Ø"/>
              <a:tabLst>
                <a:tab pos="180975" algn="l"/>
              </a:tabLst>
            </a:pPr>
            <a:r>
              <a:rPr lang="ru-RU" dirty="0" smtClean="0"/>
              <a:t>Формирование у детей интереса к истории своего города, событиям прошлых лет.</a:t>
            </a:r>
          </a:p>
          <a:p>
            <a:pPr marL="180975" lvl="0" indent="-95250" algn="just">
              <a:buFont typeface="Wingdings" pitchFamily="2" charset="2"/>
              <a:buChar char="Ø"/>
              <a:tabLst>
                <a:tab pos="180975" algn="l"/>
              </a:tabLst>
            </a:pPr>
            <a:r>
              <a:rPr lang="ru-RU" dirty="0" smtClean="0"/>
              <a:t>Обобщение и систематизация знаний детей о городе Ленинграде в годы Великой Отечественной войны, людях, отстоявших город-герой.</a:t>
            </a:r>
          </a:p>
          <a:p>
            <a:pPr marL="180975" lvl="0" indent="-95250" algn="just">
              <a:buFont typeface="Wingdings" pitchFamily="2" charset="2"/>
              <a:buChar char="Ø"/>
              <a:tabLst>
                <a:tab pos="180975" algn="l"/>
              </a:tabLst>
            </a:pPr>
            <a:r>
              <a:rPr lang="ru-RU" dirty="0" smtClean="0"/>
              <a:t>Ознакомление с памятниками и памятными местами нашего города, связанными с событиями Великой Отечественной войны.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1"/>
                </a:solidFill>
              </a:rPr>
              <a:t/>
            </a:r>
            <a:br>
              <a:rPr lang="ru-RU" u="sng" dirty="0" smtClean="0">
                <a:solidFill>
                  <a:schemeClr val="tx1"/>
                </a:solidFill>
              </a:rPr>
            </a:br>
            <a:r>
              <a:rPr lang="ru-RU" u="sng" dirty="0" smtClean="0">
                <a:solidFill>
                  <a:schemeClr val="tx1"/>
                </a:solidFill>
              </a:rPr>
              <a:t>Задачи проекта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r>
              <a:rPr lang="ru-RU" i="1" dirty="0" smtClean="0">
                <a:solidFill>
                  <a:schemeClr val="tx1"/>
                </a:solidFill>
              </a:rPr>
              <a:t> (для детей)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 fontScale="92500" lnSpcReduction="10000"/>
          </a:bodyPr>
          <a:lstStyle/>
          <a:p>
            <a:pPr marL="180975" lvl="0" indent="-95250" algn="just">
              <a:buFont typeface="Wingdings" pitchFamily="2" charset="2"/>
              <a:buChar char="Ø"/>
              <a:tabLst>
                <a:tab pos="180975" algn="l"/>
              </a:tabLst>
            </a:pPr>
            <a:r>
              <a:rPr lang="ru-RU" dirty="0" smtClean="0"/>
              <a:t>Формирование коммуникативных навыков детей, знакомство с произведениями художественной литературы и музыки военных лет. </a:t>
            </a:r>
          </a:p>
          <a:p>
            <a:pPr marL="180975" lvl="0" indent="-95250" algn="just">
              <a:buFont typeface="Wingdings" pitchFamily="2" charset="2"/>
              <a:buChar char="Ø"/>
              <a:tabLst>
                <a:tab pos="180975" algn="l"/>
              </a:tabLst>
            </a:pPr>
            <a:r>
              <a:rPr lang="ru-RU" dirty="0" smtClean="0"/>
              <a:t>Воспитание патриотизма, чувства гордости за свою страну, за свой народ, уважительного отношения к участникам Великой Отечественной войны, жителям блокадного Ленинграда, памятникам войны.</a:t>
            </a:r>
          </a:p>
          <a:p>
            <a:pPr marL="177800" indent="-92075">
              <a:buFont typeface="Wingdings" pitchFamily="2" charset="2"/>
              <a:buChar char="Ø"/>
            </a:pPr>
            <a:r>
              <a:rPr lang="ru-RU" dirty="0" smtClean="0"/>
              <a:t>Повышение общей культуры ребенка, самостоятельности в постановке и решении задач, раскрытие творческого потенциала личности ребенка.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1"/>
                </a:solidFill>
              </a:rPr>
              <a:t>Задачи проекта:</a:t>
            </a:r>
            <a:r>
              <a:rPr lang="ru-RU" i="1" dirty="0" smtClean="0">
                <a:solidFill>
                  <a:schemeClr val="tx1"/>
                </a:solidFill>
              </a:rPr>
              <a:t> (для педагогов)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0975" lvl="0" indent="-107950" algn="just">
              <a:buFont typeface="Wingdings" pitchFamily="2" charset="2"/>
              <a:buChar char="Ø"/>
            </a:pPr>
            <a:r>
              <a:rPr lang="ru-RU" dirty="0" smtClean="0"/>
              <a:t>Создание в ГБДОУ предметно-развивающей среды для реализации проекта.</a:t>
            </a:r>
          </a:p>
          <a:p>
            <a:pPr marL="180975" lvl="0" indent="-107950" algn="just">
              <a:buFont typeface="Wingdings" pitchFamily="2" charset="2"/>
              <a:buChar char="Ø"/>
            </a:pPr>
            <a:r>
              <a:rPr lang="ru-RU" dirty="0" smtClean="0"/>
              <a:t>Организация работы по нравственно-патриотическому воспитанию старших дошкольников.</a:t>
            </a:r>
          </a:p>
          <a:p>
            <a:pPr marL="180975" lvl="0" indent="-107950" algn="just">
              <a:buFont typeface="Wingdings" pitchFamily="2" charset="2"/>
              <a:buChar char="Ø"/>
            </a:pPr>
            <a:r>
              <a:rPr lang="ru-RU" dirty="0" smtClean="0"/>
              <a:t>Повышение профессиональной компетентности в вопросах нравственно-патриотического воспитания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1"/>
                </a:solidFill>
              </a:rPr>
              <a:t>Задачи проекта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r>
              <a:rPr lang="ru-RU" i="1" dirty="0" smtClean="0">
                <a:solidFill>
                  <a:schemeClr val="tx1"/>
                </a:solidFill>
              </a:rPr>
              <a:t> (для родителей)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93675" lvl="0" indent="-107950" algn="just">
              <a:buFont typeface="Wingdings" pitchFamily="2" charset="2"/>
              <a:buChar char="Ø"/>
            </a:pPr>
            <a:r>
              <a:rPr lang="ru-RU" dirty="0" smtClean="0"/>
              <a:t>Привлечение родителей к нравственно-патриотическому воспитанию ребенка в семье через знакомство с военным прошлым своей семьи, нашего города и страны.</a:t>
            </a:r>
          </a:p>
          <a:p>
            <a:pPr marL="193675" lvl="0" indent="-107950" algn="just">
              <a:buFont typeface="Wingdings" pitchFamily="2" charset="2"/>
              <a:buChar char="Ø"/>
            </a:pPr>
            <a:r>
              <a:rPr lang="ru-RU" dirty="0" smtClean="0"/>
              <a:t> Формирование у родителей активной позиции в воспитании у ребенка гражданских и патриотических чувств.</a:t>
            </a:r>
          </a:p>
          <a:p>
            <a:pPr marL="193675" lvl="0" indent="-107950" algn="just">
              <a:buFont typeface="Wingdings" pitchFamily="2" charset="2"/>
              <a:buChar char="Ø"/>
            </a:pPr>
            <a:r>
              <a:rPr lang="ru-RU" dirty="0" smtClean="0"/>
              <a:t>Создание единого образовательного пространства через совместную деятельность педагогов, родителей и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Прогнозируемый  результат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На уровне ребенка:</a:t>
            </a:r>
            <a:endParaRPr lang="ru-RU" dirty="0" smtClean="0"/>
          </a:p>
          <a:p>
            <a:pPr lvl="0"/>
            <a:r>
              <a:rPr lang="ru-RU" dirty="0" smtClean="0"/>
              <a:t>Обогатятся представления детей о защитниках Родины в годы Великой Отечественной войны, героизме жителей Ленинграда, детей в годы блокады;</a:t>
            </a:r>
          </a:p>
          <a:p>
            <a:pPr lvl="0"/>
            <a:r>
              <a:rPr lang="ru-RU" dirty="0" smtClean="0"/>
              <a:t>Появится чувство гордости за стойкость и самоотверженность земляков в период Великой Отечественной войны;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Прогнозируемый 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На уровне ребенка:</a:t>
            </a:r>
            <a:endParaRPr lang="ru-RU" dirty="0" smtClean="0"/>
          </a:p>
          <a:p>
            <a:pPr lvl="0"/>
            <a:r>
              <a:rPr lang="ru-RU" dirty="0" smtClean="0"/>
              <a:t>Сформируется внимательное и уважительное отношение у детей старшего дошкольного возраста к ветеранам Великой Отечественной войны, жителям блокадного Ленинграда и пожилым людям, желание оказать им помощь и заботу; умение представить творческо-поисковый продукт индивидуальной и коллективной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Прогнозируемый  результат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i="1" dirty="0" smtClean="0"/>
              <a:t>На уровне педагогов: </a:t>
            </a:r>
          </a:p>
          <a:p>
            <a:pPr>
              <a:buNone/>
            </a:pPr>
            <a:endParaRPr lang="ru-RU" sz="1000" dirty="0" smtClean="0"/>
          </a:p>
          <a:p>
            <a:pPr>
              <a:buNone/>
            </a:pPr>
            <a:r>
              <a:rPr lang="ru-RU" dirty="0" smtClean="0"/>
              <a:t>Повысится уровень: </a:t>
            </a:r>
          </a:p>
          <a:p>
            <a:pPr lvl="0"/>
            <a:r>
              <a:rPr lang="ru-RU" dirty="0" smtClean="0"/>
              <a:t>профессионального мастерства педагогов в вопросах организации работы по нравственно-патриотическому воспитанию, созданию предметно-развивающей среды; </a:t>
            </a:r>
          </a:p>
          <a:p>
            <a:pPr lvl="0"/>
            <a:r>
              <a:rPr lang="ru-RU" dirty="0" smtClean="0"/>
              <a:t>ответственности педагогов за формирование у детей патриотических чувств, гражданской позиции.</a:t>
            </a:r>
          </a:p>
          <a:p>
            <a:pPr lvl="0"/>
            <a:r>
              <a:rPr lang="ru-RU" dirty="0" smtClean="0"/>
              <a:t>обобщения, систематизации, представления накопленного опыта по реализации детско-взрослых мини-проектов, акций патриотической направленности.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Прогнозируемый  результат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i="1" dirty="0" smtClean="0"/>
              <a:t>На уровне родителей воспитанников:</a:t>
            </a:r>
            <a:endParaRPr lang="ru-RU" b="1" dirty="0" smtClean="0"/>
          </a:p>
          <a:p>
            <a:pPr lvl="0"/>
            <a:r>
              <a:rPr lang="ru-RU" dirty="0" smtClean="0"/>
              <a:t>Повысится уровень ответственности родителей за формирование у детей патриотических чувств, гражданской позиции, улучшится взаимопонимание родителей с детьми через совместную творческую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357188" algn="just">
              <a:buNone/>
            </a:pPr>
            <a:r>
              <a:rPr lang="ru-RU" dirty="0" smtClean="0"/>
              <a:t>Исходя </a:t>
            </a:r>
            <a:r>
              <a:rPr lang="ru-RU" dirty="0" smtClean="0"/>
              <a:t>из задач, определенных  в </a:t>
            </a:r>
            <a:r>
              <a:rPr lang="ru-RU" b="1" dirty="0" smtClean="0"/>
              <a:t>Федеральном государственном образовательном стандарте дошкольного образования</a:t>
            </a:r>
            <a:r>
              <a:rPr lang="ru-RU" dirty="0" smtClean="0"/>
              <a:t>, процесс обучения, воспитания и развития должен быть направлен на: </a:t>
            </a:r>
            <a:r>
              <a:rPr lang="ru-RU" b="1" dirty="0" smtClean="0"/>
              <a:t>«объединение обучения и воспитания в целостный образовательный процесс на основе духовно-нравственных и социокультурных ценностей и принятых в обществе правил, норм поведения в интересах человека, семьи, общества».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Мероприятия проекта по нравственно-патриотическому воспитанию детей старшего дошкольного возраста 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«Никто не забыт и ничто не забыто»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8501122" cy="5292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9176"/>
                <a:gridCol w="2759962"/>
                <a:gridCol w="1711984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МЕРОПРИЯТИЯ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Ответственные исполнители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Срок</a:t>
                      </a:r>
                      <a:endParaRPr lang="ru-RU" sz="1400" dirty="0"/>
                    </a:p>
                  </a:txBody>
                  <a:tcPr/>
                </a:tc>
              </a:tr>
              <a:tr h="8768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Участие в районных, городских, всероссийских конкурсах рисунка «Наша Победа»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Воспитатели ст. и </a:t>
                      </a:r>
                      <a:r>
                        <a:rPr kumimoji="0" lang="ru-RU" sz="1800" kern="1200" dirty="0" err="1" smtClean="0"/>
                        <a:t>под.гр</a:t>
                      </a:r>
                      <a:r>
                        <a:rPr kumimoji="0" lang="ru-RU" sz="1800" kern="1200" dirty="0" smtClean="0"/>
                        <a:t>. 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в </a:t>
                      </a:r>
                      <a:r>
                        <a:rPr kumimoji="0" lang="ru-RU" sz="1800" kern="1200" dirty="0" err="1" smtClean="0"/>
                        <a:t>теч</a:t>
                      </a:r>
                      <a:r>
                        <a:rPr kumimoji="0" lang="ru-RU" sz="1800" kern="1200" dirty="0" smtClean="0"/>
                        <a:t>. </a:t>
                      </a:r>
                      <a:r>
                        <a:rPr kumimoji="0" lang="ru-RU" sz="1800" kern="1200" dirty="0" err="1" smtClean="0"/>
                        <a:t>уч.г</a:t>
                      </a:r>
                      <a:r>
                        <a:rPr kumimoji="0" lang="ru-RU" sz="1800" kern="1200" dirty="0" smtClean="0"/>
                        <a:t>. по мере </a:t>
                      </a:r>
                      <a:r>
                        <a:rPr kumimoji="0" lang="ru-RU" sz="1800" kern="1200" dirty="0" err="1" smtClean="0"/>
                        <a:t>орг-ции</a:t>
                      </a:r>
                      <a:r>
                        <a:rPr kumimoji="0" lang="ru-RU" sz="1800" kern="1200" dirty="0" smtClean="0"/>
                        <a:t> конкурсов</a:t>
                      </a:r>
                      <a:endParaRPr lang="ru-RU" sz="1800" dirty="0" smtClean="0"/>
                    </a:p>
                  </a:txBody>
                  <a:tcPr/>
                </a:tc>
              </a:tr>
              <a:tr h="613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Беседа «Бережное отношение к хлебу» 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Воспитатели ст. и </a:t>
                      </a:r>
                      <a:r>
                        <a:rPr kumimoji="0" lang="ru-RU" sz="1800" kern="1200" dirty="0" err="1" smtClean="0"/>
                        <a:t>под.гр</a:t>
                      </a:r>
                      <a:r>
                        <a:rPr kumimoji="0" lang="ru-RU" sz="1800" kern="1200" dirty="0" smtClean="0"/>
                        <a:t>.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Сентябрь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768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Интервьюирование детей на тему 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«Что я знаю о войне?»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Воспитатели ст. и </a:t>
                      </a:r>
                      <a:r>
                        <a:rPr kumimoji="0" lang="ru-RU" sz="1800" kern="1200" dirty="0" err="1" smtClean="0"/>
                        <a:t>под.гр</a:t>
                      </a:r>
                      <a:r>
                        <a:rPr kumimoji="0" lang="ru-RU" sz="1800" kern="1200" dirty="0" smtClean="0"/>
                        <a:t>. 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Сентябрь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4660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/>
                        <a:t>Круглый стол участников проекта по патриотическому воспитанию для старших дошкольников «Никто не забыт, ничто не забыто» </a:t>
                      </a:r>
                      <a:r>
                        <a:rPr kumimoji="0" lang="ru-RU" sz="1800" kern="1200" dirty="0" smtClean="0"/>
                        <a:t>(ГБДОУ </a:t>
                      </a:r>
                      <a:r>
                        <a:rPr kumimoji="0" lang="ru-RU" sz="1800" kern="1200" dirty="0" err="1" smtClean="0"/>
                        <a:t>д</a:t>
                      </a:r>
                      <a:r>
                        <a:rPr kumimoji="0" lang="ru-RU" sz="1800" kern="1200" dirty="0" smtClean="0"/>
                        <a:t>/с № 60 и ГБДОУ </a:t>
                      </a:r>
                      <a:r>
                        <a:rPr kumimoji="0" lang="ru-RU" sz="1800" kern="1200" dirty="0" err="1" smtClean="0"/>
                        <a:t>д</a:t>
                      </a:r>
                      <a:r>
                        <a:rPr kumimoji="0" lang="ru-RU" sz="1800" kern="1200" dirty="0" smtClean="0"/>
                        <a:t>/с № 63; место проведения – музыкальный зал ГБДОУ </a:t>
                      </a:r>
                      <a:r>
                        <a:rPr kumimoji="0" lang="ru-RU" sz="1800" kern="1200" dirty="0" err="1" smtClean="0"/>
                        <a:t>д</a:t>
                      </a:r>
                      <a:r>
                        <a:rPr kumimoji="0" lang="ru-RU" sz="1800" kern="1200" dirty="0" smtClean="0"/>
                        <a:t>/с № 63)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Заведующий ГБДОУ </a:t>
                      </a:r>
                      <a:r>
                        <a:rPr kumimoji="0" lang="ru-RU" sz="1800" kern="1200" dirty="0" err="1" smtClean="0"/>
                        <a:t>д</a:t>
                      </a:r>
                      <a:r>
                        <a:rPr kumimoji="0" lang="ru-RU" sz="1800" kern="1200" dirty="0" smtClean="0"/>
                        <a:t>/с № 60, ст.воспитатель, воспитатели ст. и </a:t>
                      </a:r>
                      <a:r>
                        <a:rPr kumimoji="0" lang="ru-RU" sz="1800" kern="1200" dirty="0" err="1" smtClean="0"/>
                        <a:t>под.гр</a:t>
                      </a:r>
                      <a:r>
                        <a:rPr kumimoji="0" lang="ru-RU" sz="1800" kern="1200" dirty="0" smtClean="0"/>
                        <a:t>., специалисты;  заведующий ГБДОУ </a:t>
                      </a:r>
                      <a:r>
                        <a:rPr kumimoji="0" lang="ru-RU" sz="1800" kern="1200" dirty="0" err="1" smtClean="0"/>
                        <a:t>д</a:t>
                      </a:r>
                      <a:r>
                        <a:rPr kumimoji="0" lang="ru-RU" sz="1800" kern="1200" dirty="0" smtClean="0"/>
                        <a:t>/с № 63, зам.зав по УВР, воспитатели ст. и </a:t>
                      </a:r>
                      <a:r>
                        <a:rPr kumimoji="0" lang="ru-RU" sz="1800" kern="1200" dirty="0" err="1" smtClean="0"/>
                        <a:t>под.гр</a:t>
                      </a:r>
                      <a:r>
                        <a:rPr kumimoji="0" lang="ru-RU" sz="1800" kern="1200" dirty="0" smtClean="0"/>
                        <a:t>., специалисты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Сентябрь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http://smi2.ru/data/fckuploads/05a496fca01f.pn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 rot="2255776">
            <a:off x="7109158" y="5127148"/>
            <a:ext cx="1928137" cy="100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928670"/>
          <a:ext cx="8143933" cy="542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2714644"/>
                <a:gridCol w="1857389"/>
              </a:tblGrid>
              <a:tr h="2147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Фотовыставка «Памятники, посвящённые военным событиям на карте моего района» – совместно с родителями</a:t>
                      </a:r>
                      <a:endParaRPr lang="ru-RU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Родители, воспитатели ст. и </a:t>
                      </a:r>
                      <a:r>
                        <a:rPr kumimoji="0" lang="ru-RU" sz="1800" b="1" kern="1200" dirty="0" err="1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под.гр</a:t>
                      </a:r>
                      <a:r>
                        <a:rPr kumimoji="0" lang="ru-RU" sz="1800" b="1" kern="1200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bg2"/>
                          </a:solidFill>
                        </a:rPr>
                        <a:t>октябрь</a:t>
                      </a:r>
                      <a:endParaRPr lang="ru-RU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14587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Цикл тематических бесед «На привале» (военные профессии; знаменитые полководцы).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 ст. и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под.гр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</a:tr>
              <a:tr h="18234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Составление  воспитанниками совместно с родителями генеалогического древа, семейного герба; оформление стенгазеты «Я и моя семья».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родители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7062">
            <a:off x="6871765" y="666500"/>
            <a:ext cx="2235232" cy="681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214290"/>
          <a:ext cx="8001057" cy="6472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  <a:gridCol w="2786082"/>
                <a:gridCol w="1714513"/>
              </a:tblGrid>
              <a:tr h="767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Изготовление книг «Страна моя – Россия» (</a:t>
                      </a:r>
                      <a:r>
                        <a:rPr lang="ru-RU" sz="1400" i="1" dirty="0">
                          <a:latin typeface="Times New Roman"/>
                          <a:ea typeface="Calibri"/>
                          <a:cs typeface="Times New Roman"/>
                        </a:rPr>
                        <a:t>совместная деятельность воспитателей, родителей с детьми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 ст. и под. гр., родители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Ноябрь</a:t>
                      </a:r>
                      <a:endParaRPr lang="ru-RU" sz="1600" dirty="0"/>
                    </a:p>
                  </a:txBody>
                  <a:tcPr/>
                </a:tc>
              </a:tr>
              <a:tr h="96385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книжной выставки  « Страна моя – Россия»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 ст. и под. гр.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Ноябрь</a:t>
                      </a:r>
                      <a:endParaRPr lang="ru-RU" sz="1600" dirty="0"/>
                    </a:p>
                  </a:txBody>
                  <a:tcPr/>
                </a:tc>
              </a:tr>
              <a:tr h="2337604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и проведение конкурса чтецов «Была война, но мы ее не знали» (подбор и разучивание стихов о войне родителей с детьми; проведение конкурса чтецов групп старшего дошкольного возраста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Заведующий ГБДОУ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/с № 60, ст.воспитатель, воспитатели ст. и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под.гр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., муз. руководитель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Ноябрь</a:t>
                      </a:r>
                      <a:endParaRPr lang="ru-RU" sz="1600" dirty="0"/>
                    </a:p>
                  </a:txBody>
                  <a:tcPr/>
                </a:tc>
              </a:tr>
              <a:tr h="2402709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Гала-концерт «Была война, но мы ее не знали» – конкурс чтецов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(совместное мероприятие с воспитанниками и родителями ГБДОУ </a:t>
                      </a:r>
                      <a:r>
                        <a:rPr kumimoji="0" lang="ru-RU" sz="1800" i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/с № 63 – победителями конкурса чтецов; место проведения – музыкальный зал ГБДОУ </a:t>
                      </a:r>
                      <a:r>
                        <a:rPr kumimoji="0" lang="ru-RU" sz="1800" i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/с № 63)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Заведующий ГБДОУ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/с № 60, ст.воспитатель, воспитатели ст. и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под.гр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., специалисты;  заведующий ГБДОУ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/с № 63, зам.зав по УВР, воспитатели ст. и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под.гр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., специалисты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Ноябрь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3" cy="6293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0063"/>
                <a:gridCol w="3252604"/>
                <a:gridCol w="1478456"/>
              </a:tblGrid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Просмотр фильмов о войне:  «Жила была девочка»,  «Жизнь детей блокадного Ленинграда».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Воспитатели ст. и под. гр.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Декабрь</a:t>
                      </a:r>
                      <a:endParaRPr lang="ru-RU" sz="1600" dirty="0"/>
                    </a:p>
                  </a:txBody>
                  <a:tcPr/>
                </a:tc>
              </a:tr>
              <a:tr h="1893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 Дню героев России: тематическая встреча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Заведующий ГБДОУ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/с № 60, ст.воспитатель, воспитатели ст. и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., муз. руководитель;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Педагоги, воспитанники клуба «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Пересвет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Декабрь</a:t>
                      </a:r>
                      <a:endParaRPr lang="ru-RU" sz="1800" dirty="0"/>
                    </a:p>
                  </a:txBody>
                  <a:tcPr/>
                </a:tc>
              </a:tr>
              <a:tr h="1507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Выставка творческих работ «Ленинград – город-герой»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совместное мероприятие с ГБДОУ </a:t>
                      </a:r>
                      <a:r>
                        <a:rPr lang="ru-RU" sz="1800" i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/с № 63; место проведения – музыкальный зал ГБДОУ </a:t>
                      </a:r>
                      <a:r>
                        <a:rPr lang="ru-RU" sz="1800" i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/с № 63)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Заведующий ГБДОУ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/с № 60, ст.воспитатель, воспитатели ст. и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.;  заведующий ГБДОУ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/с № 63, зам.зав по УВР, воспитатели ст. и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.,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пед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 доп.обр.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Декабрь</a:t>
                      </a:r>
                      <a:endParaRPr lang="ru-RU" sz="1800" dirty="0"/>
                    </a:p>
                  </a:txBody>
                  <a:tcPr/>
                </a:tc>
              </a:tr>
              <a:tr h="1507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Беседа и изготовление с детьми елочных украшений «Ёлка блокадного Ленинграда»: игрушки войны.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Воспитатели ст. и под. гр.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Декабрь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85728"/>
          <a:ext cx="8643997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8920"/>
                <a:gridCol w="3307268"/>
                <a:gridCol w="1277809"/>
              </a:tblGrid>
              <a:tr h="1071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Организация в группах уголков памяти «Летопись военных лет». Выставка </a:t>
                      </a: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художественной 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литературы для детей «Детям о войне»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Воспитатели ст. и под. гр.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Литературная гостиная  «900 дней и ночей»</a:t>
                      </a: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8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(совместное мероприятие с детской библиотекой № 9 «Сказка»; место проведения – читальный зал детской библиотеки №9 «Сказка»)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Заведующая библиотекой № 9, ст.воспитатель ГБДОУ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/с № 60, воспитатели ст. и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под.гр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.;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Совместное посещение родителей с детьми памятных мест блокадного города.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Родители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53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Встреча с ветеранами ВОВ, жителями блокадного Ленинграда. Праздничный концерт «Подвигу твоему, Ленинград, посвящается…» </a:t>
                      </a:r>
                      <a:r>
                        <a:rPr lang="ru-RU" sz="18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(совместное мероприятие с ГБДОУ </a:t>
                      </a:r>
                      <a:r>
                        <a:rPr lang="ru-RU" sz="1800" i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r>
                        <a:rPr lang="ru-RU" sz="18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/с № 63; место проведения – музыкальный зал ГБДОУ </a:t>
                      </a:r>
                      <a:r>
                        <a:rPr lang="ru-RU" sz="1800" i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r>
                        <a:rPr lang="ru-RU" sz="18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/с № 60)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Заведующий ГБДОУ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/с № 60, ст.воспитатель, воспитатели ст. и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под.гр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., специалисты;  заведующий ГБДОУ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/с № 63, зам.зав по УВР, воспитатели ст. и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под.гр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., специалисты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208196"/>
          <a:ext cx="9144032" cy="6729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5801"/>
                <a:gridCol w="3002231"/>
                <a:gridCol w="1446000"/>
              </a:tblGrid>
              <a:tr h="6100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Интервьюирование детей на тему « Кто такие защитники Отечества?»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Воспитатели ст. и под. гр.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Февраль</a:t>
                      </a:r>
                      <a:endParaRPr lang="ru-RU" sz="1600" dirty="0"/>
                    </a:p>
                  </a:txBody>
                  <a:tcPr/>
                </a:tc>
              </a:tr>
              <a:tr h="9249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Беседы «Помощники при сражениях». Выставка рисунков и моделей военной техники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Воспитатели ст. и под. гр.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Февраль</a:t>
                      </a:r>
                      <a:endParaRPr lang="ru-RU" sz="1600" dirty="0"/>
                    </a:p>
                  </a:txBody>
                  <a:tcPr/>
                </a:tc>
              </a:tr>
              <a:tr h="15549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Литературная гостиная  «Богатыри земли русской»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(совместное мероприятие с детской библиотекой №9 «Сказка»; место проведения – читальный зал детской библиотеки №9 «Сказка»)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Заведующая библиотекой № 9, ст.воспитатель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60,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.;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Февраль</a:t>
                      </a:r>
                      <a:endParaRPr lang="ru-RU" sz="1600" dirty="0"/>
                    </a:p>
                  </a:txBody>
                  <a:tcPr/>
                </a:tc>
              </a:tr>
              <a:tr h="1769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Спортивный праздник «Мы – юные защитники России» 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(совместно с ГБДОУ </a:t>
                      </a:r>
                      <a:r>
                        <a:rPr lang="ru-RU" sz="1800" i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/с № 63; место проведения – спортивный зал ГБДОУ </a:t>
                      </a:r>
                      <a:r>
                        <a:rPr lang="ru-RU" sz="1800" i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/с №60)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60, ст.воспитатель, воспитатели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специалисты;  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63, зам.зав по УВР, воспитатели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специалисты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Февраль</a:t>
                      </a:r>
                      <a:endParaRPr lang="ru-RU" sz="1600" dirty="0"/>
                    </a:p>
                  </a:txBody>
                  <a:tcPr/>
                </a:tc>
              </a:tr>
              <a:tr h="9249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Музыкально-спортивные состязания ко Дню защитника Отечества «Папа, дедушка и я защитим страну всегда!»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Воспитатели ст. гр., инструктор по физической культуре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Февраль</a:t>
                      </a:r>
                      <a:endParaRPr lang="ru-RU" sz="1600" dirty="0"/>
                    </a:p>
                  </a:txBody>
                  <a:tcPr/>
                </a:tc>
              </a:tr>
              <a:tr h="8594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Экскурсии в школьный музей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имени подводной лодки «Л-3» «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Фрунзовец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ст.воспитатель,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руководитель музея ГОУ СШ №201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Февраль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214290"/>
          <a:ext cx="8786876" cy="6509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9"/>
                <a:gridCol w="3786213"/>
                <a:gridCol w="1000134"/>
              </a:tblGrid>
              <a:tr h="1566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Семинар для педагогов Фрунзенского района «Нравственно-патриотическое воспитание старших дошкольников» </a:t>
                      </a: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(совместное мероприятие с ГБДОУ </a:t>
                      </a:r>
                      <a:r>
                        <a:rPr lang="ru-RU" sz="1600" i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/с № 63; место проведения – музыкальный зал ГБДОУ </a:t>
                      </a:r>
                      <a:r>
                        <a:rPr lang="ru-RU" sz="1600" i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/с № 60)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60, ст.воспитатель,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специалисты;  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63, зам.зав по УВР,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специалисты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Март</a:t>
                      </a:r>
                      <a:endParaRPr lang="ru-RU" sz="1600" dirty="0"/>
                    </a:p>
                  </a:txBody>
                  <a:tcPr/>
                </a:tc>
              </a:tr>
              <a:tr h="192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ru-RU" sz="1600" dirty="0"/>
                    </a:p>
                  </a:txBody>
                  <a:tcPr/>
                </a:tc>
              </a:tr>
              <a:tr h="11682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Изготовление  праздничных поздравительных открыток ветеранам Великой Отечественной войны «Спасибо за мир!»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Воспитатели ст. и под. гр.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Апрель</a:t>
                      </a:r>
                      <a:endParaRPr lang="ru-RU" sz="1600" dirty="0"/>
                    </a:p>
                  </a:txBody>
                  <a:tcPr/>
                </a:tc>
              </a:tr>
              <a:tr h="20936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Праздничный концерт «Победная весна» для ветеранов Великой Отечественной Войны и жителей блокадного Ленинграда  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(совместное мероприятие с ГБДОУ </a:t>
                      </a:r>
                      <a:r>
                        <a:rPr lang="ru-RU" sz="1800" i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/с №63, ДДЮТ и детской музыкальной школой №4; место проведения – (возможно в зале администрации Фрунзенского района)).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60, ст.воспитатель,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специалисты;  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63, зам.зав по УВР,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специалисты; худ. руководители  муз. школы № 4, ДДЮТ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Апрель</a:t>
                      </a:r>
                      <a:endParaRPr lang="ru-RU" sz="1600" dirty="0"/>
                    </a:p>
                  </a:txBody>
                  <a:tcPr/>
                </a:tc>
              </a:tr>
              <a:tr h="3905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Акция «Посади дерево Победы»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Воспитатели ст. и под. гр., родители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Апрель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89"/>
          <a:ext cx="8715436" cy="6490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3977"/>
                <a:gridCol w="3765082"/>
                <a:gridCol w="906377"/>
              </a:tblGrid>
              <a:tr h="9532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Вернисаж детского творчества «Салют над городом в честь праздника Победы»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Воспитатели ст. и под. гр., родители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Май</a:t>
                      </a:r>
                      <a:endParaRPr lang="ru-RU" sz="1600" dirty="0"/>
                    </a:p>
                  </a:txBody>
                  <a:tcPr/>
                </a:tc>
              </a:tr>
              <a:tr h="582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Организация в группах уголков памяти «День Победы»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Воспитатели ст. и под. гр., родители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Май</a:t>
                      </a:r>
                      <a:endParaRPr lang="ru-RU" sz="1600" dirty="0"/>
                    </a:p>
                  </a:txBody>
                  <a:tcPr/>
                </a:tc>
              </a:tr>
              <a:tr h="1785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Праздничное шествие воспитанников ГБДОУ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/с № 60, № 63 и оркестра детской музыкальной школы Фрунзенского района «Бессмертный полк» к памятнику Г.К. Жукова с чтением стихов и возложением цветов.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60, ст.воспитатель,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специалисты;  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63, зам.зав по УВР,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специалисты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Май</a:t>
                      </a:r>
                      <a:endParaRPr lang="ru-RU" sz="1600" dirty="0"/>
                    </a:p>
                  </a:txBody>
                  <a:tcPr/>
                </a:tc>
              </a:tr>
              <a:tr h="582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детских рисунков на асфальте «Миру – мир».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60, ст.воспитатель, воспитатели ст. и под. гр.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Май</a:t>
                      </a:r>
                      <a:endParaRPr lang="ru-RU" sz="1600" dirty="0"/>
                    </a:p>
                  </a:txBody>
                  <a:tcPr/>
                </a:tc>
              </a:tr>
              <a:tr h="23830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Спортивный праздник  «Мы – будущие защитники Родины!», посвященный 70-летию со дня Победы в Великой отечественной войне 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(совместное мероприятие с ГБДОУ </a:t>
                      </a:r>
                      <a:r>
                        <a:rPr lang="ru-RU" sz="1800" i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/с № 63; место проведения – территория ГБДОУ </a:t>
                      </a:r>
                      <a:r>
                        <a:rPr lang="ru-RU" sz="1800" i="1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/с № 63)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60, ст.воспитатель,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инструктор по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физ.кул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.;  заведующий ГБДОУ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/с № 63, зам.зав по УВР, воспитатели ст. и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под.гр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., инструкторы по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физ.кул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Май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Наблюдается развитие устойчивого интереса старших дошкольников к родословной своей семьи, истории города, страны.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Активно включились в реализацию проекта и родители: вместе с детьми совершают прогулки и экскурсии по городу, посещают памятные места воинской славы, оформляют фотоальбомы, изготавливают книги «Моя Россия», участвуют в досугах и праздниках. </a:t>
            </a:r>
          </a:p>
        </p:txBody>
      </p:sp>
      <p:pic>
        <p:nvPicPr>
          <p:cNvPr id="4" name="Picture 8" descr="http://img-fotki.yandex.ru/get/6208/22510178.3/0_71bcf_786dfcc6_L"/>
          <p:cNvPicPr>
            <a:picLocks noChangeAspect="1" noChangeArrowheads="1"/>
          </p:cNvPicPr>
          <p:nvPr/>
        </p:nvPicPr>
        <p:blipFill>
          <a:blip r:embed="rId2" r:link="rId3" cstate="print"/>
          <a:srcRect l="2000" t="10750" r="4750" b="10001"/>
          <a:stretch>
            <a:fillRect/>
          </a:stretch>
        </p:blipFill>
        <p:spPr bwMode="auto">
          <a:xfrm>
            <a:off x="7812360" y="548680"/>
            <a:ext cx="1133394" cy="963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Нравственное воспитание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1938" indent="0" algn="just">
              <a:buNone/>
            </a:pPr>
            <a:r>
              <a:rPr lang="ru-RU" dirty="0" smtClean="0"/>
              <a:t>– </a:t>
            </a:r>
            <a:r>
              <a:rPr lang="ru-RU" sz="3300" dirty="0" smtClean="0"/>
              <a:t>это сложный педагогический процесс от усвоения нравственных понятий сначала на уровне представления до формирования нравственных суждений.</a:t>
            </a:r>
          </a:p>
          <a:p>
            <a:pPr marL="0" indent="536575" algn="just">
              <a:buNone/>
            </a:pPr>
            <a:r>
              <a:rPr lang="ru-RU" sz="3300" b="1" dirty="0" smtClean="0"/>
              <a:t>Воспитание патриотических чувств </a:t>
            </a:r>
            <a:r>
              <a:rPr lang="ru-RU" sz="3300" dirty="0" smtClean="0"/>
              <a:t>– одна из задач нравственного воспитания.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Цель нравственно-патриотического воспитания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заложить основы формирования духовно-нравственной личности с активной жизненной позицией, направленной на сохранение и приумножение достижений народа своей страны, способной на социально оправданные поступки, в основе которых лежат общечеловеческие моральные и нравственные ценности патриота, гражданина своей Родины.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авовое в вв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306050" cy="7191375"/>
          </a:xfrm>
          <a:prstGeom prst="rect">
            <a:avLst/>
          </a:prstGeom>
        </p:spPr>
      </p:pic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142844" y="-184666"/>
            <a:ext cx="939770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1849B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СИСТЕМА РАБОТЫ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НРАВСТВЕННО-ПАТРИОТИЧЕСКОМУ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ВОСПИТАНИЮ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31849B"/>
                </a:solidFill>
                <a:latin typeface="Arial Black" pitchFamily="34" charset="0"/>
                <a:cs typeface="Times New Roman" pitchFamily="18" charset="0"/>
              </a:rPr>
              <a:t>в детском саду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правовое в в.jpg"/>
          <p:cNvPicPr/>
          <p:nvPr/>
        </p:nvPicPr>
        <p:blipFill>
          <a:blip r:embed="rId3" cstate="print"/>
          <a:srcRect l="31794" t="37478" r="19253" b="9804"/>
          <a:stretch>
            <a:fillRect/>
          </a:stretch>
        </p:blipFill>
        <p:spPr>
          <a:xfrm>
            <a:off x="5000628" y="3500438"/>
            <a:ext cx="3990975" cy="3219450"/>
          </a:xfrm>
          <a:prstGeom prst="rect">
            <a:avLst/>
          </a:prstGeom>
        </p:spPr>
      </p:pic>
      <p:sp>
        <p:nvSpPr>
          <p:cNvPr id="11" name="Пятиугольник 10"/>
          <p:cNvSpPr/>
          <p:nvPr/>
        </p:nvSpPr>
        <p:spPr>
          <a:xfrm>
            <a:off x="395536" y="4786322"/>
            <a:ext cx="5040560" cy="185738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786322"/>
            <a:ext cx="424847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СТРАНА РОССИЯ</a:t>
            </a:r>
            <a:endParaRPr lang="ru-RU" sz="1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Столица, символика (флаг, герб, гимн; береза, матрешка)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Историческое прошлое и современная Россия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Народное творчество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Культура, искусство, праздники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Знаменитые люди России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Народы России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Здоровая Россия (ЗОЖ  россиян)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Природа, природные богатства, экономное использование, охрана и защита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Военная история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1619672" y="3429000"/>
            <a:ext cx="3744416" cy="1214446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tx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tx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МОЙ ГОРОД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Улицы и проспекты 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Достопримечательности 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История основания и развития, символика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Культура, традиции 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Знаменитые люди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Военный подвиг ленинградцев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8" name="Пятиугольник 17"/>
          <p:cNvSpPr/>
          <p:nvPr/>
        </p:nvSpPr>
        <p:spPr>
          <a:xfrm>
            <a:off x="2987824" y="2571744"/>
            <a:ext cx="2298556" cy="78524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9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МОЙ  РАЙОН</a:t>
            </a:r>
          </a:p>
          <a:p>
            <a:pPr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Моя улица</a:t>
            </a:r>
          </a:p>
          <a:p>
            <a:pPr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Достопримечательности</a:t>
            </a:r>
          </a:p>
          <a:p>
            <a:pPr>
              <a:buFont typeface="Arial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Памятные места</a:t>
            </a:r>
          </a:p>
          <a:p>
            <a:pPr algn="ctr">
              <a:buFont typeface="Arial" pitchFamily="34" charset="0"/>
              <a:buChar char="•"/>
            </a:pP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20" name="Пятиугольник 19"/>
          <p:cNvSpPr/>
          <p:nvPr/>
        </p:nvSpPr>
        <p:spPr>
          <a:xfrm rot="5400000">
            <a:off x="4885776" y="1312744"/>
            <a:ext cx="1944216" cy="2000264"/>
          </a:xfrm>
          <a:prstGeom prst="homePlate">
            <a:avLst>
              <a:gd name="adj" fmla="val 4536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ДЕТСКИЙ САД</a:t>
            </a:r>
          </a:p>
          <a:p>
            <a:pPr algn="ctr"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Моя группа </a:t>
            </a:r>
            <a:r>
              <a:rPr lang="en-U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моя друзья</a:t>
            </a:r>
          </a:p>
          <a:p>
            <a:pPr algn="ctr"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Детский сад</a:t>
            </a:r>
          </a:p>
          <a:p>
            <a:pPr algn="ctr"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Профессии людей</a:t>
            </a:r>
            <a:r>
              <a:rPr lang="en-U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работающих</a:t>
            </a:r>
          </a:p>
          <a:p>
            <a:pPr algn="ctr"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 детском саду</a:t>
            </a:r>
            <a:endParaRPr lang="ru-RU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ятиугольник 21"/>
          <p:cNvSpPr/>
          <p:nvPr/>
        </p:nvSpPr>
        <p:spPr>
          <a:xfrm rot="5400000">
            <a:off x="7012292" y="1276740"/>
            <a:ext cx="1872208" cy="2000264"/>
          </a:xfrm>
          <a:prstGeom prst="homePlate">
            <a:avLst>
              <a:gd name="adj" fmla="val 4536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СЕМЬЯ</a:t>
            </a:r>
          </a:p>
          <a:p>
            <a:pPr algn="ctr"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Мой дом</a:t>
            </a:r>
          </a:p>
          <a:p>
            <a:pPr algn="ctr"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Мать – хранительница домашнего очага</a:t>
            </a:r>
          </a:p>
          <a:p>
            <a:pPr algn="ctr"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Я и моя семья</a:t>
            </a:r>
            <a:r>
              <a:rPr lang="en-U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семейные традиции</a:t>
            </a:r>
            <a:r>
              <a:rPr lang="en-U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родословная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90662"/>
            <a:ext cx="7859216" cy="409046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Член Императорского  </a:t>
            </a:r>
            <a:r>
              <a:rPr lang="ru-RU" sz="2200" dirty="0" smtClean="0">
                <a:solidFill>
                  <a:schemeClr val="tx1"/>
                </a:solidFill>
              </a:rPr>
              <a:t>Русского военно-исторического общества  </a:t>
            </a:r>
            <a:r>
              <a:rPr lang="ru-RU" sz="2200" i="1" dirty="0" smtClean="0">
                <a:solidFill>
                  <a:schemeClr val="tx1"/>
                </a:solidFill>
              </a:rPr>
              <a:t>Александр Дмитриевич </a:t>
            </a:r>
            <a:r>
              <a:rPr lang="ru-RU" sz="2200" i="1" dirty="0" err="1" smtClean="0">
                <a:solidFill>
                  <a:schemeClr val="tx1"/>
                </a:solidFill>
              </a:rPr>
              <a:t>Нечволодов</a:t>
            </a:r>
            <a:r>
              <a:rPr lang="ru-RU" sz="2200" i="1" dirty="0" smtClean="0">
                <a:solidFill>
                  <a:schemeClr val="tx1"/>
                </a:solidFill>
              </a:rPr>
              <a:t>  </a:t>
            </a:r>
            <a:r>
              <a:rPr lang="ru-RU" sz="2200" dirty="0" smtClean="0">
                <a:solidFill>
                  <a:schemeClr val="tx1"/>
                </a:solidFill>
              </a:rPr>
              <a:t>в предисловии к своей книге  «Сказания о русской земле», в начале </a:t>
            </a:r>
            <a:r>
              <a:rPr lang="en-US" sz="2200" dirty="0" smtClean="0">
                <a:solidFill>
                  <a:schemeClr val="tx1"/>
                </a:solidFill>
              </a:rPr>
              <a:t>XX</a:t>
            </a:r>
            <a:r>
              <a:rPr lang="ru-RU" sz="2200" dirty="0" smtClean="0">
                <a:solidFill>
                  <a:schemeClr val="tx1"/>
                </a:solidFill>
              </a:rPr>
              <a:t> века  говорил о том, что </a:t>
            </a:r>
            <a:r>
              <a:rPr lang="ru-RU" sz="3100" i="1" dirty="0" smtClean="0">
                <a:solidFill>
                  <a:schemeClr val="tx1"/>
                </a:solidFill>
              </a:rPr>
              <a:t>«действительно твердой опорой и неколебимой почвой для национального сознания и самопознания всегда служит национальная история</a:t>
            </a:r>
            <a:r>
              <a:rPr lang="ru-RU" sz="3100" i="1" dirty="0" smtClean="0">
                <a:solidFill>
                  <a:schemeClr val="tx1"/>
                </a:solidFill>
              </a:rPr>
              <a:t>…..»  </a:t>
            </a: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ЭТНОКАЛЕНДАРЬ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214761_html_m545e7e1b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420888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воспитывает толерантность;</a:t>
            </a:r>
          </a:p>
          <a:p>
            <a:r>
              <a:rPr lang="ru-RU" dirty="0" smtClean="0"/>
              <a:t>дает возможность помнить </a:t>
            </a:r>
          </a:p>
          <a:p>
            <a:pPr marL="812800" lvl="2" indent="-363538">
              <a:buFont typeface="Wingdings" pitchFamily="2" charset="2"/>
              <a:buChar char="v"/>
            </a:pPr>
            <a:r>
              <a:rPr lang="ru-RU" dirty="0" smtClean="0"/>
              <a:t>об этнокультурных традициях;</a:t>
            </a:r>
          </a:p>
          <a:p>
            <a:pPr marL="812800" lvl="2" indent="-363538">
              <a:buFont typeface="Wingdings" pitchFamily="2" charset="2"/>
              <a:buChar char="v"/>
            </a:pPr>
            <a:r>
              <a:rPr lang="ru-RU" dirty="0" smtClean="0"/>
              <a:t>об обрядности, обычаях русского народа;</a:t>
            </a:r>
          </a:p>
          <a:p>
            <a:pPr marL="812800" lvl="2" indent="-363538">
              <a:buFont typeface="Wingdings" pitchFamily="2" charset="2"/>
              <a:buChar char="v"/>
            </a:pPr>
            <a:r>
              <a:rPr lang="ru-RU" dirty="0" smtClean="0"/>
              <a:t> о праздниках, событиях, наполненных патриотическим содержанием и смыслом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Организация сетевого взаимодействия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детского сада №60  и детского сада №63 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>
            <a:normAutofit fontScale="92500"/>
          </a:bodyPr>
          <a:lstStyle/>
          <a:p>
            <a:pPr marL="174625" indent="-38100" algn="just"/>
            <a:r>
              <a:rPr lang="ru-RU" dirty="0" smtClean="0"/>
              <a:t>  В связи с проводимой работой по формированию нравственности  и патриотизма появилась потребность поделиться своим опытом с коллегами, повысить профессиональную компетентность педагогов в области развития нравственности и патриотических чувств у детей, обогатить содержание проводимой работы, разнообразить виды деятельности. </a:t>
            </a:r>
          </a:p>
          <a:p>
            <a:pPr marL="180975" indent="361950" algn="just"/>
            <a:r>
              <a:rPr lang="ru-RU" dirty="0" smtClean="0"/>
              <a:t>В рамках сетевого взаимодействия в 2013-2014 </a:t>
            </a:r>
            <a:r>
              <a:rPr lang="ru-RU" dirty="0" err="1" smtClean="0"/>
              <a:t>уч</a:t>
            </a:r>
            <a:r>
              <a:rPr lang="ru-RU" dirty="0" smtClean="0"/>
              <a:t>. году проводился обмен опытом педагогов нашего учреждения и ГБДОУ </a:t>
            </a:r>
            <a:r>
              <a:rPr lang="ru-RU" dirty="0" err="1" smtClean="0"/>
              <a:t>д</a:t>
            </a:r>
            <a:r>
              <a:rPr lang="ru-RU" dirty="0" smtClean="0"/>
              <a:t>/с № 63 Фрунзенского района в форме семинаров, консультаций.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Сетевое взаимодействие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80975" indent="361950" algn="just"/>
            <a:r>
              <a:rPr lang="ru-RU" sz="3300" dirty="0" smtClean="0"/>
              <a:t>В мае 2014 года был проведен круглый стол на тему «Вопросы воспитания дошкольников в современных условиях», на котором участники мероприятия обсудили проблему нравственно-патриотического воспитания детей. Учитывая актуальность данной темы и в преддверии 70-летия со Дня Победы в Великой Отечественной войне 1941-1945 </a:t>
            </a:r>
            <a:r>
              <a:rPr lang="ru-RU" sz="3300" dirty="0" err="1" smtClean="0"/>
              <a:t>гг</a:t>
            </a:r>
            <a:r>
              <a:rPr lang="ru-RU" sz="3300" dirty="0" smtClean="0"/>
              <a:t>, было решено продолжить сетевое взаимодействие между нашими учреждениями в 2014-2015 </a:t>
            </a:r>
            <a:r>
              <a:rPr lang="ru-RU" sz="3300" dirty="0" err="1" smtClean="0"/>
              <a:t>уч</a:t>
            </a:r>
            <a:r>
              <a:rPr lang="ru-RU" sz="3300" dirty="0" smtClean="0"/>
              <a:t>. году в рамках реализации долгосрочного проекта </a:t>
            </a:r>
            <a:r>
              <a:rPr lang="ru-RU" sz="3300" i="1" dirty="0" smtClean="0"/>
              <a:t>«Никто не забыт и ничто не забыто», </a:t>
            </a:r>
            <a:r>
              <a:rPr lang="ru-RU" sz="3300" dirty="0" smtClean="0"/>
              <a:t>как</a:t>
            </a:r>
            <a:r>
              <a:rPr lang="ru-RU" sz="3300" i="1" dirty="0" smtClean="0"/>
              <a:t> </a:t>
            </a:r>
            <a:r>
              <a:rPr lang="ru-RU" sz="3300" dirty="0" smtClean="0"/>
              <a:t>наиболее эффективного метода организации процесса обучения, воспитания и развития дошкольников. Военная тема трудно воспринимается детьми, но без нее невозможно становление гражданской позиции, воспитание патриотических чувств дошкольников.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3079</TotalTime>
  <Words>2347</Words>
  <Application>Microsoft Office PowerPoint</Application>
  <PresentationFormat>Экран (4:3)</PresentationFormat>
  <Paragraphs>271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                  ОРГАНИЗАЦИЯ РАБОТЫ ПО НРАВСТВЕННО- ПАТРИОТИЧЕСКОМУ ВОСПИТАНИЮ ДЕТЕЙСТАРШЕГО ДОШКОЛЬНОГО ВОЗРАСТА В УСЛОВИЯХ СЕТЕВОГО ВЗАИМОДЕЙСТВИЯ  ГБДОУ детский сад №60 «Гнездышко» ГБДОУ детский сад №63   «Любовь к родному краю, родной речи начинается с малого — любви к своей семье, к своему жилищу, к своему детскому саду. Постепенно расширяясь, эта любовь переходит в любовь к родной стране, к ее истории, прошлому и настоящему, ко всему человечеству» Д.С. Лихачев   ГБДОУ детский сад № 60  Старший воспитатель  Колосенкова Людмила Александровна ГБДОУ детский сад № 63  Заместитель заведующего по УВР  Фатеева Татьяна Витальевна   </vt:lpstr>
      <vt:lpstr>Презентация PowerPoint</vt:lpstr>
      <vt:lpstr>Нравственное воспитание</vt:lpstr>
      <vt:lpstr>Цель нравственно-патриотического воспитания </vt:lpstr>
      <vt:lpstr>Презентация PowerPoint</vt:lpstr>
      <vt:lpstr>               Член Императорского  Русского военно-исторического общества  Александр Дмитриевич Нечволодов  в предисловии к своей книге  «Сказания о русской земле», в начале XX века  говорил о том, что «действительно твердой опорой и неколебимой почвой для национального сознания и самопознания всегда служит национальная история…..»    </vt:lpstr>
      <vt:lpstr> ЭТНОКАЛЕНДАРЬ </vt:lpstr>
      <vt:lpstr> Организация сетевого взаимодействия  детского сада №60  и детского сада №63  </vt:lpstr>
      <vt:lpstr>Сетевое взаимодействие</vt:lpstr>
      <vt:lpstr>Презентация PowerPoint</vt:lpstr>
      <vt:lpstr>Презентация PowerPoint</vt:lpstr>
      <vt:lpstr> Задачи проекта: (для детей) </vt:lpstr>
      <vt:lpstr> Задачи проекта: (для детей) </vt:lpstr>
      <vt:lpstr>Задачи проекта: (для педагогов) </vt:lpstr>
      <vt:lpstr>Задачи проекта: (для родителей) </vt:lpstr>
      <vt:lpstr>Прогнозируемый  результат</vt:lpstr>
      <vt:lpstr>Прогнозируемый  результат</vt:lpstr>
      <vt:lpstr> Прогнозируемый  результат </vt:lpstr>
      <vt:lpstr> Прогнозируемый  результат </vt:lpstr>
      <vt:lpstr>Мероприятия проекта по нравственно-патриотическому воспитанию детей старшего дошкольного возраста  «Никто не забыт и ничто не забыто»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4</cp:lastModifiedBy>
  <cp:revision>259</cp:revision>
  <cp:lastPrinted>2014-12-01T11:34:26Z</cp:lastPrinted>
  <dcterms:created xsi:type="dcterms:W3CDTF">2014-11-07T10:51:55Z</dcterms:created>
  <dcterms:modified xsi:type="dcterms:W3CDTF">2014-12-03T04:16:33Z</dcterms:modified>
</cp:coreProperties>
</file>