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57" r:id="rId3"/>
    <p:sldId id="258" r:id="rId4"/>
    <p:sldId id="269" r:id="rId5"/>
    <p:sldId id="268" r:id="rId6"/>
    <p:sldId id="272" r:id="rId7"/>
    <p:sldId id="260" r:id="rId8"/>
    <p:sldId id="262" r:id="rId9"/>
    <p:sldId id="263" r:id="rId10"/>
    <p:sldId id="264" r:id="rId11"/>
    <p:sldId id="274" r:id="rId12"/>
    <p:sldId id="275" r:id="rId13"/>
    <p:sldId id="276" r:id="rId14"/>
    <p:sldId id="277" r:id="rId15"/>
    <p:sldId id="265" r:id="rId16"/>
    <p:sldId id="267" r:id="rId17"/>
    <p:sldId id="278" r:id="rId18"/>
    <p:sldId id="279" r:id="rId19"/>
    <p:sldId id="280" r:id="rId20"/>
    <p:sldId id="281" r:id="rId21"/>
    <p:sldId id="266" r:id="rId22"/>
    <p:sldId id="261" r:id="rId23"/>
    <p:sldId id="282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249716-C186-4974-8A0F-F628163B0CA6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4AAAFC-59FF-4502-8966-9A9B3E647B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18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B13F9A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Паскаль-отец придерживался принципа соответствия сложности предмета умственным способностям ребёнка. По его плану древние языки </a:t>
            </a:r>
            <a:r>
              <a:rPr kumimoji="0" lang="ru-RU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Блез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должен был изучать с 12 лет, а математику с 15-16-летнего возраста. Метод обучения состоял в объяснении общих понятий и правил и последующем переходе к изучению отдельных вопросов. Так, знакомя восьмилетнего мальчика с законами грамматики, общими для всех языков, отец преследовал цель научить его мыслить рационально. В доме постоянно велись беседы по вопросам математики и </a:t>
            </a:r>
            <a:r>
              <a:rPr kumimoji="0" lang="ru-RU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Блез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просил познакомить его с этим предметом. Отец, опасавшийся, что математика помешает сыну изучать латинский и греческий языки, обещал в будущем познакомить его с этим предметом. Как-то раз, на очередной вопрос сына о том, что такое геометрия, </a:t>
            </a:r>
            <a:r>
              <a:rPr kumimoji="0" lang="ru-RU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Этьен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кратко ответил, что это способ чертить правильные фигуры и находить между ними пропорции, однако запретил ему всякие исследования в этой области. Однако </a:t>
            </a:r>
            <a:r>
              <a:rPr kumimoji="0" lang="ru-RU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Блез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оставаясь один, принялся углём чертить на полу различные фигуры и изучать их.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AAAFC-59FF-4502-8966-9A9B3E647B49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89675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Когда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Блезу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 было 18 лет, его отец по долгу службы подсчитывал налоги, собранные с целой области Нормандия. Днями и ночами Паскаль-старший считал в столбик. Эта была скучнейшая работа, которую в древнем Риме заставляли делать рабов. Чтобы помочь отцу,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Блез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 два года работал над машиной, которая могла бы облегчить его работу.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AAAFC-59FF-4502-8966-9A9B3E647B4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7556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AAAFC-59FF-4502-8966-9A9B3E647B49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4080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Самым главным игорным домом Парижа был в то время дворец Пале-Рояль, принадлежавший брату короля герцогу Орлеанскому. Чтобы поправить финансовое положение, Орлеанский устроил там казино.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 В Пале-Рояле Паскаль познакомился с шевалье де Мере, который отличался математическими способностями. Он сообщил Паскалю, что при бросании кости четыре раза подряд вероятность выпадения шестерки составляет более 50 %.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AAAFC-59FF-4502-8966-9A9B3E647B49}" type="slidenum">
              <a:rPr lang="ru-RU" smtClean="0">
                <a:solidFill>
                  <a:prstClr val="black"/>
                </a:solidFill>
              </a:rPr>
              <a:pPr/>
              <a:t>11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5113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Паскаль задумался, можно ли рассчитать вероятность с математической точностью. Он был первым, кто осмелился бросить такой вызов судьбе. Древние верили в рок или в волю владеющих игрой духов; никому не приходило в голову считать вероятность. Паскаль решал эту задачу с помощью треугольника, который был известен еще , но получил имя Паскаля. Это пирамида чисел, каждое из которых равно сумме двух, расположенных над ним.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AAAFC-59FF-4502-8966-9A9B3E647B49}" type="slidenum">
              <a:rPr lang="ru-RU" smtClean="0">
                <a:solidFill>
                  <a:prstClr val="black"/>
                </a:solidFill>
              </a:rPr>
              <a:pPr/>
              <a:t>12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3241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Блез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почти полностью отказался от исследований, даже в математике. Отныне он служил только Богу. Паскаль избрал себе титаническую задачу: он стал готовить книгу, в которой простыми и всем понятными доводами было бы показано существование Бога и правота последователей Иисуса Христа.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AAAFC-59FF-4502-8966-9A9B3E647B49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407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767C47E-4D1D-4248-AB1A-D99198B73EAC}" type="datetimeFigureOut">
              <a:rPr lang="ru-RU" smtClean="0"/>
              <a:t>08.03.2015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860215E-4A45-4DE5-B2A2-01AA17249541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67C47E-4D1D-4248-AB1A-D99198B73EAC}" type="datetimeFigureOut">
              <a:rPr lang="ru-RU" smtClean="0"/>
              <a:t>08.03.2015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60215E-4A45-4DE5-B2A2-01AA1724954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767C47E-4D1D-4248-AB1A-D99198B73EAC}" type="datetimeFigureOut">
              <a:rPr lang="ru-RU" smtClean="0"/>
              <a:t>08.03.2015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860215E-4A45-4DE5-B2A2-01AA1724954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67C47E-4D1D-4248-AB1A-D99198B73EAC}" type="datetimeFigureOut">
              <a:rPr lang="ru-RU" smtClean="0"/>
              <a:t>08.03.2015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60215E-4A45-4DE5-B2A2-01AA1724954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767C47E-4D1D-4248-AB1A-D99198B73EAC}" type="datetimeFigureOut">
              <a:rPr lang="ru-RU" smtClean="0"/>
              <a:t>08.03.2015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860215E-4A45-4DE5-B2A2-01AA17249541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67C47E-4D1D-4248-AB1A-D99198B73EAC}" type="datetimeFigureOut">
              <a:rPr lang="ru-RU" smtClean="0"/>
              <a:t>08.03.2015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60215E-4A45-4DE5-B2A2-01AA1724954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67C47E-4D1D-4248-AB1A-D99198B73EAC}" type="datetimeFigureOut">
              <a:rPr lang="ru-RU" smtClean="0"/>
              <a:t>08.03.2015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60215E-4A45-4DE5-B2A2-01AA1724954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67C47E-4D1D-4248-AB1A-D99198B73EAC}" type="datetimeFigureOut">
              <a:rPr lang="ru-RU" smtClean="0"/>
              <a:t>08.03.2015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60215E-4A45-4DE5-B2A2-01AA1724954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767C47E-4D1D-4248-AB1A-D99198B73EAC}" type="datetimeFigureOut">
              <a:rPr lang="ru-RU" smtClean="0"/>
              <a:t>08.03.2015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60215E-4A45-4DE5-B2A2-01AA1724954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67C47E-4D1D-4248-AB1A-D99198B73EAC}" type="datetimeFigureOut">
              <a:rPr lang="ru-RU" smtClean="0"/>
              <a:t>08.03.2015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60215E-4A45-4DE5-B2A2-01AA1724954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67C47E-4D1D-4248-AB1A-D99198B73EAC}" type="datetimeFigureOut">
              <a:rPr lang="ru-RU" smtClean="0"/>
              <a:t>08.03.2015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60215E-4A45-4DE5-B2A2-01AA17249541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767C47E-4D1D-4248-AB1A-D99198B73EAC}" type="datetimeFigureOut">
              <a:rPr lang="ru-RU" smtClean="0"/>
              <a:t>08.03.2015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860215E-4A45-4DE5-B2A2-01AA17249541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okrugsveta.ru/encyclopedia/index.php?title=%D0%98%D0%B7%D0%BE%D0%B1%D1%80%D0%B0%D0%B6%D0%B5%D0%BD%D0%B8%D0%B5:Pensees.gi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veinternet.ru/users/4373400/post280531107/" TargetMode="External"/><Relationship Id="rId2" Type="http://schemas.openxmlformats.org/officeDocument/2006/relationships/hyperlink" Target="https://ru.wikipedia.org/wiki/&#1055;&#1072;&#1089;&#1082;&#1072;&#1083;&#1100;,_&#1041;&#1083;&#1077;&#1079;#http://phyart-pascal.narod.ru/zakon.html" TargetMode="External"/><Relationship Id="rId1" Type="http://schemas.openxmlformats.org/officeDocument/2006/relationships/slideLayout" Target="../slideLayouts/slideLayout8.xml"/><Relationship Id="rId5" Type="http://schemas.openxmlformats.org/officeDocument/2006/relationships/hyperlink" Target="http://yandex.ru/images" TargetMode="External"/><Relationship Id="rId4" Type="http://schemas.openxmlformats.org/officeDocument/2006/relationships/hyperlink" Target="http://www.vokrugsveta.ru/encyclopedia/index.php?title=%D0%9F%D0%B0%D1%81%D0%BA%D0%B0%D0%BB%D1%8C,_%D0%91%D0%BB%D0%B5%D0%B7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Великие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математики.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Блез паскаль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81009" y="5157192"/>
            <a:ext cx="46805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© Флегонтова Арина – учащаяся 5 класса МБОУ «СОШ №5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Васильева И.Б.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Инта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2014</a:t>
            </a:r>
          </a:p>
        </p:txBody>
      </p:sp>
    </p:spTree>
    <p:extLst>
      <p:ext uri="{BB962C8B-B14F-4D97-AF65-F5344CB8AC3E}">
        <p14:creationId xmlns:p14="http://schemas.microsoft.com/office/powerpoint/2010/main" val="315304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99392"/>
            <a:ext cx="7239000" cy="114300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Опыты и эксперименты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96752"/>
            <a:ext cx="7704856" cy="5472608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rgbClr val="000000"/>
                </a:solidFill>
                <a:latin typeface="Times New Roman"/>
              </a:rPr>
              <a:t>№3</a:t>
            </a:r>
          </a:p>
          <a:p>
            <a:r>
              <a:rPr lang="ru-RU" sz="1800" dirty="0">
                <a:solidFill>
                  <a:srgbClr val="000000"/>
                </a:solidFill>
                <a:latin typeface="Times New Roman"/>
              </a:rPr>
              <a:t>Возьмем стеклянную трубку и легкий диск на </a:t>
            </a:r>
            <a:r>
              <a:rPr lang="ru-RU" sz="1800" dirty="0" smtClean="0">
                <a:solidFill>
                  <a:srgbClr val="000000"/>
                </a:solidFill>
                <a:latin typeface="Times New Roman"/>
              </a:rPr>
              <a:t>нити. Натянув </a:t>
            </a:r>
            <a:r>
              <a:rPr lang="ru-RU" sz="1800" dirty="0">
                <a:solidFill>
                  <a:srgbClr val="000000"/>
                </a:solidFill>
                <a:latin typeface="Times New Roman"/>
              </a:rPr>
              <a:t>нить, мы получим сосуд с отпадающим </a:t>
            </a:r>
            <a:r>
              <a:rPr lang="ru-RU" sz="1800" dirty="0" smtClean="0">
                <a:solidFill>
                  <a:srgbClr val="000000"/>
                </a:solidFill>
                <a:latin typeface="Times New Roman"/>
              </a:rPr>
              <a:t>дном. Погрузим </a:t>
            </a:r>
            <a:r>
              <a:rPr lang="ru-RU" sz="1800" dirty="0">
                <a:solidFill>
                  <a:srgbClr val="000000"/>
                </a:solidFill>
                <a:latin typeface="Times New Roman"/>
              </a:rPr>
              <a:t>этот сосуд в широкий стакан с водой. Удивительно, но теперь дно не отпадет, даже если нить не </a:t>
            </a:r>
            <a:r>
              <a:rPr lang="ru-RU" sz="1800" dirty="0" smtClean="0">
                <a:solidFill>
                  <a:srgbClr val="000000"/>
                </a:solidFill>
                <a:latin typeface="Times New Roman"/>
              </a:rPr>
              <a:t>натягивать. Так </a:t>
            </a:r>
            <a:r>
              <a:rPr lang="ru-RU" sz="1800" dirty="0">
                <a:solidFill>
                  <a:srgbClr val="000000"/>
                </a:solidFill>
                <a:latin typeface="Times New Roman"/>
              </a:rPr>
              <a:t>происходит потому, что верхние слои воды в стакане создают давление на нижележащие слои, в том числе и на слой воды под диском. Согласно закону Паскаля, давление передается через этот слой и действует на диск снизу вверх. Сила этого давления и поддерживает диск, прижимает его к краям стеклянной трубки.</a:t>
            </a:r>
          </a:p>
          <a:p>
            <a:endParaRPr lang="ru-RU" sz="1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221088"/>
            <a:ext cx="6334381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14677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Теория вероятностей и рулетка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Clr>
                <a:srgbClr val="B13F9A"/>
              </a:buClr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1650 Паскаля поразил частичный паралич. Он с трудом мог глотать. Врачи постановили, что это болезнь нервов и в категорической форме предписали ему встряхнуться. Паскаль стал вести довольно разгульную жизнь и посещать игорные дома. 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Мере выигрывал по своей особой системе, делая небольшие ставки в каждой игре. Но система работала, только если бросали одну кость. Стоило шевалье перейти к соседнему столу, где бросали две кости, его система приносила одни убытки.</a:t>
            </a:r>
          </a:p>
          <a:p>
            <a:pPr marL="0" indent="0">
              <a:buNone/>
            </a:pPr>
            <a:r>
              <a:rPr lang="ru-RU" dirty="0">
                <a:latin typeface="tahoma"/>
              </a:rPr>
              <a:t> </a:t>
            </a:r>
            <a:endParaRPr lang="ru-RU" dirty="0"/>
          </a:p>
        </p:txBody>
      </p:sp>
      <p:pic>
        <p:nvPicPr>
          <p:cNvPr id="3074" name="Picture 2" descr="C:\Users\Family\Desktop\craps-02081-650x4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653136"/>
            <a:ext cx="3024335" cy="2014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05651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7239000" cy="4826936"/>
          </a:xfrm>
        </p:spPr>
        <p:txBody>
          <a:bodyPr>
            <a:normAutofit/>
          </a:bodyPr>
          <a:lstStyle/>
          <a:p>
            <a:pPr lvl="0">
              <a:buClr>
                <a:srgbClr val="B13F9A"/>
              </a:buClr>
            </a:pPr>
            <a:r>
              <a:rPr lang="ru-RU" sz="1800" dirty="0" smtClean="0">
                <a:latin typeface="tahoma"/>
              </a:rPr>
              <a:t>С </a:t>
            </a:r>
            <a:r>
              <a:rPr lang="ru-RU" sz="1800" dirty="0">
                <a:latin typeface="tahoma"/>
              </a:rPr>
              <a:t>помощью этого треугольника можно легко предсказывать разные вероятности развития игры в орла и решку.</a:t>
            </a:r>
            <a:endParaRPr lang="ru-RU" sz="1800" dirty="0"/>
          </a:p>
        </p:txBody>
      </p:sp>
      <p:pic>
        <p:nvPicPr>
          <p:cNvPr id="2050" name="Picture 2" descr="C:\Users\Family\Desktop\29012011_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284984"/>
            <a:ext cx="4032448" cy="2913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Треугольник паскаля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18018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«мысли»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Поздним вечером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23 ноября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1654 Паскаль пережил мистическое видение, точное содержание которого осталось нам неизвестным. Свои впечатления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Блез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изложил в записке, озаглавленной "Мемориал". Бумага была зашита в подкладку камзола и обнаружена после его смерти. Из документа следует, что он обрел Бога и понял все ничтожество мирской жизни, в том числе ученых занятий, цель которых — всего лишь поиски суетной славы. </a:t>
            </a:r>
          </a:p>
        </p:txBody>
      </p:sp>
    </p:spTree>
    <p:extLst>
      <p:ext uri="{BB962C8B-B14F-4D97-AF65-F5344CB8AC3E}">
        <p14:creationId xmlns:p14="http://schemas.microsoft.com/office/powerpoint/2010/main" val="29235862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Обложка первого издания &quot;Мыслей&quot; Блеза Паскаля, 1670. Пьер Николь, друг Блеза из монастыря янсенистов Пор-Рояль, расположил листки рукописи по своему усмотрению и издал их отдельной книгой. Первое научное издание &quot;Мыслей&quot; появилось только в 1852">
            <a:hlinkClick r:id="rId3" tgtFrame="&quot;_blank&quot;" tooltip="&quot;Обложка первого издания &quot;Мыслей&quot; Блеза Паскаля, 1670. Пьер Николь, друг Блеза из монастыря янсенистов Пор-Рояль, расположил листки рукописи по своему усмотрению и издал их отдельной книгой. Первое научное издание &quot;Мыслей&quot; появилось только в 1852&quot;"/>
          </p:cNvPr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2381250" cy="43434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699792" y="1484784"/>
            <a:ext cx="525658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rgbClr val="B13F9A"/>
              </a:buClr>
              <a:buSzPct val="73000"/>
              <a:buFont typeface="Wingdings 2"/>
              <a:buChar char="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 мессианское сочинение,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Блез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записывал все ценные мысли, приходившие ему в голову. Листы с записями он раскладывал по главам будущего произведения. Труд не был доведен до конца. До нас дошли отдельные тезисы, не во всем поддающиеся систематизации. В 1670, через 8 лет после смерти Паскаля, эти тезисы вышли отдельным изданием под названием "Мысли о религии". В наши дни неоконченную книгу Паскаля называют просто "Мысли". Помимо богословских рассуждений, неясных до конца из-за фрагментарности произведения, в "Мыслях" много афоризмов и глубоких истин.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60801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243408"/>
            <a:ext cx="7239000" cy="1143000"/>
          </a:xfrm>
        </p:spPr>
        <p:txBody>
          <a:bodyPr/>
          <a:lstStyle/>
          <a:p>
            <a:r>
              <a:rPr lang="ru-RU" dirty="0"/>
              <a:t>Работы Блеза Паскаля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08720"/>
            <a:ext cx="7704856" cy="5616624"/>
          </a:xfrm>
        </p:spPr>
        <p:txBody>
          <a:bodyPr>
            <a:normAutofit fontScale="77500" lnSpcReduction="20000"/>
          </a:bodyPr>
          <a:lstStyle/>
          <a:p>
            <a:pPr>
              <a:buFont typeface="Arial"/>
              <a:buChar char="•"/>
            </a:pPr>
            <a:r>
              <a:rPr lang="ru-RU" b="1" dirty="0">
                <a:solidFill>
                  <a:srgbClr val="6600CC"/>
                </a:solidFill>
                <a:latin typeface="Times New Roman"/>
              </a:rPr>
              <a:t>Опыт о конических сечениях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 </a:t>
            </a:r>
            <a:r>
              <a:rPr lang="en-US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US" dirty="0">
                <a:solidFill>
                  <a:srgbClr val="000000"/>
                </a:solidFill>
                <a:latin typeface="Times New Roman"/>
              </a:rPr>
              <a:t>—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теорема Паскаля о том, что во всяком шестиугольнике, вписанном в эллипс, гиперболу или параболу, точки пересечения трех пар противоположных сторон лежат на одной прямой.</a:t>
            </a:r>
          </a:p>
          <a:p>
            <a:pPr>
              <a:buFont typeface="Arial"/>
              <a:buChar char="•"/>
            </a:pPr>
            <a:r>
              <a:rPr lang="ru-RU" b="1" dirty="0" smtClean="0">
                <a:solidFill>
                  <a:srgbClr val="6600CC"/>
                </a:solidFill>
                <a:latin typeface="Times New Roman"/>
              </a:rPr>
              <a:t>Трактат </a:t>
            </a:r>
            <a:r>
              <a:rPr lang="ru-RU" b="1" dirty="0">
                <a:solidFill>
                  <a:srgbClr val="6600CC"/>
                </a:solidFill>
                <a:latin typeface="Times New Roman"/>
              </a:rPr>
              <a:t>о равновесии жидкостей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 </a:t>
            </a:r>
            <a:endParaRPr lang="ru-RU" dirty="0" smtClean="0">
              <a:solidFill>
                <a:srgbClr val="000000"/>
              </a:solidFill>
              <a:latin typeface="Times New Roman"/>
            </a:endParaRPr>
          </a:p>
          <a:p>
            <a:pPr>
              <a:buFont typeface="Arial"/>
              <a:buChar char="•"/>
            </a:pPr>
            <a:r>
              <a:rPr lang="ru-RU" b="1" dirty="0" smtClean="0">
                <a:solidFill>
                  <a:srgbClr val="6600CC"/>
                </a:solidFill>
                <a:latin typeface="Times New Roman"/>
              </a:rPr>
              <a:t>Трактат </a:t>
            </a:r>
            <a:r>
              <a:rPr lang="ru-RU" b="1" dirty="0">
                <a:solidFill>
                  <a:srgbClr val="6600CC"/>
                </a:solidFill>
                <a:latin typeface="Times New Roman"/>
              </a:rPr>
              <a:t>о весе массы воздуха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 </a:t>
            </a:r>
            <a:endParaRPr lang="ru-RU" dirty="0" smtClean="0">
              <a:solidFill>
                <a:srgbClr val="000000"/>
              </a:solidFill>
              <a:latin typeface="Times New Roman"/>
            </a:endParaRPr>
          </a:p>
          <a:p>
            <a:pPr>
              <a:buFont typeface="Arial"/>
              <a:buChar char="•"/>
            </a:pPr>
            <a:r>
              <a:rPr lang="ru-RU" b="1" dirty="0" smtClean="0">
                <a:solidFill>
                  <a:srgbClr val="6600CC"/>
                </a:solidFill>
                <a:latin typeface="Times New Roman"/>
              </a:rPr>
              <a:t>Трактат </a:t>
            </a:r>
            <a:r>
              <a:rPr lang="ru-RU" b="1" dirty="0">
                <a:solidFill>
                  <a:srgbClr val="6600CC"/>
                </a:solidFill>
                <a:latin typeface="Times New Roman"/>
              </a:rPr>
              <a:t>об арифметическом треугольнике </a:t>
            </a:r>
            <a:endParaRPr lang="ru-RU" b="1" dirty="0" smtClean="0">
              <a:solidFill>
                <a:srgbClr val="6600CC"/>
              </a:solidFill>
              <a:latin typeface="Times New Roman"/>
            </a:endParaRPr>
          </a:p>
          <a:p>
            <a:pPr>
              <a:buFont typeface="Arial"/>
              <a:buChar char="•"/>
            </a:pPr>
            <a:r>
              <a:rPr lang="ru-RU" b="1" dirty="0" smtClean="0">
                <a:solidFill>
                  <a:srgbClr val="6600CC"/>
                </a:solidFill>
                <a:latin typeface="Times New Roman"/>
              </a:rPr>
              <a:t>Письма </a:t>
            </a:r>
            <a:r>
              <a:rPr lang="ru-RU" b="1" dirty="0">
                <a:solidFill>
                  <a:srgbClr val="6600CC"/>
                </a:solidFill>
                <a:latin typeface="Times New Roman"/>
              </a:rPr>
              <a:t>к провинциалу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 — серия из восемнадцати писем, опубликованных в 1656—1657, шедевр французской сатирической прозы</a:t>
            </a:r>
          </a:p>
          <a:p>
            <a:pPr>
              <a:buFont typeface="Arial"/>
              <a:buChar char="•"/>
            </a:pPr>
            <a:r>
              <a:rPr lang="ru-RU" b="1" dirty="0">
                <a:solidFill>
                  <a:srgbClr val="6600CC"/>
                </a:solidFill>
                <a:latin typeface="Times New Roman"/>
              </a:rPr>
              <a:t>Молитвенное обращение об обращении во благо болезней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 </a:t>
            </a:r>
            <a:endParaRPr lang="en-US" dirty="0">
              <a:solidFill>
                <a:srgbClr val="000000"/>
              </a:solidFill>
              <a:latin typeface="Times New Roman"/>
            </a:endParaRPr>
          </a:p>
          <a:p>
            <a:pPr>
              <a:buFont typeface="Arial"/>
              <a:buChar char="•"/>
            </a:pPr>
            <a:r>
              <a:rPr lang="ru-RU" b="1" dirty="0">
                <a:solidFill>
                  <a:srgbClr val="6600CC"/>
                </a:solidFill>
                <a:latin typeface="Times New Roman"/>
              </a:rPr>
              <a:t>Мысли о религии и других предметах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 </a:t>
            </a:r>
            <a:r>
              <a:rPr lang="en-US" dirty="0" smtClean="0">
                <a:solidFill>
                  <a:srgbClr val="000000"/>
                </a:solidFill>
                <a:latin typeface="Times New Roman"/>
              </a:rPr>
              <a:t>—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посмертное издание, организованное родственниками: мешанина из всех черновиков, что они смогли найти, большей частью из незаконченной «Апологии христианской религии» 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Содержит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среди прочего т. н. аргумент Пари.</a:t>
            </a:r>
          </a:p>
          <a:p>
            <a:pPr>
              <a:buFont typeface="Arial"/>
              <a:buChar char="•"/>
            </a:pPr>
            <a:r>
              <a:rPr lang="ru-RU" b="1" dirty="0">
                <a:solidFill>
                  <a:srgbClr val="6600CC"/>
                </a:solidFill>
                <a:latin typeface="Times New Roman"/>
              </a:rPr>
              <a:t>Трактат о пустоте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 — не была опубликована, после смерти автора были найдены лишь фрагменты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84195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началу 60х годов здоровье Паскаля было окончательно подорвано. По свидетельству Христиана Гюйгенса, навестившего Блеза незадолго до его смерти, 36-летний Паскаль выглядел глубоким стариком.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Последние годы ученого омрачились смертью любимой младшей сестры Жаклин и расколом внутри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янсенистского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движения. Большая часть пор-рояльской общины склонялась к политике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компромисса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руководством католической церкви. Паскаль же примыкал к меньшинству, выступавшему за более жесткий ответ Папе. Расхождение во взглядах в конце концов привело к разрыву Паскаля с насельниками Пор Рояля.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Блез Паскаль скончался 19 августа 1662г. после продолжительной и мучительной болезни, на момент смерти ему было 39 лет.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1421" y="404664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dirty="0" smtClean="0"/>
              <a:t>Последние годы жизни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00891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Память паскаля увековечена</a:t>
            </a:r>
            <a:endParaRPr lang="ru-RU" dirty="0"/>
          </a:p>
        </p:txBody>
      </p:sp>
      <p:pic>
        <p:nvPicPr>
          <p:cNvPr id="4098" name="Picture 2" descr="C:\Users\Family\Desktop\Clermont_20121109_10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010983"/>
            <a:ext cx="4404692" cy="2936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9592" y="5229200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Клермон-Ферран</a:t>
            </a:r>
            <a:r>
              <a:rPr lang="ru-RU" dirty="0" smtClean="0"/>
              <a:t>. Лицей «</a:t>
            </a:r>
            <a:r>
              <a:rPr lang="ru-RU" dirty="0" err="1" smtClean="0"/>
              <a:t>Блез</a:t>
            </a:r>
            <a:r>
              <a:rPr lang="ru-RU" dirty="0" smtClean="0"/>
              <a:t> Паскаль»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05333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Family\Desktop\о Пажу Блез паскаль Лувр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56792"/>
            <a:ext cx="3406694" cy="484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16016" y="5373216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О. Пажу  </a:t>
            </a:r>
          </a:p>
          <a:p>
            <a:r>
              <a:rPr lang="ru-RU" dirty="0" smtClean="0"/>
              <a:t> «</a:t>
            </a:r>
            <a:r>
              <a:rPr lang="ru-RU" dirty="0" err="1" smtClean="0"/>
              <a:t>Блез</a:t>
            </a:r>
            <a:r>
              <a:rPr lang="ru-RU" dirty="0" smtClean="0"/>
              <a:t> Паскаль» (Лувр)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25430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59832" y="2034248"/>
            <a:ext cx="4780384" cy="590705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До </a:t>
            </a: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1950 года картина считалась "Портретом неизвестного", пока портретная криминалистическая экспертиза не установила личность "неизвестного", сличив портрет с посмертной маской Паскаля. В свое время де </a:t>
            </a:r>
            <a:r>
              <a:rPr lang="ru-RU" sz="2000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Шампень</a:t>
            </a: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скрыл имя изображённого, когда </a:t>
            </a:r>
            <a:r>
              <a:rPr lang="ru-RU" sz="2000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Блеза</a:t>
            </a: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Паскаля и его друзей-янсенистов постигли гонения</a:t>
            </a:r>
            <a:r>
              <a:rPr lang="ru-RU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Family\Desktop\Pasc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3940"/>
            <a:ext cx="2605410" cy="3103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5438" y="5085184"/>
            <a:ext cx="26054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Филипп де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Шампень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Портрет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Блеза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Паскаля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портрет неизвестного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6205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</a:t>
            </a:r>
            <a:endParaRPr lang="ru-RU" sz="36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Цель- 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узнать больше о Блезе Паскале</a:t>
            </a:r>
          </a:p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</a:t>
            </a:r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 информацию в Интернете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Отбор важного, существенного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Редактирование информации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и оформление презентации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публичному выступлению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3020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марки</a:t>
            </a:r>
            <a:endParaRPr lang="ru-RU" dirty="0"/>
          </a:p>
        </p:txBody>
      </p:sp>
      <p:pic>
        <p:nvPicPr>
          <p:cNvPr id="7170" name="Picture 2" descr="C:\Users\Family\Desktop\pascal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132856"/>
            <a:ext cx="2055085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Family\Desktop\stamp_pasc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1006" y="4847827"/>
            <a:ext cx="2390956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Family\Desktop\вероятностники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256583"/>
            <a:ext cx="2271118" cy="298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Family\Desktop\юбилейная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2629" y="2750740"/>
            <a:ext cx="1401763" cy="2097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C:\Users\Family\Desktop\French-postage-stamp-on-Fermats-400-birthday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509120"/>
            <a:ext cx="3275856" cy="2185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C:\Users\Family\Desktop\1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2567" y="944742"/>
            <a:ext cx="1901825" cy="1576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33604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Выводы: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ходе работы я узнала больше о Блезе Паскале, его научных работах, законах, опытах и о его жизни.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74450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07504" y="116632"/>
            <a:ext cx="7992888" cy="63367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https://ru.wikipedia.org/wiki/</a:t>
            </a:r>
            <a:r>
              <a:rPr lang="ru-RU" sz="2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Паскаль,_</a:t>
            </a:r>
            <a:r>
              <a:rPr lang="ru-RU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Блез</a:t>
            </a:r>
            <a:r>
              <a:rPr lang="ru-RU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#</a:t>
            </a: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</a:t>
            </a: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phyart-pascal.narod.ru/zakon.html</a:t>
            </a:r>
            <a:endParaRPr lang="ru-RU" sz="2000" dirty="0" smtClean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http://www.liveinternet.ru/users/4373400/post280531107</a:t>
            </a: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/</a:t>
            </a:r>
            <a:endParaRPr lang="ru-RU" sz="2000" dirty="0" smtClean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http://www.vokrugsveta.ru/encyclopedia/index.php?title=%D0%9F%D0%B0%D1%81%D0%BA%D0%B0%D0%BB%D1%8C,_%</a:t>
            </a: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D0%91%D0%BB%D0%B5%D0%B7</a:t>
            </a:r>
            <a:endParaRPr lang="ru-RU" sz="2000" dirty="0" smtClean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yandex.ru/images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01081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068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404664"/>
            <a:ext cx="3429000" cy="205740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Блез паскаль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004048" y="2492896"/>
            <a:ext cx="3814050" cy="417646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Дата рождения- 19.06.1623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рождения- Клермон-Ферран,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Овернь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Дата смерти- 	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 августа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1662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 смерти- Париж</a:t>
            </a:r>
          </a:p>
          <a:p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Научная сфера:	</a:t>
            </a:r>
          </a:p>
          <a:p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математика, механика, философия, литература, физика</a:t>
            </a: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78" b="11378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860032" y="116631"/>
            <a:ext cx="44279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i="1" u="sng" dirty="0" smtClean="0">
                <a:solidFill>
                  <a:srgbClr val="C00000"/>
                </a:solidFill>
              </a:rPr>
              <a:t>«</a:t>
            </a:r>
            <a:r>
              <a:rPr lang="ru-RU" sz="1600" b="1" dirty="0" smtClean="0">
                <a:solidFill>
                  <a:schemeClr val="tx1">
                    <a:lumMod val="95000"/>
                  </a:schemeClr>
                </a:solidFill>
              </a:rPr>
              <a:t>Изучая истину, можно иметь троякую цель: открыть истину, когда ищем ее; доказать ее, когда нашли; наконец,  отличить от лжи, когда ее рассматриваем.»</a:t>
            </a:r>
          </a:p>
          <a:p>
            <a:endParaRPr lang="ru-RU" sz="1600" i="1" u="sng" dirty="0" smtClean="0">
              <a:solidFill>
                <a:srgbClr val="C00000"/>
              </a:solidFill>
            </a:endParaRPr>
          </a:p>
          <a:p>
            <a:r>
              <a:rPr lang="ru-RU" sz="1600" i="1" dirty="0" smtClean="0">
                <a:solidFill>
                  <a:srgbClr val="C00000"/>
                </a:solidFill>
              </a:rPr>
              <a:t>                                         </a:t>
            </a:r>
            <a:r>
              <a:rPr lang="ru-RU" sz="1600" b="1" i="1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Блез Паскаль    </a:t>
            </a:r>
            <a:r>
              <a:rPr lang="ru-RU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</a:t>
            </a:r>
            <a:endParaRPr lang="ru-RU" sz="16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178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Семья паскаля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 algn="just">
              <a:buClr>
                <a:srgbClr val="B13F9A"/>
              </a:buClr>
            </a:pP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Блез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Паскаль родился в семье дворянина, потомственного юриста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Паскаль родился в городе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Клермон-Ферран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(французская провинция Овернь) в семье председателя налогового управления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Этьена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Паскаля и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Антуанетты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Бегон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дочери сенешаля Оверни. У Паскалей было трое детей —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Блез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две его сестры: младшая — Жаклин и старшая —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Жильберта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Мать умерла, когда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Блезу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было 3 года. В 1631 году семья переехала в Париж.</a:t>
            </a:r>
          </a:p>
          <a:p>
            <a:pPr algn="just"/>
            <a:r>
              <a:rPr lang="ru-RU" sz="1800" dirty="0" smtClean="0">
                <a:latin typeface="tahoma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Отличался настолько слабым здоровьем, что не раз бывал близок к смерти. Отец даже запрещал ему занятия геометрией, опасаясь, что чрезмерное напряжение сведет мальчика в могилу. Но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Блезу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было достаточно узнать, что в геометрии есть окружности и прямые. Оставшись без учебников, он самостоятельно доказал первые теоремы Евклида. Когда отец обнаружил, что мальчик доказал 32-ю теорему (сумма углов треугольника всегда равна 180 градусам), то сдался и разрешил сыну читать книги по математике.</a:t>
            </a:r>
          </a:p>
        </p:txBody>
      </p:sp>
    </p:spTree>
    <p:extLst>
      <p:ext uri="{BB962C8B-B14F-4D97-AF65-F5344CB8AC3E}">
        <p14:creationId xmlns:p14="http://schemas.microsoft.com/office/powerpoint/2010/main" val="283421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496" y="1617403"/>
            <a:ext cx="8302616" cy="4985792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1642 получилось устройство, которое стало первым на свете серийным калькулятором. Идея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паскали́ны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как назвали этот арифмометр, была почерпнута из описания античного таксометра — машины для подсчета расстояния, пройденного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цизией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(древнеримским наемным экипажем). Только колес было уже не 2, а 6, чтобы можно было оперировать шестизначными числами.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www.vokrugsveta.ru/encyclopedia/images/6/68/Pascaline_princip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531768"/>
            <a:ext cx="3730065" cy="3182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Первое изобретение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549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Физические опыты и </a:t>
            </a:r>
            <a:r>
              <a:rPr lang="ru-RU" dirty="0" err="1" smtClean="0"/>
              <a:t>эксперирименты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1646 Паскаль начал эксперименты с барометром — "трубкой Торричелли". Суть опыта, занимавшего всех европейских ученых: запаянная с одного конца стеклянная трубка заполнялась ртутью, закрывалась пальцем и опускалась в чашку с ртутью. После этого часть ртути из трубки вытекала в чашку, но не полностью: над поверхностью жидкости в трубке оставался столбик ртути высотой примерно 76 см. Автор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Эванджелиста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Торричелли (ученик Галилея),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считал, что в запаянной части трубки над ртутью находится пустота, а столбик ртути зажимает в трубку давление атмосферного воздуха. Вместе с тем были ученые (среди них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Рене Декарт,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считавшие, что "природа боится пустоты" и над ртутью в трубке остается "тончайшая материя"). </a:t>
            </a:r>
          </a:p>
        </p:txBody>
      </p:sp>
    </p:spTree>
    <p:extLst>
      <p:ext uri="{BB962C8B-B14F-4D97-AF65-F5344CB8AC3E}">
        <p14:creationId xmlns:p14="http://schemas.microsoft.com/office/powerpoint/2010/main" val="79345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4624"/>
            <a:ext cx="7239000" cy="114300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 Б. Паскаля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2"/>
            <a:ext cx="7239000" cy="484632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«Давление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поверхность жидкости, производимое внешними силами, передаётся жидкостью одинаково во всех направлениях. Установлен Б. Паскалем (опубл. в 1663). На законе Паскаля основано действие гидравлических прессов и других гидростатических машин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.»</a:t>
            </a:r>
          </a:p>
          <a:p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590924"/>
            <a:ext cx="14287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95736" y="602128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действия закона Блеза Паскаля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17144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171400"/>
            <a:ext cx="7239000" cy="114300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Опыты и эксперименты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7239000" cy="4846320"/>
          </a:xfrm>
        </p:spPr>
        <p:txBody>
          <a:bodyPr>
            <a:normAutofit fontScale="77500" lnSpcReduction="20000"/>
          </a:bodyPr>
          <a:lstStyle/>
          <a:p>
            <a:r>
              <a:rPr lang="ru-RU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</a:t>
            </a:r>
            <a:r>
              <a:rPr lang="ru-RU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№1</a:t>
            </a:r>
          </a:p>
          <a:p>
            <a:r>
              <a:rPr lang="ru-RU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Бочка </a:t>
            </a:r>
            <a:r>
              <a:rPr lang="ru-RU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Паскаля</a:t>
            </a:r>
            <a:endParaRPr lang="ru-RU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указанию Паскаля, крепкую дубовую бочку до краев наполнили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водой наглухо закрыли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крышкой. В небольшое отверстие в крышке заделали конец вертикальной стеклянной трубки такой длины, что конец ее оказался на уровне второго этажа.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Выйдя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балкон, Паскаль принялся наполнять трубку водой. Не успел он вылить и десятка стаканов, как вдруг, к изумлению обступивших бочку зевак, бочка с треском лопнула. Ее разорвала непонятная сила. Паскаль убеждается: да, сила, разорвавшая бочку, вовсе не зависит от количества воды в трубке. Все дело в высоте, до которой трубка была заполнена.  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Далее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проявляется удивительное свойство воды - передавать давление, создаваемое на ее поверхности (в бочке) по всему объему, каждой точке стенки или дна бочки. </a:t>
            </a:r>
          </a:p>
          <a:p>
            <a:endParaRPr lang="ru-RU" dirty="0"/>
          </a:p>
        </p:txBody>
      </p:sp>
      <p:pic>
        <p:nvPicPr>
          <p:cNvPr id="2050" name="Picture 2" descr="Бочка Паскаля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7" y="764704"/>
            <a:ext cx="1547664" cy="5046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9593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99392"/>
            <a:ext cx="7239000" cy="114300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Опыты и эксперименты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24744"/>
            <a:ext cx="7704856" cy="5544616"/>
          </a:xfrm>
        </p:spPr>
        <p:txBody>
          <a:bodyPr/>
          <a:lstStyle/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№2</a:t>
            </a: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Проведем опыт. В полиэтиленовый пакет наберем воды и завяжем. Если на него надавить рукой, то он прорвется, и вода вытечет. Однако заметим: пакет прорывается не обязательно в том месте, где на него давят. 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Следовательно, давление, оказываемое на одну часть пакета, распространяется в другие части.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302" y="3356992"/>
            <a:ext cx="6042818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19195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163</TotalTime>
  <Words>1726</Words>
  <Application>Microsoft Office PowerPoint</Application>
  <PresentationFormat>Экран (4:3)</PresentationFormat>
  <Paragraphs>99</Paragraphs>
  <Slides>23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Изящная</vt:lpstr>
      <vt:lpstr>Великие математики. Блез паскаль</vt:lpstr>
      <vt:lpstr>Цель проекта</vt:lpstr>
      <vt:lpstr>Блез паскаль</vt:lpstr>
      <vt:lpstr>Семья паскаля</vt:lpstr>
      <vt:lpstr>Первое изобретение</vt:lpstr>
      <vt:lpstr>Физические опыты и эксперирименты</vt:lpstr>
      <vt:lpstr>Закон Б. Паскаля</vt:lpstr>
      <vt:lpstr>Опыты и эксперименты</vt:lpstr>
      <vt:lpstr>Опыты и эксперименты</vt:lpstr>
      <vt:lpstr>Опыты и эксперименты</vt:lpstr>
      <vt:lpstr>Теория вероятностей и рулетка</vt:lpstr>
      <vt:lpstr>Треугольник паскаля</vt:lpstr>
      <vt:lpstr>«мысли»</vt:lpstr>
      <vt:lpstr>Презентация PowerPoint</vt:lpstr>
      <vt:lpstr>Работы Блеза Паскаля</vt:lpstr>
      <vt:lpstr>Презентация PowerPoint</vt:lpstr>
      <vt:lpstr>Память паскаля увековечена</vt:lpstr>
      <vt:lpstr>Презентация PowerPoint</vt:lpstr>
      <vt:lpstr>портрет неизвестного</vt:lpstr>
      <vt:lpstr>марки</vt:lpstr>
      <vt:lpstr>Выводы: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Великие математики: Блез паскаль</dc:title>
  <dc:creator>Алексей</dc:creator>
  <cp:lastModifiedBy>Family</cp:lastModifiedBy>
  <cp:revision>18</cp:revision>
  <dcterms:created xsi:type="dcterms:W3CDTF">2014-10-19T12:37:10Z</dcterms:created>
  <dcterms:modified xsi:type="dcterms:W3CDTF">2015-03-08T22:01:03Z</dcterms:modified>
</cp:coreProperties>
</file>