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5"/>
  </p:notesMasterIdLst>
  <p:handoutMasterIdLst>
    <p:handoutMasterId r:id="rId56"/>
  </p:handoutMasterIdLst>
  <p:sldIdLst>
    <p:sldId id="340" r:id="rId3"/>
    <p:sldId id="256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26" r:id="rId42"/>
    <p:sldId id="327" r:id="rId43"/>
    <p:sldId id="328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</p:sldIdLst>
  <p:sldSz cx="12192000" cy="6858000"/>
  <p:notesSz cx="6858000" cy="9144000"/>
  <p:custDataLst>
    <p:tags r:id="rId5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69" autoAdjust="0"/>
    <p:restoredTop sz="94721" autoAdjust="0"/>
  </p:normalViewPr>
  <p:slideViewPr>
    <p:cSldViewPr snapToGrid="0" showGuides="1">
      <p:cViewPr varScale="1">
        <p:scale>
          <a:sx n="114" d="100"/>
          <a:sy n="114" d="100"/>
        </p:scale>
        <p:origin x="-4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157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gs" Target="tags/tag1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ru-RU" smtClean="0"/>
              <a:pPr/>
              <a:t>20.02.2015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ru-RU" noProof="0" smtClean="0"/>
              <a:pPr/>
              <a:t>20.02.2015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стольная игр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1</a:t>
            </a:r>
            <a:endParaRPr lang="ru-RU" noProof="0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 smtClean="0"/>
              <a:t>пункт</a:t>
            </a:r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0" name="Текст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2</a:t>
            </a:r>
            <a:endParaRPr lang="ru-RU" noProof="0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1" name="Текст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 </a:t>
            </a:r>
            <a:r>
              <a:rPr lang="ru-RU" noProof="0" dirty="0" smtClean="0"/>
              <a:t>3</a:t>
            </a:r>
            <a:endParaRPr lang="ru-RU" noProof="0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2" name="Текст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2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4</a:t>
            </a:r>
            <a:endParaRPr lang="ru-RU" noProof="0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3" name="Текст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3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sz="2400" b="0" i="0" baseline="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ru-RU" noProof="0" dirty="0" smtClean="0"/>
              <a:t> 5</a:t>
            </a:r>
            <a:endParaRPr lang="ru-RU" noProof="0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64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33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данной игровой панели можно ввести собственные категории и значения в баллах.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вопросы и ответы в предоставленных слайдах.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поле с числовым значением для перехода к соответствующему вопросу,</a:t>
            </a:r>
            <a:r>
              <a:rPr lang="ru-RU" sz="1600" b="0" i="0" baseline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а затем </a:t>
            </a: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нажмите еще раз</a:t>
            </a:r>
            <a:r>
              <a:rPr lang="ru-RU" sz="1600" b="0" i="0" baseline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для перехода на слайд ответа</a:t>
            </a: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.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Нажмите левый треугольник для возвращения на данный слайд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760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3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4272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3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21660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4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4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730655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4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902293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4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610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4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905185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4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96086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5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5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971966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5: вопросы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4272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5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406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5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 smtClean="0"/>
              <a:t>пункт</a:t>
            </a:r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2364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dirty="0" smtClean="0"/>
              <a:t>Категория</a:t>
            </a:r>
            <a:r>
              <a:rPr lang="ru-RU" noProof="0" dirty="0" smtClean="0"/>
              <a:t> 5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933521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1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1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15712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1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левый треугольник,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hasCustomPrompt="1"/>
          </p:nvPr>
        </p:nvSpPr>
        <p:spPr>
          <a:xfrm>
            <a:off x="1001068" y="5913206"/>
            <a:ext cx="7969542" cy="781394"/>
          </a:xfrm>
        </p:spPr>
        <p:txBody>
          <a:bodyPr/>
          <a:lstStyle>
            <a:lvl1pPr>
              <a:defRPr lang="en-US" sz="2400" b="0" i="0" baseline="0" smtClean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ru-RU" noProof="0" dirty="0" smtClean="0"/>
              <a:t>Категория 1</a:t>
            </a:r>
            <a:endParaRPr lang="ru-RU" noProof="0" dirty="0"/>
          </a:p>
        </p:txBody>
      </p:sp>
      <p:sp>
        <p:nvSpPr>
          <p:cNvPr id="14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8229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1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 smtClean="0"/>
              <a:t>пункт</a:t>
            </a:r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908406"/>
            <a:ext cx="7969542" cy="781394"/>
          </a:xfrm>
        </p:spPr>
        <p:txBody>
          <a:bodyPr/>
          <a:lstStyle>
            <a:lvl1pPr>
              <a:defRPr lang="ru-RU" sz="2400" b="0" i="0" baseline="0" noProof="0" smtClean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1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19601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2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2: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17110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2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886251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2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391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2: ответ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38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Ответ</a:t>
            </a:r>
            <a:endParaRPr lang="ru-RU" sz="138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ответ.</a:t>
            </a:r>
            <a:endParaRPr lang="ru-RU" noProof="0" dirty="0"/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001068" y="5884343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2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503755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3: разделител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Категория </a:t>
            </a:r>
            <a:r>
              <a:rPr lang="en-US" noProof="0" dirty="0" smtClean="0"/>
              <a:t>3</a:t>
            </a:r>
            <a:r>
              <a:rPr lang="ru-RU" noProof="0" dirty="0" smtClean="0"/>
              <a:t>: разделительный слайд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015985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тегория 3: вопрос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 defTabSz="914400">
              <a:buNone/>
            </a:pPr>
            <a:r>
              <a:rPr lang="ru-RU" sz="11500" b="0" i="0" noProof="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/>
                <a:ea typeface="+mn-ea"/>
                <a:cs typeface="Arial"/>
              </a:rPr>
              <a:t>Вопрос</a:t>
            </a:r>
            <a:endParaRPr lang="ru-RU" sz="11500" b="0" i="0" noProof="0" dirty="0">
              <a:solidFill>
                <a:schemeClr val="bg1">
                  <a:lumMod val="85000"/>
                  <a:lumOff val="15000"/>
                </a:schemeClr>
              </a:solidFill>
              <a:latin typeface="Corbel"/>
              <a:ea typeface="+mn-ea"/>
              <a:cs typeface="Arial"/>
            </a:endParaRPr>
          </a:p>
        </p:txBody>
      </p:sp>
      <p:sp>
        <p:nvSpPr>
          <p:cNvPr id="8" name="Вопрос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smtClean="0"/>
              <a:t>Введите вопрос здесь.</a:t>
            </a:r>
          </a:p>
        </p:txBody>
      </p:sp>
      <p:sp>
        <p:nvSpPr>
          <p:cNvPr id="2" name="Прямоугольник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ункт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ru-RU" noProof="0" dirty="0" err="1" smtClean="0"/>
              <a:t>пункт</a:t>
            </a:r>
            <a:endParaRPr lang="ru-RU" noProof="0" dirty="0"/>
          </a:p>
        </p:txBody>
      </p:sp>
      <p:sp>
        <p:nvSpPr>
          <p:cNvPr id="10" name="Назад к игре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Инструкции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Введите вместо заполнителей вопросы и ответы. В нижней части можно добавить для каждого вопроса значение в баллах для справки.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noProof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 режиме слайд-шоу нажмите значок треугольника, чтобы вернуться к слайду игровой панели. </a:t>
            </a:r>
            <a:endParaRPr lang="ru-RU" sz="1600" b="0" i="0" noProof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1001068" y="5893318"/>
            <a:ext cx="7969542" cy="781394"/>
          </a:xfrm>
        </p:spPr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ru-RU" noProof="0" dirty="0" smtClean="0"/>
              <a:t>Категория 3</a:t>
            </a:r>
            <a:endParaRPr lang="ru-RU" noProof="0" dirty="0"/>
          </a:p>
        </p:txBody>
      </p:sp>
      <p:sp>
        <p:nvSpPr>
          <p:cNvPr id="12" name="Назад к игре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962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068" y="4959479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1068" y="884720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ru-RU" noProof="0" smtClean="0"/>
              <a:pPr/>
              <a:t>20.02.2015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30" y="105976"/>
            <a:ext cx="10828224" cy="158362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420668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29852" y="3429000"/>
            <a:ext cx="62241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cap="all" dirty="0" smtClean="0">
                <a:ln w="0"/>
                <a:gradFill flip="none">
                  <a:gsLst>
                    <a:gs pos="0">
                      <a:srgbClr val="F07F09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07F09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07F09">
                        <a:shade val="65000"/>
                        <a:satMod val="130000"/>
                      </a:srgbClr>
                    </a:gs>
                    <a:gs pos="92000">
                      <a:srgbClr val="F07F09">
                        <a:shade val="50000"/>
                        <a:satMod val="120000"/>
                      </a:srgbClr>
                    </a:gs>
                    <a:gs pos="100000">
                      <a:srgbClr val="F07F09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«волшебной музыки страна»</a:t>
            </a:r>
            <a:endParaRPr lang="ru-RU" sz="5400" b="1" cap="all" dirty="0">
              <a:ln w="0"/>
              <a:gradFill flip="none">
                <a:gsLst>
                  <a:gs pos="0">
                    <a:srgbClr val="F07F09">
                      <a:tint val="75000"/>
                      <a:shade val="75000"/>
                      <a:satMod val="170000"/>
                    </a:srgbClr>
                  </a:gs>
                  <a:gs pos="49000">
                    <a:srgbClr val="F07F09">
                      <a:tint val="88000"/>
                      <a:shade val="65000"/>
                      <a:satMod val="172000"/>
                    </a:srgbClr>
                  </a:gs>
                  <a:gs pos="50000">
                    <a:srgbClr val="F07F09">
                      <a:shade val="65000"/>
                      <a:satMod val="130000"/>
                    </a:srgbClr>
                  </a:gs>
                  <a:gs pos="92000">
                    <a:srgbClr val="F07F09">
                      <a:shade val="50000"/>
                      <a:satMod val="120000"/>
                    </a:srgbClr>
                  </a:gs>
                  <a:gs pos="100000">
                    <a:srgbClr val="F07F09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7306" y="369201"/>
            <a:ext cx="6304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900" cmpd="sng">
                  <a:solidFill>
                    <a:srgbClr val="F07F09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F07F09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F07F09">
                      <a:satMod val="190000"/>
                      <a:tint val="100000"/>
                      <a:alpha val="74000"/>
                    </a:srgbClr>
                  </a:innerShdw>
                </a:effectLst>
              </a:rPr>
              <a:t>Викторина по музыке </a:t>
            </a:r>
            <a:endParaRPr lang="ru-RU" sz="5400" b="1" dirty="0">
              <a:ln w="900" cmpd="sng">
                <a:solidFill>
                  <a:srgbClr val="F07F09">
                    <a:satMod val="190000"/>
                    <a:alpha val="55000"/>
                  </a:srgbClr>
                </a:solidFill>
                <a:prstDash val="solid"/>
              </a:ln>
              <a:solidFill>
                <a:srgbClr val="F07F09">
                  <a:satMod val="200000"/>
                  <a:tint val="3000"/>
                </a:srgbClr>
              </a:solidFill>
              <a:effectLst>
                <a:innerShdw blurRad="101600" dist="76200" dir="5400000">
                  <a:srgbClr val="F07F09">
                    <a:satMod val="190000"/>
                    <a:tint val="100000"/>
                    <a:alpha val="74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10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СРЕДСТВО МУЗЫКАЛЬНОЙ ВЫРАЗИТЕЛЬНОСТИ 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345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с итальянского переводится </a:t>
            </a:r>
            <a:r>
              <a:rPr lang="en-US" dirty="0" smtClean="0">
                <a:latin typeface="Calibri"/>
              </a:rPr>
              <a:t>VOCAL</a:t>
            </a:r>
            <a:r>
              <a:rPr lang="ru-RU" dirty="0">
                <a:latin typeface="Calibri"/>
              </a:rPr>
              <a:t>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803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ПЕТЬ, ГОЛОС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202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Кто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такой ГУСЛЯР?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99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Исполнитель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 на гуслях.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3371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Симфония Бородина №2 называется…..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787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«</a:t>
            </a: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БОГАТЫРСКАЯ»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7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Что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такое РАСПЕВ?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65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1936681" y="2040211"/>
            <a:ext cx="9321126" cy="2001892"/>
          </a:xfrm>
        </p:spPr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ЭТО когда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ОДИН слог ПОЁТСЯ  на 2 и БОЛЕЕ звуков?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1145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КАКИЕ БЫВАЮТ </a:t>
            </a:r>
            <a:r>
              <a:rPr lang="ru-RU" dirty="0">
                <a:latin typeface="Calibri"/>
              </a:rPr>
              <a:t>Ш</a:t>
            </a: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ТРИХИ?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1383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Текст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3 класс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8" name="Текст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" action="ppaction://hlinksldjump"/>
            </a:endParaRPr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3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3" action="ppaction://hlinksldjump"/>
            </a:endParaRPr>
          </a:p>
        </p:txBody>
      </p:sp>
      <p:sp>
        <p:nvSpPr>
          <p:cNvPr id="138" name="Текст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4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4" action="ppaction://hlinksldjump"/>
            </a:endParaRPr>
          </a:p>
        </p:txBody>
      </p:sp>
      <p:sp>
        <p:nvSpPr>
          <p:cNvPr id="143" name="Текст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5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5" action="ppaction://hlinksldjump"/>
            </a:endParaRPr>
          </a:p>
        </p:txBody>
      </p:sp>
      <p:sp>
        <p:nvSpPr>
          <p:cNvPr id="148" name="Текст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6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6" action="ppaction://hlinksldjump"/>
            </a:endParaRPr>
          </a:p>
        </p:txBody>
      </p:sp>
      <p:sp>
        <p:nvSpPr>
          <p:cNvPr id="64" name="Текст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 класс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9" name="Текст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7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7" action="ppaction://hlinksldjump"/>
            </a:endParaRPr>
          </a:p>
        </p:txBody>
      </p:sp>
      <p:sp>
        <p:nvSpPr>
          <p:cNvPr id="134" name="Текст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8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8" action="ppaction://hlinksldjump"/>
            </a:endParaRPr>
          </a:p>
        </p:txBody>
      </p:sp>
      <p:sp>
        <p:nvSpPr>
          <p:cNvPr id="139" name="Текст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9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9" action="ppaction://hlinksldjump"/>
            </a:endParaRPr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0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0" action="ppaction://hlinksldjump"/>
            </a:endParaRPr>
          </a:p>
        </p:txBody>
      </p:sp>
      <p:sp>
        <p:nvSpPr>
          <p:cNvPr id="149" name="Текст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1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1" action="ppaction://hlinksldjump"/>
            </a:endParaRPr>
          </a:p>
        </p:txBody>
      </p:sp>
      <p:sp>
        <p:nvSpPr>
          <p:cNvPr id="65" name="Текст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 класс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0" name="Текст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2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2" action="ppaction://hlinksldjump"/>
            </a:endParaRPr>
          </a:p>
        </p:txBody>
      </p:sp>
      <p:sp>
        <p:nvSpPr>
          <p:cNvPr id="135" name="Текст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3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3" action="ppaction://hlinksldjump"/>
            </a:endParaRPr>
          </a:p>
        </p:txBody>
      </p:sp>
      <p:sp>
        <p:nvSpPr>
          <p:cNvPr id="140" name="Текст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4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4" action="ppaction://hlinksldjump"/>
            </a:endParaRPr>
          </a:p>
        </p:txBody>
      </p:sp>
      <p:sp>
        <p:nvSpPr>
          <p:cNvPr id="145" name="Текст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5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5" action="ppaction://hlinksldjump"/>
            </a:endParaRPr>
          </a:p>
        </p:txBody>
      </p:sp>
      <p:sp>
        <p:nvSpPr>
          <p:cNvPr id="150" name="Текст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6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6" action="ppaction://hlinksldjump"/>
            </a:endParaRPr>
          </a:p>
        </p:txBody>
      </p:sp>
      <p:sp>
        <p:nvSpPr>
          <p:cNvPr id="66" name="Текст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en-US" dirty="0">
                <a:latin typeface="Calibri"/>
              </a:rPr>
              <a:t>5</a:t>
            </a:r>
            <a:r>
              <a:rPr lang="ru-RU" sz="24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/1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1" name="Текст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7" action="ppaction://hlinksldjump"/>
              </a:rPr>
              <a:t>10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7" action="ppaction://hlinksldjump"/>
            </a:endParaRPr>
          </a:p>
        </p:txBody>
      </p:sp>
      <p:sp>
        <p:nvSpPr>
          <p:cNvPr id="136" name="Текст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8" action="ppaction://hlinksldjump"/>
              </a:rPr>
              <a:t>20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8" action="ppaction://hlinksldjump"/>
            </a:endParaRPr>
          </a:p>
        </p:txBody>
      </p:sp>
      <p:sp>
        <p:nvSpPr>
          <p:cNvPr id="141" name="Текст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19" action="ppaction://hlinksldjump"/>
              </a:rPr>
              <a:t>30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19" action="ppaction://hlinksldjump"/>
            </a:endParaRPr>
          </a:p>
        </p:txBody>
      </p:sp>
      <p:sp>
        <p:nvSpPr>
          <p:cNvPr id="146" name="Текст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0" action="ppaction://hlinksldjump"/>
              </a:rPr>
              <a:t>40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0" action="ppaction://hlinksldjump"/>
            </a:endParaRPr>
          </a:p>
        </p:txBody>
      </p:sp>
      <p:sp>
        <p:nvSpPr>
          <p:cNvPr id="151" name="Текст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1" action="ppaction://hlinksldjump"/>
              </a:rPr>
              <a:t>50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1" action="ppaction://hlinksldjump"/>
            </a:endParaRPr>
          </a:p>
        </p:txBody>
      </p:sp>
      <p:sp>
        <p:nvSpPr>
          <p:cNvPr id="67" name="Текст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Могучая </a:t>
            </a:r>
          </a:p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кучка</a:t>
            </a:r>
            <a:endParaRPr lang="ru-RU" sz="24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2" name="Текст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>
                <a:latin typeface="Calibri"/>
                <a:hlinkClick r:id="rId22" action="ppaction://hlinksldjump"/>
              </a:rPr>
              <a:t>6</a:t>
            </a: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2" action="ppaction://hlinksldjump"/>
              </a:rPr>
              <a:t>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2" action="ppaction://hlinksldjump"/>
            </a:endParaRPr>
          </a:p>
        </p:txBody>
      </p:sp>
      <p:sp>
        <p:nvSpPr>
          <p:cNvPr id="137" name="Текст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>
                <a:latin typeface="Calibri"/>
                <a:hlinkClick r:id="rId23" action="ppaction://hlinksldjump"/>
              </a:rPr>
              <a:t>7</a:t>
            </a: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3" action="ppaction://hlinksldjump"/>
              </a:rPr>
              <a:t>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3" action="ppaction://hlinksldjump"/>
            </a:endParaRPr>
          </a:p>
        </p:txBody>
      </p:sp>
      <p:sp>
        <p:nvSpPr>
          <p:cNvPr id="142" name="Текст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>
                <a:latin typeface="Calibri"/>
                <a:hlinkClick r:id="rId24" action="ppaction://hlinksldjump"/>
              </a:rPr>
              <a:t>8</a:t>
            </a: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4" action="ppaction://hlinksldjump"/>
              </a:rPr>
              <a:t>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4" action="ppaction://hlinksldjump"/>
            </a:endParaRPr>
          </a:p>
        </p:txBody>
      </p:sp>
      <p:sp>
        <p:nvSpPr>
          <p:cNvPr id="147" name="Текст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>
                <a:latin typeface="Calibri"/>
                <a:hlinkClick r:id="rId25" action="ppaction://hlinksldjump"/>
              </a:rPr>
              <a:t>9</a:t>
            </a: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5" action="ppaction://hlinksldjump"/>
              </a:rPr>
              <a:t>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5" action="ppaction://hlinksldjump"/>
            </a:endParaRPr>
          </a:p>
        </p:txBody>
      </p:sp>
      <p:sp>
        <p:nvSpPr>
          <p:cNvPr id="152" name="Текст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 marL="0" indent="0" algn="ctr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  <a:hlinkClick r:id="rId26" action="ppaction://hlinksldjump"/>
              </a:rPr>
              <a:t>10</a:t>
            </a:r>
            <a:r>
              <a:rPr lang="ru-RU" sz="2400" b="0" i="0" baseline="0" dirty="0" smtClean="0">
                <a:solidFill>
                  <a:srgbClr val="FFFFFF"/>
                </a:solidFill>
                <a:latin typeface="Calibri"/>
                <a:ea typeface="+mn-ea"/>
                <a:cs typeface="+mn-cs"/>
                <a:hlinkClick r:id="rId26" action="ppaction://hlinksldjump"/>
              </a:rPr>
              <a:t>0</a:t>
            </a:r>
            <a:endParaRPr lang="ru-RU" sz="2400" b="0" i="0" baseline="0" dirty="0">
              <a:solidFill>
                <a:srgbClr val="FFFFFF"/>
              </a:solidFill>
              <a:latin typeface="Calibri"/>
              <a:ea typeface="+mn-ea"/>
              <a:cs typeface="+mn-cs"/>
              <a:hlinkClick r:id="rId26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46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ЛЕГАТО, СТАКОТТО</a:t>
            </a:r>
            <a:r>
              <a:rPr lang="ru-RU" dirty="0" smtClean="0">
                <a:latin typeface="Calibri"/>
              </a:rPr>
              <a:t>, МАРКАТТО.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28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Какой штрих используется в гимне РОССИИ?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0436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МАРКАТТО.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4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000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ПАРТИТУРА – это…………………………………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alibri Light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820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В  ней  записаны все партии музыкальных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инструментов(хора)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3697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Быстрая последовательность звуков?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11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ПАССАЖ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395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Названия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ансамблей исполнителей. Назовите их.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848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9000492" cy="2001892"/>
          </a:xfrm>
        </p:spPr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1 – соло, 2 – дуэт, 3 – трио, 4 – квартет, 5 – квинтет.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alibri Light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01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Главные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герои сказки «</a:t>
            </a:r>
            <a:r>
              <a:rPr lang="ru-RU" dirty="0">
                <a:latin typeface="Calibri"/>
              </a:rPr>
              <a:t>Б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ременские музыканты»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40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Кто сочинил сю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иту «ПЕР ГЮНТ»?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63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Осёл, петух, кот,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пёс, трубадур.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655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Знаменитые скрипичные мастера?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7208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Амати, Страдивари, Гварнери. 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346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Кто написал оперу  ИВАН  СУСАНИН???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6918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М.И.ГЛИНКА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0650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 КАКОЙ ПЬЕСЕ ЭДВАРДА ГРИГА МЫ ПРИДУМЫВАЛИ СЛОВА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«СОЛНЫШКО ВСХОДИТ,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НЕБО СВЕТЛЕЕТ,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ПРИРОДА ПРОСНУЛАСЬ,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И УТРО ПРИШЛО».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313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Эдвард Григ.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Сюита </a:t>
            </a:r>
            <a:r>
              <a:rPr lang="ru-RU" dirty="0" smtClean="0">
                <a:latin typeface="Calibri"/>
              </a:rPr>
              <a:t>«ПЕР ГЮНТ»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ПЬЕСА «УТРО»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693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КАКУЮ КАРТИНУ  МЫ ОТНЕСЛИ К СИМФОНИИ «БОКАТЫРСКАЯ»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233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Картину ВАСНЕЦОВА «БОГАТЫРИ»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0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Спойте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песню 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«ТЫ ДА Я,  ДА </a:t>
            </a:r>
            <a:r>
              <a:rPr lang="ru-RU" dirty="0" smtClean="0">
                <a:latin typeface="Calibri"/>
              </a:rPr>
              <a:t>МЫ С ТОБОЙ»</a:t>
            </a:r>
          </a:p>
          <a:p>
            <a:pPr marL="0" indent="0" algn="l" defTabSz="914400">
              <a:spcBef>
                <a:spcPts val="1000"/>
              </a:spcBef>
              <a:buNone/>
            </a:pP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А КТО НАПИСАЛ МУЗЫКУ??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40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Эдвард Григ 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917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МУЗЫКА ШАИНСКОГО.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4610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ИЗ КАКОГО ПРОИЗВЕДЕНИЕ МЫ СЛУШАЛИ ОТРЫВОК – «ПОЁТ ЗИМА, АУКАЕТ»?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КТО АВТОР?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562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ПРОИЗВЕДЕНИЕ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– ПОЕМА ПАМЯТИ С. ЕСЕНИНА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baseline="0" dirty="0" smtClean="0">
                <a:latin typeface="Calibri"/>
              </a:rPr>
              <a:t>АВТОР</a:t>
            </a:r>
            <a:r>
              <a:rPr lang="ru-RU" dirty="0" smtClean="0">
                <a:latin typeface="Calibri"/>
              </a:rPr>
              <a:t> – ГЕОРГИЙ СВИРИДОВ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50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5/1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92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КАКОГО ЧЛЕНА </a:t>
            </a: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«МОГУЧЕЙ КУЧКИ» </a:t>
            </a: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НАЗЫВАЛИ «МУЗЫКАЛЬНОЙ ГЛЫБОЙ»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Calibri"/>
              </a:rPr>
              <a:t>6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70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МУСОРГСКОГО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Calibri"/>
              </a:rPr>
              <a:t>6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93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СКОЛЬКО ЧЕЛОВЕК БЫЛО В МОГУЧЕЙ КУЧКЕ?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alibri"/>
              </a:rPr>
              <a:t>7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 </a:t>
            </a:r>
            <a:r>
              <a:rPr lang="ru-RU" dirty="0">
                <a:solidFill>
                  <a:schemeClr val="tx1"/>
                </a:solidFill>
                <a:latin typeface="Calibri Light"/>
              </a:rPr>
              <a:t>М</a:t>
            </a: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огучая кучка 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7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6 ЧЕЛОВЕК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alibri"/>
              </a:rPr>
              <a:t>7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6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Н.А. РИМСКИЙ – КОРСАКОВ БЫЛ КОМПОЗИТОРОМ - ..</a:t>
            </a:r>
            <a:r>
              <a:rPr lang="ru-RU" dirty="0">
                <a:latin typeface="Calibri"/>
              </a:rPr>
              <a:t>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Calibri"/>
              </a:rPr>
              <a:t>8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343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en-US" dirty="0" smtClean="0">
                <a:latin typeface="Calibri"/>
              </a:rPr>
              <a:t>… </a:t>
            </a:r>
            <a:r>
              <a:rPr lang="ru-RU" dirty="0" smtClean="0">
                <a:latin typeface="Calibri"/>
              </a:rPr>
              <a:t>СКАЗОЧНИКОМ.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Calibri"/>
              </a:rPr>
              <a:t>8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7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Ц.А. КЮИ БЫЛ</a:t>
            </a:r>
            <a:r>
              <a:rPr lang="en-US" dirty="0" smtClean="0">
                <a:latin typeface="Calibri"/>
              </a:rPr>
              <a:t>…….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Calibri"/>
              </a:rPr>
              <a:t>9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152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Что такое «ХОТА»?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39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КОМПОЗИТОР, КРИТИК,  ИНЖЕНЕР И Т.Д.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Calibri"/>
              </a:rPr>
              <a:t>9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21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1, КАК РАНШЕ НАЗЫВАЛАСЬ «МОГУЧАЯ КУЧКА»?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2, В ЧЕСТЬ КОГО ОНА БЫЛА ТАК НАЗВАНА?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3, КЕМ </a:t>
            </a:r>
            <a:r>
              <a:rPr lang="en-US" dirty="0" smtClean="0">
                <a:latin typeface="Calibri"/>
              </a:rPr>
              <a:t>……  </a:t>
            </a:r>
            <a:r>
              <a:rPr lang="ru-RU" dirty="0" smtClean="0">
                <a:latin typeface="Calibri"/>
              </a:rPr>
              <a:t>ЕВЛЯЛСЯ ДЛЯ «МОГУЧЕЙ КУЧКИ»?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alibri"/>
              </a:rPr>
              <a:t>10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699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1, КРУЖОК БАЛАКИРЕВА.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dirty="0" smtClean="0">
                <a:latin typeface="Calibri"/>
              </a:rPr>
              <a:t>2, М.А. БАЛАКЕРЕВ</a:t>
            </a:r>
          </a:p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3, ГОЛОВОЙ «МОГУЧЕЙ КУЧКИ»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Calibri"/>
              </a:rPr>
              <a:t>10</a:t>
            </a: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Могучая кучка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24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ИСПАНСКИЙ НАРОДНЫЙ ТАНЕЦ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20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751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Какие</a:t>
            </a:r>
            <a:r>
              <a:rPr lang="ru-RU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бывают регистры?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928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Высокий</a:t>
            </a:r>
            <a:r>
              <a:rPr lang="ru-RU" dirty="0" smtClean="0">
                <a:latin typeface="Calibri"/>
              </a:rPr>
              <a:t>, средний, низкий.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30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617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l" defTabSz="914400">
              <a:spcBef>
                <a:spcPts val="1000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Что такое СМВ?</a:t>
            </a:r>
            <a:endParaRPr lang="ru-RU" sz="32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 algn="r" defTabSz="914400">
              <a:spcBef>
                <a:spcPts val="1000"/>
              </a:spcBef>
              <a:buNone/>
            </a:pPr>
            <a:r>
              <a:rPr lang="ru-RU" sz="4800" b="0" i="0" baseline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40</a:t>
            </a:r>
            <a:endParaRPr lang="ru-RU" sz="4800" b="0" i="0" baseline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2400" b="0" i="0" dirty="0" smtClean="0">
                <a:solidFill>
                  <a:schemeClr val="tx1"/>
                </a:solidFill>
                <a:latin typeface="Calibri Light"/>
                <a:ea typeface="+mj-ea"/>
                <a:cs typeface="+mj-cs"/>
              </a:rPr>
              <a:t>3 класс</a:t>
            </a:r>
            <a:endParaRPr lang="ru-RU" sz="2400" b="0" i="0" dirty="0">
              <a:solidFill>
                <a:schemeClr val="tx1"/>
              </a:solidFill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4b24429556ae45b5b019a73298d7dfa42f7736"/>
</p:tagLst>
</file>

<file path=ppt/theme/theme1.xml><?xml version="1.0" encoding="utf-8"?>
<a:theme xmlns:a="http://schemas.openxmlformats.org/drawingml/2006/main" name="TS104001206">
  <a:themeElements>
    <a:clrScheme name="Настольная игра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GameBoardColorful_16x9_TP104001205" id="{79A745F3-8376-4B39-A51C-4A55655D8418}" vid="{22E22CF6-1755-4575-A0C8-658FB9E2381E}"/>
    </a:ext>
  </a:extLst>
</a:theme>
</file>

<file path=ppt/theme/theme2.xml><?xml version="1.0" encoding="utf-8"?>
<a:theme xmlns:a="http://schemas.openxmlformats.org/drawingml/2006/main" name="Office Theme">
  <a:themeElements>
    <a:clrScheme name="Настольная игра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Настольная игра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53AB556-06BF-4F6C-964D-E4806431F6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543</Words>
  <Application>Microsoft Office PowerPoint</Application>
  <PresentationFormat>Произвольный</PresentationFormat>
  <Paragraphs>198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TS104001206</vt:lpstr>
      <vt:lpstr> </vt:lpstr>
      <vt:lpstr>Слайд 2</vt:lpstr>
      <vt:lpstr>3 класс</vt:lpstr>
      <vt:lpstr>3 класс</vt:lpstr>
      <vt:lpstr>3 класс</vt:lpstr>
      <vt:lpstr>3 класс</vt:lpstr>
      <vt:lpstr>3 класс</vt:lpstr>
      <vt:lpstr>3 класс</vt:lpstr>
      <vt:lpstr>3 класс</vt:lpstr>
      <vt:lpstr>3 класс</vt:lpstr>
      <vt:lpstr>3 класс</vt:lpstr>
      <vt:lpstr>3 класс</vt:lpstr>
      <vt:lpstr>4 класс</vt:lpstr>
      <vt:lpstr>4 класс</vt:lpstr>
      <vt:lpstr>4 класс</vt:lpstr>
      <vt:lpstr>4 класс</vt:lpstr>
      <vt:lpstr>4 класс</vt:lpstr>
      <vt:lpstr>4 класс</vt:lpstr>
      <vt:lpstr>4 класс</vt:lpstr>
      <vt:lpstr>4 класс</vt:lpstr>
      <vt:lpstr>4 класс</vt:lpstr>
      <vt:lpstr>4 класс</vt:lpstr>
      <vt:lpstr>5 класс</vt:lpstr>
      <vt:lpstr>5 класс</vt:lpstr>
      <vt:lpstr>5 класс</vt:lpstr>
      <vt:lpstr>5 класс</vt:lpstr>
      <vt:lpstr>5 класс</vt:lpstr>
      <vt:lpstr>5 класс</vt:lpstr>
      <vt:lpstr>5 класс</vt:lpstr>
      <vt:lpstr>5 класс</vt:lpstr>
      <vt:lpstr>5 класс</vt:lpstr>
      <vt:lpstr>5 класс</vt:lpstr>
      <vt:lpstr>5/1</vt:lpstr>
      <vt:lpstr>5/1</vt:lpstr>
      <vt:lpstr>5/1</vt:lpstr>
      <vt:lpstr>5/1</vt:lpstr>
      <vt:lpstr>5/1</vt:lpstr>
      <vt:lpstr>5/1</vt:lpstr>
      <vt:lpstr>5/1</vt:lpstr>
      <vt:lpstr>5/1</vt:lpstr>
      <vt:lpstr>5/1</vt:lpstr>
      <vt:lpstr>5/1</vt:lpstr>
      <vt:lpstr>Могучая кучка</vt:lpstr>
      <vt:lpstr>Могучая кучка</vt:lpstr>
      <vt:lpstr> Могучая кучка </vt:lpstr>
      <vt:lpstr>Могучая кучка</vt:lpstr>
      <vt:lpstr>Могучая кучка</vt:lpstr>
      <vt:lpstr>Могучая кучка</vt:lpstr>
      <vt:lpstr>Могучая кучка</vt:lpstr>
      <vt:lpstr>Могучая кучка</vt:lpstr>
      <vt:lpstr>Могучая кучка</vt:lpstr>
      <vt:lpstr>Могучая кучка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2015-01-23T07:44:43Z</dcterms:created>
  <dcterms:modified xsi:type="dcterms:W3CDTF">2015-02-20T06:11:52Z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