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4" r:id="rId2"/>
    <p:sldId id="257" r:id="rId3"/>
    <p:sldId id="258" r:id="rId4"/>
    <p:sldId id="256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77723-0CCC-4543-808D-A92A4BF36893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EF1FE-F677-4D11-BF69-618B8D08E89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/>
          <a:lstStyle/>
          <a:p>
            <a:fld id="{7943E761-8329-4FE2-95F7-BE1C7FFBA9F1}" type="slidenum">
              <a:rPr lang="ru-RU">
                <a:latin typeface="Arial" charset="0"/>
              </a:rPr>
              <a:pPr/>
              <a:t>3</a:t>
            </a:fld>
            <a:endParaRPr lang="ru-RU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На картинки ссылки на загадки. На картинку </a:t>
            </a:r>
            <a:r>
              <a:rPr lang="en-US" smtClean="0">
                <a:latin typeface="Arial" charset="0"/>
              </a:rPr>
              <a:t>gif</a:t>
            </a:r>
            <a:r>
              <a:rPr lang="ru-RU" smtClean="0">
                <a:latin typeface="Arial" charset="0"/>
              </a:rPr>
              <a:t> «мальчик» в верхнем правом углу ссылка на слайд благодарности.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3.gif"/><Relationship Id="rId4" Type="http://schemas.openxmlformats.org/officeDocument/2006/relationships/image" Target="../media/image2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3.gif"/><Relationship Id="rId4" Type="http://schemas.openxmlformats.org/officeDocument/2006/relationships/image" Target="../media/image2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3.gif"/><Relationship Id="rId4" Type="http://schemas.openxmlformats.org/officeDocument/2006/relationships/image" Target="../media/image2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3.gif"/><Relationship Id="rId4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3.gif"/><Relationship Id="rId4" Type="http://schemas.openxmlformats.org/officeDocument/2006/relationships/image" Target="../media/image2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4.gif"/><Relationship Id="rId4" Type="http://schemas.openxmlformats.org/officeDocument/2006/relationships/image" Target="../media/image2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3.gif"/><Relationship Id="rId4" Type="http://schemas.openxmlformats.org/officeDocument/2006/relationships/image" Target="../media/image2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3.gif"/><Relationship Id="rId4" Type="http://schemas.openxmlformats.org/officeDocument/2006/relationships/image" Target="../media/image2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3.gif"/><Relationship Id="rId4" Type="http://schemas.openxmlformats.org/officeDocument/2006/relationships/image" Target="../media/image2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gif"/><Relationship Id="rId5" Type="http://schemas.openxmlformats.org/officeDocument/2006/relationships/image" Target="../media/image30.gif"/><Relationship Id="rId4" Type="http://schemas.openxmlformats.org/officeDocument/2006/relationships/image" Target="../media/image2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9.xml"/><Relationship Id="rId18" Type="http://schemas.openxmlformats.org/officeDocument/2006/relationships/image" Target="../media/image12.jpeg"/><Relationship Id="rId26" Type="http://schemas.openxmlformats.org/officeDocument/2006/relationships/image" Target="../media/image16.jpeg"/><Relationship Id="rId3" Type="http://schemas.openxmlformats.org/officeDocument/2006/relationships/slide" Target="slide2.xml"/><Relationship Id="rId21" Type="http://schemas.openxmlformats.org/officeDocument/2006/relationships/slide" Target="slide13.xml"/><Relationship Id="rId34" Type="http://schemas.openxmlformats.org/officeDocument/2006/relationships/slide" Target="slide6.xml"/><Relationship Id="rId7" Type="http://schemas.openxmlformats.org/officeDocument/2006/relationships/slide" Target="slide5.xml"/><Relationship Id="rId12" Type="http://schemas.openxmlformats.org/officeDocument/2006/relationships/image" Target="../media/image9.png"/><Relationship Id="rId17" Type="http://schemas.openxmlformats.org/officeDocument/2006/relationships/slide" Target="slide11.xml"/><Relationship Id="rId25" Type="http://schemas.openxmlformats.org/officeDocument/2006/relationships/slide" Target="slide15.xml"/><Relationship Id="rId3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jpeg"/><Relationship Id="rId20" Type="http://schemas.openxmlformats.org/officeDocument/2006/relationships/image" Target="../media/image13.jpeg"/><Relationship Id="rId29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slide" Target="slide8.xml"/><Relationship Id="rId24" Type="http://schemas.openxmlformats.org/officeDocument/2006/relationships/image" Target="../media/image15.png"/><Relationship Id="rId32" Type="http://schemas.openxmlformats.org/officeDocument/2006/relationships/image" Target="../media/image19.png"/><Relationship Id="rId5" Type="http://schemas.openxmlformats.org/officeDocument/2006/relationships/slide" Target="slide3.xml"/><Relationship Id="rId15" Type="http://schemas.openxmlformats.org/officeDocument/2006/relationships/slide" Target="slide10.xml"/><Relationship Id="rId23" Type="http://schemas.openxmlformats.org/officeDocument/2006/relationships/slide" Target="slide14.xml"/><Relationship Id="rId28" Type="http://schemas.openxmlformats.org/officeDocument/2006/relationships/image" Target="../media/image17.png"/><Relationship Id="rId10" Type="http://schemas.openxmlformats.org/officeDocument/2006/relationships/image" Target="../media/image8.jpeg"/><Relationship Id="rId19" Type="http://schemas.openxmlformats.org/officeDocument/2006/relationships/slide" Target="slide12.xml"/><Relationship Id="rId31" Type="http://schemas.openxmlformats.org/officeDocument/2006/relationships/slide" Target="slide19.xml"/><Relationship Id="rId4" Type="http://schemas.openxmlformats.org/officeDocument/2006/relationships/image" Target="../media/image5.jpeg"/><Relationship Id="rId9" Type="http://schemas.openxmlformats.org/officeDocument/2006/relationships/slide" Target="slide7.xml"/><Relationship Id="rId14" Type="http://schemas.openxmlformats.org/officeDocument/2006/relationships/image" Target="../media/image10.png"/><Relationship Id="rId22" Type="http://schemas.openxmlformats.org/officeDocument/2006/relationships/image" Target="../media/image14.png"/><Relationship Id="rId27" Type="http://schemas.openxmlformats.org/officeDocument/2006/relationships/slide" Target="slide16.xml"/><Relationship Id="rId30" Type="http://schemas.openxmlformats.org/officeDocument/2006/relationships/image" Target="../media/image3.jpeg"/><Relationship Id="rId35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3.gif"/><Relationship Id="rId4" Type="http://schemas.openxmlformats.org/officeDocument/2006/relationships/image" Target="../media/image2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3.gif"/><Relationship Id="rId4" Type="http://schemas.openxmlformats.org/officeDocument/2006/relationships/image" Target="../media/image2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3.gif"/><Relationship Id="rId4" Type="http://schemas.openxmlformats.org/officeDocument/2006/relationships/image" Target="../media/image2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5.png"/><Relationship Id="rId4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7fa071fbec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341438"/>
            <a:ext cx="77755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Picture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3284538"/>
            <a:ext cx="2976562" cy="297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867400" y="5661025"/>
            <a:ext cx="1611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УЧИТЕЛЬ</a:t>
            </a:r>
            <a:endParaRPr lang="ru-RU" b="1">
              <a:solidFill>
                <a:srgbClr val="FF0000"/>
              </a:solidFill>
            </a:endParaRPr>
          </a:p>
        </p:txBody>
      </p:sp>
      <p:pic>
        <p:nvPicPr>
          <p:cNvPr id="8206" name="Picture 14" descr="10b3b31da7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420938"/>
            <a:ext cx="1266825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15"/>
          <p:cNvSpPr>
            <a:spLocks noChangeArrowheads="1"/>
          </p:cNvSpPr>
          <p:nvPr/>
        </p:nvSpPr>
        <p:spPr bwMode="auto">
          <a:xfrm>
            <a:off x="755650" y="1844675"/>
            <a:ext cx="40322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Мелом пишет и рисует,</a:t>
            </a:r>
          </a:p>
          <a:p>
            <a:pPr algn="ctr"/>
            <a:r>
              <a:rPr lang="ru-RU" sz="2400">
                <a:latin typeface="Comic Sans MS" pitchFamily="66" charset="0"/>
              </a:rPr>
              <a:t>И с ошибками воюет,</a:t>
            </a:r>
          </a:p>
          <a:p>
            <a:pPr algn="ctr"/>
            <a:r>
              <a:rPr lang="ru-RU" sz="2400">
                <a:latin typeface="Comic Sans MS" pitchFamily="66" charset="0"/>
              </a:rPr>
              <a:t>Учит думать, размышлять,</a:t>
            </a:r>
          </a:p>
          <a:p>
            <a:pPr algn="ctr"/>
            <a:r>
              <a:rPr lang="ru-RU" sz="2400">
                <a:latin typeface="Comic Sans MS" pitchFamily="66" charset="0"/>
              </a:rPr>
              <a:t>Как его, ребята, звать?</a:t>
            </a:r>
          </a:p>
        </p:txBody>
      </p:sp>
      <p:pic>
        <p:nvPicPr>
          <p:cNvPr id="8210" name="Picture 18" descr="3873ecab5fcf75b528ec908220c980d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3716338"/>
            <a:ext cx="952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9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20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3" name="Picture 21" descr="1260ea985d97b3ed2294f992a12ae86a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8538" y="3789363"/>
            <a:ext cx="8096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22" descr="nazad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8748713" y="6629400"/>
            <a:ext cx="3952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5853113" y="5661025"/>
            <a:ext cx="127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ПОВАР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12291" name="Rectangle 8"/>
          <p:cNvSpPr>
            <a:spLocks noChangeArrowheads="1"/>
          </p:cNvSpPr>
          <p:nvPr/>
        </p:nvSpPr>
        <p:spPr bwMode="auto">
          <a:xfrm>
            <a:off x="827088" y="1844675"/>
            <a:ext cx="36972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Скажи, кто так вкусно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>Готовит щи капустные,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>Пахучие котлеты,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>Салаты, винегреты,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>Все завтраки, обеды? </a:t>
            </a:r>
          </a:p>
        </p:txBody>
      </p:sp>
      <p:pic>
        <p:nvPicPr>
          <p:cNvPr id="9229" name="Picture 13" descr="8caa61989f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1412875"/>
            <a:ext cx="1471612" cy="411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16" descr="3873ecab5fcf75b528ec908220c980d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4365625"/>
            <a:ext cx="952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17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18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5" name="Picture 19" descr="1260ea985d97b3ed2294f992a12ae86a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8175" y="4365625"/>
            <a:ext cx="8096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20" descr="nazad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8748713" y="6629400"/>
            <a:ext cx="3952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6011863" y="5661025"/>
            <a:ext cx="2100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ПОЖАРНЫЕ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13315" name="Rectangle 8"/>
          <p:cNvSpPr>
            <a:spLocks noChangeArrowheads="1"/>
          </p:cNvSpPr>
          <p:nvPr/>
        </p:nvSpPr>
        <p:spPr bwMode="auto">
          <a:xfrm>
            <a:off x="611188" y="1412875"/>
            <a:ext cx="47402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С огнём бороться мы должны,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>С водою мы напарники.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>Мы очень людям всем нужны,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>Ответь скорее, кто же мы? </a:t>
            </a:r>
          </a:p>
        </p:txBody>
      </p:sp>
      <p:pic>
        <p:nvPicPr>
          <p:cNvPr id="10254" name="Picture 14" descr="614_itfaiye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2997200"/>
            <a:ext cx="3581400" cy="2387600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0257" name="Picture 17" descr="3873ecab5fcf75b528ec908220c980d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3357563"/>
            <a:ext cx="952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8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9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0" name="Picture 20" descr="1260ea985d97b3ed2294f992a12ae86a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050" y="3429000"/>
            <a:ext cx="8096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21" descr="nazad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8748713" y="6629400"/>
            <a:ext cx="3952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6100763" y="5734050"/>
            <a:ext cx="1252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МАЛЯР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14339" name="Rectangle 8"/>
          <p:cNvSpPr>
            <a:spLocks noChangeArrowheads="1"/>
          </p:cNvSpPr>
          <p:nvPr/>
        </p:nvSpPr>
        <p:spPr bwMode="auto">
          <a:xfrm>
            <a:off x="684213" y="1916113"/>
            <a:ext cx="421163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Вот на краешке с опаской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>Он железо красит краской,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>У него в руке ведро,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>Сам раскрашен он пестро. </a:t>
            </a:r>
          </a:p>
        </p:txBody>
      </p:sp>
      <p:pic>
        <p:nvPicPr>
          <p:cNvPr id="11278" name="Picture 14" descr="picture_13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3213100"/>
            <a:ext cx="2857500" cy="2371725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1281" name="Picture 17" descr="3873ecab5fcf75b528ec908220c980d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3789363"/>
            <a:ext cx="952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8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9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4" name="Picture 20" descr="1260ea985d97b3ed2294f992a12ae86a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3860800"/>
            <a:ext cx="8096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21" descr="nazad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8748713" y="6629400"/>
            <a:ext cx="3952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1"/>
          <p:cNvSpPr>
            <a:spLocks noChangeArrowheads="1"/>
          </p:cNvSpPr>
          <p:nvPr/>
        </p:nvSpPr>
        <p:spPr bwMode="auto">
          <a:xfrm>
            <a:off x="611188" y="1666875"/>
            <a:ext cx="34194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У этой волшебницы,</a:t>
            </a:r>
          </a:p>
          <a:p>
            <a:pPr algn="ctr"/>
            <a:r>
              <a:rPr lang="ru-RU" sz="2400">
                <a:latin typeface="Comic Sans MS" pitchFamily="66" charset="0"/>
              </a:rPr>
              <a:t>Этой художницы,</a:t>
            </a:r>
          </a:p>
          <a:p>
            <a:pPr algn="ctr"/>
            <a:r>
              <a:rPr lang="ru-RU" sz="2400">
                <a:latin typeface="Comic Sans MS" pitchFamily="66" charset="0"/>
              </a:rPr>
              <a:t>Не кисти и краски,</a:t>
            </a:r>
          </a:p>
          <a:p>
            <a:pPr algn="ctr"/>
            <a:r>
              <a:rPr lang="ru-RU" sz="2400">
                <a:latin typeface="Comic Sans MS" pitchFamily="66" charset="0"/>
              </a:rPr>
              <a:t>А гребень и ножницы.</a:t>
            </a:r>
          </a:p>
          <a:p>
            <a:pPr algn="ctr"/>
            <a:r>
              <a:rPr lang="ru-RU" sz="2400">
                <a:latin typeface="Comic Sans MS" pitchFamily="66" charset="0"/>
              </a:rPr>
              <a:t>Она обладает</a:t>
            </a:r>
          </a:p>
          <a:p>
            <a:pPr algn="ctr"/>
            <a:r>
              <a:rPr lang="ru-RU" sz="2400">
                <a:latin typeface="Comic Sans MS" pitchFamily="66" charset="0"/>
              </a:rPr>
              <a:t>Таинственной силой:</a:t>
            </a:r>
          </a:p>
          <a:p>
            <a:pPr algn="ctr"/>
            <a:r>
              <a:rPr lang="ru-RU" sz="2400">
                <a:latin typeface="Comic Sans MS" pitchFamily="66" charset="0"/>
              </a:rPr>
              <a:t>К кому прикоснётся,</a:t>
            </a:r>
          </a:p>
          <a:p>
            <a:pPr algn="ctr"/>
            <a:r>
              <a:rPr lang="ru-RU" sz="2400">
                <a:latin typeface="Comic Sans MS" pitchFamily="66" charset="0"/>
              </a:rPr>
              <a:t>Тот станет красивый.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5524500" y="5302250"/>
            <a:ext cx="2332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ПАРИКМАХЕР</a:t>
            </a:r>
          </a:p>
        </p:txBody>
      </p:sp>
      <p:pic>
        <p:nvPicPr>
          <p:cNvPr id="12302" name="Picture 14" descr="a2d2e076e1a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2205038"/>
            <a:ext cx="4319587" cy="2876550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2305" name="Picture 17" descr="3873ecab5fcf75b528ec908220c980d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4797425"/>
            <a:ext cx="952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8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9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8" name="Picture 20" descr="1260ea985d97b3ed2294f992a12ae86a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150" y="4868863"/>
            <a:ext cx="8096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21" descr="nazad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8748713" y="6629400"/>
            <a:ext cx="3952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1"/>
          <p:cNvSpPr>
            <a:spLocks noChangeArrowheads="1"/>
          </p:cNvSpPr>
          <p:nvPr/>
        </p:nvSpPr>
        <p:spPr bwMode="auto">
          <a:xfrm>
            <a:off x="755650" y="2205038"/>
            <a:ext cx="38925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Доктор, но не для детей,</a:t>
            </a:r>
          </a:p>
          <a:p>
            <a:pPr algn="ctr"/>
            <a:r>
              <a:rPr lang="ru-RU" sz="2400">
                <a:latin typeface="Comic Sans MS" pitchFamily="66" charset="0"/>
              </a:rPr>
              <a:t>А для птиц и для зверей.</a:t>
            </a:r>
          </a:p>
          <a:p>
            <a:pPr algn="ctr"/>
            <a:r>
              <a:rPr lang="ru-RU" sz="2400">
                <a:latin typeface="Comic Sans MS" pitchFamily="66" charset="0"/>
              </a:rPr>
              <a:t>У него особый дар,</a:t>
            </a:r>
          </a:p>
          <a:p>
            <a:pPr algn="ctr"/>
            <a:r>
              <a:rPr lang="ru-RU" sz="2400">
                <a:latin typeface="Comic Sans MS" pitchFamily="66" charset="0"/>
              </a:rPr>
              <a:t>Этот врач - …</a:t>
            </a: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5494338" y="5876925"/>
            <a:ext cx="197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ВЕТЕРИНАР</a:t>
            </a:r>
          </a:p>
        </p:txBody>
      </p:sp>
      <p:pic>
        <p:nvPicPr>
          <p:cNvPr id="13326" name="Picture 14" descr="f2fb247369b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4221163"/>
            <a:ext cx="1295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Picture 15" descr="af0f1a20105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4125" y="1916113"/>
            <a:ext cx="1762125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0" name="Picture 18" descr="3873ecab5fcf75b528ec908220c980d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4076700"/>
            <a:ext cx="952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9" descr="15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2088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20" descr="15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3" name="Picture 21" descr="1260ea985d97b3ed2294f992a12ae86a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050" y="4149725"/>
            <a:ext cx="8096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22" descr="nazad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>
            <a:grayscl/>
          </a:blip>
          <a:srcRect/>
          <a:stretch>
            <a:fillRect/>
          </a:stretch>
        </p:blipFill>
        <p:spPr bwMode="auto">
          <a:xfrm>
            <a:off x="8748713" y="6629400"/>
            <a:ext cx="3952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ChangeArrowheads="1"/>
          </p:cNvSpPr>
          <p:nvPr/>
        </p:nvSpPr>
        <p:spPr bwMode="auto">
          <a:xfrm>
            <a:off x="685800" y="2203450"/>
            <a:ext cx="43418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В цирке он смешнее всех.</a:t>
            </a:r>
          </a:p>
          <a:p>
            <a:pPr algn="ctr"/>
            <a:r>
              <a:rPr lang="ru-RU" sz="2400">
                <a:latin typeface="Comic Sans MS" pitchFamily="66" charset="0"/>
              </a:rPr>
              <a:t>У него – большой успех.</a:t>
            </a:r>
          </a:p>
          <a:p>
            <a:pPr algn="ctr"/>
            <a:r>
              <a:rPr lang="ru-RU" sz="2400">
                <a:latin typeface="Comic Sans MS" pitchFamily="66" charset="0"/>
              </a:rPr>
              <a:t>Только вспомнить остаётся,</a:t>
            </a:r>
          </a:p>
          <a:p>
            <a:pPr algn="ctr"/>
            <a:r>
              <a:rPr lang="ru-RU" sz="2400">
                <a:latin typeface="Comic Sans MS" pitchFamily="66" charset="0"/>
              </a:rPr>
              <a:t>Весельчак тот как зовётся.</a:t>
            </a:r>
          </a:p>
          <a:p>
            <a:pPr algn="ctr"/>
            <a:endParaRPr lang="ru-RU" sz="2400" i="1">
              <a:latin typeface="Comic Sans MS" pitchFamily="66" charset="0"/>
            </a:endParaRP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6516688" y="5805488"/>
            <a:ext cx="127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КЛОУН</a:t>
            </a:r>
          </a:p>
        </p:txBody>
      </p:sp>
      <p:pic>
        <p:nvPicPr>
          <p:cNvPr id="14350" name="Picture 14" descr="aa244c4930c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420938"/>
            <a:ext cx="2303463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4" name="Picture 18" descr="3873ecab5fcf75b528ec908220c980d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4076700"/>
            <a:ext cx="952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9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20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7" name="Picture 21" descr="1260ea985d97b3ed2294f992a12ae86a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4075" y="4076700"/>
            <a:ext cx="8096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22" descr="nazad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8748713" y="6629400"/>
            <a:ext cx="3952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5" name="Picture 15" descr="08_01_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2565400"/>
            <a:ext cx="2381250" cy="3133725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18435" name="Rectangle 11"/>
          <p:cNvSpPr>
            <a:spLocks noChangeArrowheads="1"/>
          </p:cNvSpPr>
          <p:nvPr/>
        </p:nvSpPr>
        <p:spPr bwMode="auto">
          <a:xfrm>
            <a:off x="539750" y="1989138"/>
            <a:ext cx="48863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Он природу охраняет,</a:t>
            </a:r>
          </a:p>
          <a:p>
            <a:pPr algn="ctr"/>
            <a:r>
              <a:rPr lang="ru-RU" sz="2400">
                <a:latin typeface="Comic Sans MS" pitchFamily="66" charset="0"/>
              </a:rPr>
              <a:t>Браконьеров прогоняет,</a:t>
            </a:r>
          </a:p>
          <a:p>
            <a:pPr algn="ctr"/>
            <a:r>
              <a:rPr lang="ru-RU" sz="2400">
                <a:latin typeface="Comic Sans MS" pitchFamily="66" charset="0"/>
              </a:rPr>
              <a:t>А зимою у кормушек</a:t>
            </a:r>
          </a:p>
          <a:p>
            <a:pPr algn="ctr"/>
            <a:r>
              <a:rPr lang="ru-RU" sz="2400">
                <a:latin typeface="Comic Sans MS" pitchFamily="66" charset="0"/>
              </a:rPr>
              <a:t>В гости ждёт лесных зверюшек.</a:t>
            </a:r>
          </a:p>
          <a:p>
            <a:pPr algn="ctr"/>
            <a:endParaRPr lang="ru-RU" sz="2400" i="1">
              <a:latin typeface="Comic Sans MS" pitchFamily="66" charset="0"/>
            </a:endParaRP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6227763" y="5805488"/>
            <a:ext cx="1444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ЛЕСНИК</a:t>
            </a:r>
          </a:p>
        </p:txBody>
      </p:sp>
      <p:pic>
        <p:nvPicPr>
          <p:cNvPr id="15378" name="Picture 18" descr="3873ecab5fcf75b528ec908220c980d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4005263"/>
            <a:ext cx="952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9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0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1" name="Picture 21" descr="1260ea985d97b3ed2294f992a12ae86a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413" y="4076700"/>
            <a:ext cx="8096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22" descr="nazad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8748713" y="6629400"/>
            <a:ext cx="3952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1"/>
          <p:cNvSpPr>
            <a:spLocks noChangeArrowheads="1"/>
          </p:cNvSpPr>
          <p:nvPr/>
        </p:nvSpPr>
        <p:spPr bwMode="auto">
          <a:xfrm>
            <a:off x="615950" y="2052638"/>
            <a:ext cx="453548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Он по крышам ходит смело –</a:t>
            </a:r>
          </a:p>
          <a:p>
            <a:pPr algn="ctr"/>
            <a:r>
              <a:rPr lang="ru-RU" sz="2400">
                <a:latin typeface="Comic Sans MS" pitchFamily="66" charset="0"/>
              </a:rPr>
              <a:t>У него такое дело.</a:t>
            </a:r>
          </a:p>
          <a:p>
            <a:pPr algn="ctr"/>
            <a:r>
              <a:rPr lang="ru-RU" sz="2400">
                <a:latin typeface="Comic Sans MS" pitchFamily="66" charset="0"/>
              </a:rPr>
              <a:t>В дымоход с ершом ныряет</a:t>
            </a:r>
          </a:p>
          <a:p>
            <a:pPr algn="ctr"/>
            <a:r>
              <a:rPr lang="ru-RU" sz="2400">
                <a:latin typeface="Comic Sans MS" pitchFamily="66" charset="0"/>
              </a:rPr>
              <a:t>И от сажи нас спасает.</a:t>
            </a:r>
          </a:p>
          <a:p>
            <a:pPr algn="ctr"/>
            <a:endParaRPr lang="ru-RU" sz="2400">
              <a:latin typeface="Comic Sans MS" pitchFamily="66" charset="0"/>
            </a:endParaRP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5867400" y="5805488"/>
            <a:ext cx="2001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ТРУБОЧИСТ</a:t>
            </a:r>
          </a:p>
        </p:txBody>
      </p:sp>
      <p:pic>
        <p:nvPicPr>
          <p:cNvPr id="16397" name="Picture 13" descr="d0e5df9275a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1412875"/>
            <a:ext cx="2346325" cy="415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16" descr="3873ecab5fcf75b528ec908220c980d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3789363"/>
            <a:ext cx="952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7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8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Picture 19" descr="1260ea985d97b3ed2294f992a12ae86a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875" y="3860800"/>
            <a:ext cx="8096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20" descr="nazad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8748713" y="6629400"/>
            <a:ext cx="3952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4" descr="oboi (33)"/>
          <p:cNvSpPr>
            <a:spLocks noChangeArrowheads="1" noChangeShapeType="1" noTextEdit="1"/>
          </p:cNvSpPr>
          <p:nvPr/>
        </p:nvSpPr>
        <p:spPr bwMode="auto">
          <a:xfrm>
            <a:off x="1476375" y="1268413"/>
            <a:ext cx="6048375" cy="165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СПАСИБО!</a:t>
            </a:r>
          </a:p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МОЛОДЦЫ!</a:t>
            </a:r>
          </a:p>
        </p:txBody>
      </p:sp>
      <p:pic>
        <p:nvPicPr>
          <p:cNvPr id="20483" name="Picture 6" descr="40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3068638"/>
            <a:ext cx="10953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7" descr="809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0" y="4221163"/>
            <a:ext cx="11620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8" descr="PARTY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2275" y="4365625"/>
            <a:ext cx="22860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9" descr="nazad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>
            <a:grayscl/>
          </a:blip>
          <a:srcRect/>
          <a:stretch>
            <a:fillRect/>
          </a:stretch>
        </p:blipFill>
        <p:spPr bwMode="auto">
          <a:xfrm>
            <a:off x="8748713" y="6629400"/>
            <a:ext cx="3952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WordArt 7" descr="oboi (33)"/>
          <p:cNvSpPr>
            <a:spLocks noChangeArrowheads="1" noChangeShapeType="1" noTextEdit="1"/>
          </p:cNvSpPr>
          <p:nvPr/>
        </p:nvSpPr>
        <p:spPr bwMode="auto">
          <a:xfrm>
            <a:off x="1476375" y="1484313"/>
            <a:ext cx="6048375" cy="2808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ЗАГАДКИ</a:t>
            </a:r>
          </a:p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</a:t>
            </a:r>
          </a:p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ПРОФЕССИЯХ</a:t>
            </a:r>
          </a:p>
        </p:txBody>
      </p:sp>
      <p:sp>
        <p:nvSpPr>
          <p:cNvPr id="2058" name="AutoShape 10" descr="oboi (33)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400" y="5949950"/>
            <a:ext cx="1439863" cy="287338"/>
          </a:xfrm>
          <a:prstGeom prst="roundRect">
            <a:avLst>
              <a:gd name="adj" fmla="val 16667"/>
            </a:avLst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itchFamily="18" charset="0"/>
              </a:rPr>
              <a:t>РЕСУРСЫ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3714750" y="0"/>
            <a:ext cx="2286000" cy="5000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</a:rPr>
              <a:t>Prezentacii.com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 animBg="1"/>
      <p:bldP spid="20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asha_s_rebenkom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350" y="1773238"/>
            <a:ext cx="1511300" cy="1004887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123" name="Picture 5" descr="driver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113" y="1773238"/>
            <a:ext cx="1512887" cy="1008062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124" name="Picture 6" descr="efd83f392e47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55875" y="4292600"/>
            <a:ext cx="982663" cy="2087563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125" name="Picture 7" descr="Picture1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BFBF9"/>
              </a:clrFrom>
              <a:clrTo>
                <a:srgbClr val="FBFB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2924175"/>
            <a:ext cx="1158875" cy="1223963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126" name="Picture 9" descr="10b3b31da765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08400" y="4292600"/>
            <a:ext cx="833438" cy="2087563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127" name="Picture 10" descr="8caa61989f48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16463" y="4292600"/>
            <a:ext cx="747712" cy="2087563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128" name="Picture 11" descr="614_itfaiye3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443663" y="1773238"/>
            <a:ext cx="1511300" cy="1008062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129" name="Picture 12" descr="picture_1393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130550" y="2924175"/>
            <a:ext cx="1512888" cy="1225550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130" name="Picture 13" descr="a2d2e076e1a8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716463" y="1773238"/>
            <a:ext cx="1582737" cy="1008062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131" name="Picture 14" descr="af0f1a20105c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019925" y="4292600"/>
            <a:ext cx="979488" cy="2087563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132" name="Picture 15" descr="aa244c4930c8">
            <a:hlinkClick r:id="rId23" action="ppaction://hlinksldjump"/>
          </p:cNvPr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971550" y="4292600"/>
            <a:ext cx="1420813" cy="2087563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133" name="Picture 16" descr="08_01_00">
            <a:hlinkClick r:id="rId25" action="ppaction://hlinksldjump"/>
          </p:cNvPr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6084888" y="2924175"/>
            <a:ext cx="930275" cy="1223963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134" name="Picture 17" descr="d0e5df9275a0">
            <a:hlinkClick r:id="rId27" action="ppaction://hlinksldjump"/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5651500" y="4292600"/>
            <a:ext cx="1179513" cy="2087563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135" name="Picture 18" descr="f2fb247369b9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7019925" y="5805488"/>
            <a:ext cx="487363" cy="563562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</p:pic>
      <p:sp>
        <p:nvSpPr>
          <p:cNvPr id="5136" name="WordArt 19" descr="oboi (33)"/>
          <p:cNvSpPr>
            <a:spLocks noChangeArrowheads="1" noChangeShapeType="1" noTextEdit="1"/>
          </p:cNvSpPr>
          <p:nvPr/>
        </p:nvSpPr>
        <p:spPr bwMode="auto">
          <a:xfrm>
            <a:off x="755650" y="908050"/>
            <a:ext cx="604837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30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ВЫБИРАЙ И ОТГАДЫВАЙ!</a:t>
            </a:r>
          </a:p>
        </p:txBody>
      </p:sp>
      <p:sp>
        <p:nvSpPr>
          <p:cNvPr id="5137" name="Oval 22"/>
          <p:cNvSpPr>
            <a:spLocks noChangeArrowheads="1"/>
          </p:cNvSpPr>
          <p:nvPr/>
        </p:nvSpPr>
        <p:spPr bwMode="auto">
          <a:xfrm>
            <a:off x="7019925" y="692150"/>
            <a:ext cx="936625" cy="935038"/>
          </a:xfrm>
          <a:prstGeom prst="ellipse">
            <a:avLst/>
          </a:prstGeom>
          <a:solidFill>
            <a:schemeClr val="bg1"/>
          </a:solidFill>
          <a:ln w="38100" cmpd="dbl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38" name="Picture 20" descr="80918">
            <a:hlinkClick r:id="rId31" action="ppaction://hlinksldjump"/>
          </p:cNvPr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7267575" y="765175"/>
            <a:ext cx="4492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9" name="Picture 21" descr="stop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8820150" y="6624638"/>
            <a:ext cx="323850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0" name="Picture 24" descr="fot">
            <a:hlinkClick r:id="rId34" action="ppaction://hlinksldjump"/>
          </p:cNvPr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1692275" y="2924175"/>
            <a:ext cx="1295400" cy="1225550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468313" y="620713"/>
            <a:ext cx="8208962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400" dirty="0">
              <a:latin typeface="Comic Sans MS" pitchFamily="66" charset="0"/>
            </a:endParaRPr>
          </a:p>
          <a:p>
            <a:pPr algn="ctr"/>
            <a:r>
              <a:rPr lang="ru-RU" sz="2400" dirty="0">
                <a:latin typeface="Comic Sans MS" pitchFamily="66" charset="0"/>
              </a:rPr>
              <a:t>Загадки – неотъемлемая часть детства. Любой из нас помнит и лампочку - “грушу, которую нельзя скушать”, и ножницы, у которых “два конца, два кольца, посередине гвоздик”. К сожалению, мы не уделяем должного внимания загадкам - этим коротким и метким “</a:t>
            </a:r>
            <a:r>
              <a:rPr lang="ru-RU" sz="2400" dirty="0" err="1">
                <a:latin typeface="Comic Sans MS" pitchFamily="66" charset="0"/>
              </a:rPr>
              <a:t>развивалкам</a:t>
            </a:r>
            <a:r>
              <a:rPr lang="ru-RU" sz="2400" dirty="0">
                <a:latin typeface="Comic Sans MS" pitchFamily="66" charset="0"/>
              </a:rPr>
              <a:t>” детского ума, а иногда и вообще забываем об их существовании. А ведь для этого не нужно ни специальных знаний, ни большого количества времени. Отгадывать загадки можно прямо на ходу: во время прогулки или по дороге в школу. </a:t>
            </a:r>
          </a:p>
          <a:p>
            <a:pPr algn="ctr"/>
            <a:endParaRPr lang="ru-RU" sz="2400" dirty="0">
              <a:latin typeface="Comic Sans MS" pitchFamily="66" charset="0"/>
            </a:endParaRP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ПОПРОБУЕМ?</a:t>
            </a:r>
            <a:r>
              <a:rPr lang="ru-RU" sz="2400" dirty="0">
                <a:latin typeface="Comic Sans MS" pitchFamily="66" charset="0"/>
              </a:rPr>
              <a:t> </a:t>
            </a:r>
          </a:p>
          <a:p>
            <a:pPr algn="ctr" eaLnBrk="0" hangingPunct="0"/>
            <a:endParaRPr lang="ru-RU" sz="2400" dirty="0">
              <a:latin typeface="Comic Sans MS" pitchFamily="66" charset="0"/>
            </a:endParaRPr>
          </a:p>
        </p:txBody>
      </p:sp>
      <p:pic>
        <p:nvPicPr>
          <p:cNvPr id="17415" name="Picture 7" descr="3873ecab5fcf75b528ec908220c980d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4941888"/>
            <a:ext cx="952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1260ea985d97b3ed2294f992a12ae86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5013325"/>
            <a:ext cx="8096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5724525" y="5805488"/>
            <a:ext cx="2560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ВОСПИТАТЕЛЬ</a:t>
            </a:r>
          </a:p>
        </p:txBody>
      </p:sp>
      <p:sp>
        <p:nvSpPr>
          <p:cNvPr id="6147" name="Rectangle 8"/>
          <p:cNvSpPr>
            <a:spLocks noChangeArrowheads="1"/>
          </p:cNvSpPr>
          <p:nvPr/>
        </p:nvSpPr>
        <p:spPr bwMode="auto">
          <a:xfrm>
            <a:off x="1042988" y="1628775"/>
            <a:ext cx="58054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Ты учишь буквы складывать, считать,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>Цветы растить и бабочек ловить,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>На все смотреть и все запоминать,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>И все родное, родину любить. </a:t>
            </a:r>
            <a:br>
              <a:rPr lang="ru-RU" sz="2400">
                <a:latin typeface="Comic Sans MS" pitchFamily="66" charset="0"/>
              </a:rPr>
            </a:br>
            <a:endParaRPr lang="ru-RU" sz="2400">
              <a:latin typeface="Comic Sans MS" pitchFamily="66" charset="0"/>
            </a:endParaRPr>
          </a:p>
        </p:txBody>
      </p:sp>
      <p:pic>
        <p:nvPicPr>
          <p:cNvPr id="3084" name="Picture 12" descr="masha_s_rebenkom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3429000"/>
            <a:ext cx="3432175" cy="2279650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6149" name="Picture 13" descr="15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15" descr="3873ecab5fcf75b528ec908220c980d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075" y="3573463"/>
            <a:ext cx="952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6" descr="15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0" name="Picture 18" descr="1260ea985d97b3ed2294f992a12ae86a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0338" y="3573463"/>
            <a:ext cx="8096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20" descr="nazad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8748713" y="6629400"/>
            <a:ext cx="3952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6443663" y="5805488"/>
            <a:ext cx="1535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ДОКТОР</a:t>
            </a:r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8195" name="Rectangle 9"/>
          <p:cNvSpPr>
            <a:spLocks noChangeArrowheads="1"/>
          </p:cNvSpPr>
          <p:nvPr/>
        </p:nvSpPr>
        <p:spPr bwMode="auto">
          <a:xfrm>
            <a:off x="1619250" y="1844675"/>
            <a:ext cx="537368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Кто в дни болезней всех полезней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>И лечит нас от всех болезней?</a:t>
            </a:r>
            <a:r>
              <a:rPr lang="ru-RU"/>
              <a:t> 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5135" name="Picture 15" descr="efd83f392e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2708275"/>
            <a:ext cx="1423987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8" name="Picture 18" descr="3873ecab5fcf75b528ec908220c980d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068638"/>
            <a:ext cx="952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9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20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1" name="Picture 21" descr="1260ea985d97b3ed2294f992a12ae86a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475" y="3213100"/>
            <a:ext cx="8096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22" descr="nazad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8748713" y="6629400"/>
            <a:ext cx="3952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5795963" y="5734050"/>
            <a:ext cx="1893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ВОДИТЕЛЬ</a:t>
            </a:r>
          </a:p>
        </p:txBody>
      </p:sp>
      <p:sp>
        <p:nvSpPr>
          <p:cNvPr id="7171" name="Rectangle 8"/>
          <p:cNvSpPr>
            <a:spLocks noChangeArrowheads="1"/>
          </p:cNvSpPr>
          <p:nvPr/>
        </p:nvSpPr>
        <p:spPr bwMode="auto">
          <a:xfrm>
            <a:off x="971550" y="1628775"/>
            <a:ext cx="52863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Встаем мы очень рано,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>Ведь наша забота – </a:t>
            </a:r>
            <a:endParaRPr lang="en-US" sz="2400">
              <a:latin typeface="Comic Sans MS" pitchFamily="66" charset="0"/>
            </a:endParaRPr>
          </a:p>
          <a:p>
            <a:pPr algn="ctr"/>
            <a:r>
              <a:rPr lang="ru-RU" sz="2400">
                <a:latin typeface="Comic Sans MS" pitchFamily="66" charset="0"/>
              </a:rPr>
              <a:t>Всех отвозить по утрам на работу. </a:t>
            </a:r>
            <a:br>
              <a:rPr lang="ru-RU" sz="2400">
                <a:latin typeface="Comic Sans MS" pitchFamily="66" charset="0"/>
              </a:rPr>
            </a:br>
            <a:endParaRPr lang="ru-RU" sz="2400">
              <a:latin typeface="Comic Sans MS" pitchFamily="66" charset="0"/>
            </a:endParaRPr>
          </a:p>
        </p:txBody>
      </p:sp>
      <p:pic>
        <p:nvPicPr>
          <p:cNvPr id="4110" name="Picture 14" descr="dri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3357563"/>
            <a:ext cx="3346450" cy="2228850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4114" name="Picture 18" descr="3873ecab5fcf75b528ec908220c980d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3357563"/>
            <a:ext cx="952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9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20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7" name="Picture 21" descr="1260ea985d97b3ed2294f992a12ae86a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875" y="3500438"/>
            <a:ext cx="8096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22" descr="nazad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8748713" y="6629400"/>
            <a:ext cx="3952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6084888" y="5661025"/>
            <a:ext cx="1165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АКТЁР</a:t>
            </a:r>
          </a:p>
        </p:txBody>
      </p:sp>
      <p:pic>
        <p:nvPicPr>
          <p:cNvPr id="6160" name="Picture 16" descr="Picture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BF9"/>
              </a:clrFrom>
              <a:clrTo>
                <a:srgbClr val="FBFB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625" y="2997200"/>
            <a:ext cx="2382838" cy="2520950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9220" name="Rectangle 17"/>
          <p:cNvSpPr>
            <a:spLocks noChangeArrowheads="1"/>
          </p:cNvSpPr>
          <p:nvPr/>
        </p:nvSpPr>
        <p:spPr bwMode="auto">
          <a:xfrm>
            <a:off x="755650" y="1773238"/>
            <a:ext cx="40322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Он работает, играя</a:t>
            </a:r>
          </a:p>
          <a:p>
            <a:pPr algn="ctr"/>
            <a:r>
              <a:rPr lang="ru-RU" sz="2400">
                <a:latin typeface="Comic Sans MS" pitchFamily="66" charset="0"/>
              </a:rPr>
              <a:t>(Есть профессия такая).</a:t>
            </a:r>
          </a:p>
          <a:p>
            <a:pPr algn="ctr"/>
            <a:r>
              <a:rPr lang="ru-RU" sz="2400">
                <a:latin typeface="Comic Sans MS" pitchFamily="66" charset="0"/>
              </a:rPr>
              <a:t>Он на сцене с давних пор.</a:t>
            </a:r>
          </a:p>
          <a:p>
            <a:pPr algn="ctr"/>
            <a:r>
              <a:rPr lang="ru-RU" sz="2400">
                <a:latin typeface="Comic Sans MS" pitchFamily="66" charset="0"/>
              </a:rPr>
              <a:t>Та профессия …</a:t>
            </a:r>
          </a:p>
        </p:txBody>
      </p:sp>
      <p:pic>
        <p:nvPicPr>
          <p:cNvPr id="6164" name="Picture 20" descr="3873ecab5fcf75b528ec908220c980d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3644900"/>
            <a:ext cx="952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1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22" descr="15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7" name="Picture 23" descr="1260ea985d97b3ed2294f992a12ae86a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050" y="3716338"/>
            <a:ext cx="8096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24" descr="nazad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8748713" y="6629400"/>
            <a:ext cx="3952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9" name="AutoShape 25"/>
          <p:cNvSpPr>
            <a:spLocks noChangeArrowheads="1"/>
          </p:cNvSpPr>
          <p:nvPr/>
        </p:nvSpPr>
        <p:spPr bwMode="auto">
          <a:xfrm>
            <a:off x="5651500" y="5013325"/>
            <a:ext cx="2160588" cy="360363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  <a:latin typeface="Times New Roman" pitchFamily="18" charset="0"/>
              </a:rPr>
              <a:t>Гарри Поттер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5508625" y="5734050"/>
            <a:ext cx="180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ФОТОГРАФ</a:t>
            </a:r>
          </a:p>
        </p:txBody>
      </p:sp>
      <p:sp>
        <p:nvSpPr>
          <p:cNvPr id="10243" name="Rectangle 8"/>
          <p:cNvSpPr>
            <a:spLocks noChangeArrowheads="1"/>
          </p:cNvSpPr>
          <p:nvPr/>
        </p:nvSpPr>
        <p:spPr bwMode="auto">
          <a:xfrm>
            <a:off x="684213" y="1773238"/>
            <a:ext cx="45180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Наведет стеклянный глаз,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>Щелкнет раз - и помним вас. </a:t>
            </a:r>
            <a:br>
              <a:rPr lang="ru-RU" sz="2400">
                <a:latin typeface="Comic Sans MS" pitchFamily="66" charset="0"/>
              </a:rPr>
            </a:br>
            <a:r>
              <a:rPr lang="ru-RU" sz="2400">
                <a:latin typeface="Comic Sans MS" pitchFamily="66" charset="0"/>
              </a:rPr>
              <a:t/>
            </a:r>
            <a:br>
              <a:rPr lang="ru-RU" sz="2400">
                <a:latin typeface="Comic Sans MS" pitchFamily="66" charset="0"/>
              </a:rPr>
            </a:br>
            <a:endParaRPr lang="ru-RU" sz="2400">
              <a:latin typeface="Comic Sans MS" pitchFamily="66" charset="0"/>
            </a:endParaRPr>
          </a:p>
        </p:txBody>
      </p:sp>
      <p:pic>
        <p:nvPicPr>
          <p:cNvPr id="7185" name="Picture 17" descr="3873ecab5fcf75b528ec908220c980d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3284538"/>
            <a:ext cx="9525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8" descr="15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9" descr="15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692150"/>
            <a:ext cx="8318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8" name="Picture 20" descr="1260ea985d97b3ed2294f992a12ae86a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513" y="3357563"/>
            <a:ext cx="8096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21" descr="nazad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grayscl/>
          </a:blip>
          <a:srcRect/>
          <a:stretch>
            <a:fillRect/>
          </a:stretch>
        </p:blipFill>
        <p:spPr bwMode="auto">
          <a:xfrm>
            <a:off x="8748713" y="6629400"/>
            <a:ext cx="3952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0" name="Picture 22" descr="fo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9338" y="2852738"/>
            <a:ext cx="2955925" cy="2714625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340</Words>
  <Application>Microsoft Office PowerPoint</Application>
  <PresentationFormat>Экран (4:3)</PresentationFormat>
  <Paragraphs>69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MaMarina</dc:creator>
  <cp:lastModifiedBy>MaMarina</cp:lastModifiedBy>
  <cp:revision>1</cp:revision>
  <dcterms:created xsi:type="dcterms:W3CDTF">2015-03-09T12:28:02Z</dcterms:created>
  <dcterms:modified xsi:type="dcterms:W3CDTF">2015-03-09T12:30:52Z</dcterms:modified>
</cp:coreProperties>
</file>