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7" r:id="rId2"/>
    <p:sldId id="263" r:id="rId3"/>
    <p:sldId id="258" r:id="rId4"/>
    <p:sldId id="259" r:id="rId5"/>
    <p:sldId id="260" r:id="rId6"/>
    <p:sldId id="264" r:id="rId7"/>
    <p:sldId id="265" r:id="rId8"/>
    <p:sldId id="267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76308E5-C369-4414-9891-09C0D743CD0A}" type="datetimeFigureOut">
              <a:rPr lang="ru-RU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F1987D6-E0B9-418C-B4E5-516C9BA82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007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2BB6CE-8FA0-447C-A3F4-270303383602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6A2F78-665F-4C28-8741-94F827AF7992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77A261-4758-4E7A-9B58-6F16C2E59688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F6965-37D2-445D-8BFD-50BE897C8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93BEB-8C36-43BB-A2F7-AF9BAE0A8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164F9-E907-4009-9913-24AF872C5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ED1B1-F330-4DB7-9EE1-3D7AA6CE4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9FE50-9E0C-45B6-8A9D-CCCD31E1A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4891A-8BB6-4F08-B1C3-2730D1070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84E3B-0504-4D30-A7BF-625D76E0F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24AE0-7BC5-4335-A757-49E5396FD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37FCE-2C74-4DA3-8A86-20C1C52EC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47390-CAA2-47F9-9D5F-DB0A495B7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D968-6241-4716-B7CE-0EAB66844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32E9DA-A4DC-4523-935F-2525D284A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3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%D0%A4%D0%B0%D0%B9%D0%BB:Brjullov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A1%D0%B0%D0%BD%D0%BA%D1%82-%D0%9F%D0%B5%D1%82%D0%B5%D1%80%D0%B1%D1%83%D1%80%D0%B3" TargetMode="External"/><Relationship Id="rId5" Type="http://schemas.openxmlformats.org/officeDocument/2006/relationships/hyperlink" Target="http://ru.wikipedia.org/wiki/1821_%D0%B3%D0%BE%D0%B4" TargetMode="External"/><Relationship Id="rId4" Type="http://schemas.openxmlformats.org/officeDocument/2006/relationships/hyperlink" Target="http://ru.wikipedia.org/wiki/1809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u.wikipedia.org/wiki/%D0%A4%D0%B0%D0%B9%D0%BB:Tropinin-self.jp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214313"/>
            <a:ext cx="6786563" cy="3389312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 художники-</a:t>
            </a:r>
            <a:b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портретисты</a:t>
            </a:r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6696744" cy="2686050"/>
          </a:xfrm>
        </p:spPr>
        <p:txBody>
          <a:bodyPr/>
          <a:lstStyle/>
          <a:p>
            <a:pPr algn="r" eaLnBrk="1" hangingPunct="1"/>
            <a:r>
              <a:rPr lang="ru-RU" sz="2400" b="1" i="1" dirty="0" smtClean="0">
                <a:solidFill>
                  <a:srgbClr val="00B050"/>
                </a:solidFill>
              </a:rPr>
              <a:t>Выполнил ученик 6А </a:t>
            </a:r>
            <a:r>
              <a:rPr lang="ru-RU" sz="2400" b="1" i="1" smtClean="0">
                <a:solidFill>
                  <a:srgbClr val="00B050"/>
                </a:solidFill>
              </a:rPr>
              <a:t>класса </a:t>
            </a:r>
          </a:p>
          <a:p>
            <a:pPr algn="r" eaLnBrk="1" hangingPunct="1"/>
            <a:r>
              <a:rPr lang="ru-RU" sz="2400" b="1" i="1" smtClean="0">
                <a:solidFill>
                  <a:srgbClr val="00B050"/>
                </a:solidFill>
              </a:rPr>
              <a:t>ГБОУ </a:t>
            </a:r>
            <a:r>
              <a:rPr lang="ru-RU" sz="2400" b="1" i="1" dirty="0" smtClean="0">
                <a:solidFill>
                  <a:srgbClr val="00B050"/>
                </a:solidFill>
              </a:rPr>
              <a:t>СОШ №1432 «Новая школа» </a:t>
            </a:r>
            <a:r>
              <a:rPr lang="ru-RU" sz="2400" b="1" i="1" dirty="0" smtClean="0">
                <a:solidFill>
                  <a:srgbClr val="0070C0"/>
                </a:solidFill>
              </a:rPr>
              <a:t>Егоров Сергей</a:t>
            </a:r>
          </a:p>
          <a:p>
            <a:pPr algn="r" eaLnBrk="1" hangingPunct="1"/>
            <a:r>
              <a:rPr lang="ru-RU" sz="2400" b="1" i="1" dirty="0" smtClean="0">
                <a:solidFill>
                  <a:srgbClr val="0070C0"/>
                </a:solidFill>
              </a:rPr>
              <a:t>Учитель – Тихомирова Ирина Александровна</a:t>
            </a:r>
            <a:endParaRPr lang="ru-RU" sz="2400" b="1" i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 descr="Фотография">
            <a:hlinkClick r:id="rId2" tooltip="Фотограф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2500313" cy="3429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267" name="Заголовок 5"/>
          <p:cNvSpPr>
            <a:spLocks noGrp="1"/>
          </p:cNvSpPr>
          <p:nvPr>
            <p:ph type="title"/>
          </p:nvPr>
        </p:nvSpPr>
        <p:spPr>
          <a:xfrm>
            <a:off x="3429000" y="274638"/>
            <a:ext cx="4786313" cy="2297112"/>
          </a:xfrm>
        </p:spPr>
        <p:txBody>
          <a:bodyPr/>
          <a:lstStyle/>
          <a:p>
            <a:r>
              <a:rPr lang="ru-RU" sz="4800" b="1" smtClean="0">
                <a:solidFill>
                  <a:srgbClr val="0070C0"/>
                </a:solidFill>
                <a:latin typeface="Monotype Corsiva" pitchFamily="66" charset="0"/>
              </a:rPr>
              <a:t>  Карл</a:t>
            </a:r>
            <a:r>
              <a:rPr lang="ru-RU" sz="4800" b="1" smtClean="0">
                <a:solidFill>
                  <a:srgbClr val="0070C0"/>
                </a:solidFill>
              </a:rPr>
              <a:t>  </a:t>
            </a:r>
            <a:r>
              <a:rPr lang="ru-RU" sz="4800" b="1" i="1" smtClean="0">
                <a:solidFill>
                  <a:srgbClr val="0070C0"/>
                </a:solidFill>
                <a:latin typeface="Monotype Corsiva" pitchFamily="66" charset="0"/>
              </a:rPr>
              <a:t>Брюлл</a:t>
            </a:r>
            <a:r>
              <a:rPr lang="ru-RU" sz="3600" b="1" smtClean="0">
                <a:solidFill>
                  <a:srgbClr val="0070C0"/>
                </a:solidFill>
                <a:latin typeface="Monotype Corsiva" pitchFamily="66" charset="0"/>
              </a:rPr>
              <a:t>ОВ</a:t>
            </a:r>
            <a:r>
              <a:rPr lang="ru-RU" sz="4800" b="1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4800" b="1" i="1" smtClean="0">
                <a:solidFill>
                  <a:srgbClr val="0070C0"/>
                </a:solidFill>
                <a:latin typeface="Monotype Corsiva" pitchFamily="66" charset="0"/>
              </a:rPr>
              <a:t>      (1799-1852</a:t>
            </a:r>
            <a:r>
              <a:rPr lang="ru-RU" sz="5400" b="1" i="1" smtClean="0">
                <a:solidFill>
                  <a:srgbClr val="0070C0"/>
                </a:solidFill>
                <a:latin typeface="Monotype Corsiva" pitchFamily="66" charset="0"/>
              </a:rPr>
              <a:t>)</a:t>
            </a:r>
            <a:endParaRPr lang="ru-RU" sz="5400" smtClean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5" y="3786188"/>
            <a:ext cx="850106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Arial" charset="0"/>
              <a:buNone/>
              <a:defRPr/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Карл Брюллов родился в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</a:rPr>
              <a:t>Сант-Петербург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в семье академика, резчика по дереву и гравёра Павла Ивановича 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Брюлло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. С </a:t>
            </a:r>
            <a:r>
              <a:rPr lang="ru-RU" sz="2400" b="1" i="1" u="sng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1809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по </a:t>
            </a:r>
            <a:r>
              <a:rPr lang="ru-RU" sz="2400" b="1" i="1" u="sng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1821 год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занимался живописью в Академии художеств в </a:t>
            </a:r>
            <a:r>
              <a:rPr lang="ru-RU" sz="2400" b="1" i="1" u="sng" dirty="0">
                <a:solidFill>
                  <a:schemeClr val="accent1">
                    <a:lumMod val="50000"/>
                  </a:schemeClr>
                </a:solidFill>
                <a:hlinkClick r:id="rId6"/>
              </a:rPr>
              <a:t>Петербурге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. Блестящий студент, получил золотую медаль по классу исторической живописи.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Работы К.Брюллова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072188"/>
            <a:ext cx="2971800" cy="500062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Всадница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Всадниц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85785" y="1928802"/>
            <a:ext cx="2724169" cy="378621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6375" y="6000750"/>
            <a:ext cx="3071813" cy="500063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И.Крылов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Крылов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357818" y="1928802"/>
            <a:ext cx="2714644" cy="3657049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75" y="5000625"/>
            <a:ext cx="5286375" cy="1071563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C00000"/>
                </a:solidFill>
              </a:rPr>
              <a:t>К.Брюллов « Итальянский полдень</a:t>
            </a:r>
            <a:r>
              <a:rPr lang="ru-RU" sz="3200" dirty="0" smtClean="0">
                <a:solidFill>
                  <a:srgbClr val="C00000"/>
                </a:solidFill>
              </a:rPr>
              <a:t>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Полд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1131" y="500042"/>
            <a:ext cx="5184053" cy="42148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репин илья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4290"/>
            <a:ext cx="2571750" cy="32131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339" name="Заголовок 3"/>
          <p:cNvSpPr>
            <a:spLocks noGrp="1"/>
          </p:cNvSpPr>
          <p:nvPr>
            <p:ph type="title"/>
          </p:nvPr>
        </p:nvSpPr>
        <p:spPr>
          <a:xfrm>
            <a:off x="3357563" y="214313"/>
            <a:ext cx="5329237" cy="1643062"/>
          </a:xfrm>
        </p:spPr>
        <p:txBody>
          <a:bodyPr/>
          <a:lstStyle/>
          <a:p>
            <a:r>
              <a:rPr lang="ru-RU" sz="4800" b="1" smtClean="0">
                <a:solidFill>
                  <a:srgbClr val="0070C0"/>
                </a:solidFill>
                <a:latin typeface="Monotype Corsiva" pitchFamily="66" charset="0"/>
              </a:rPr>
              <a:t>Илья</a:t>
            </a:r>
            <a:r>
              <a:rPr lang="ru-RU" sz="4800" b="1" smtClean="0">
                <a:latin typeface="Monotype Corsiva" pitchFamily="66" charset="0"/>
              </a:rPr>
              <a:t> </a:t>
            </a:r>
            <a:r>
              <a:rPr lang="ru-RU" sz="4800" b="1" smtClean="0">
                <a:solidFill>
                  <a:srgbClr val="0070C0"/>
                </a:solidFill>
                <a:latin typeface="Monotype Corsiva" pitchFamily="66" charset="0"/>
              </a:rPr>
              <a:t>Репин</a:t>
            </a:r>
            <a:br>
              <a:rPr lang="ru-RU" sz="4800" b="1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800" b="1" smtClean="0">
                <a:solidFill>
                  <a:srgbClr val="0070C0"/>
                </a:solidFill>
                <a:latin typeface="Monotype Corsiva" pitchFamily="66" charset="0"/>
              </a:rPr>
              <a:t>(1804-1884)</a:t>
            </a: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357188" y="3929063"/>
            <a:ext cx="85010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/>
              <a:t>    </a:t>
            </a:r>
            <a:r>
              <a:rPr lang="ru-RU" sz="2000" b="1" i="1"/>
              <a:t>Родился будущий художник 5 августа 1844 года в маленьком городке Чугуеве на Украине, в семье военного поселенца. Рано обнаружив склонность к рисованию и получив с помощью местных живописцев первые, но довольно уверенные навыки владения кистью и карандашом, девятнадцатилетний юноша едет в Петербург с надеждой поступить в Академию художеств.</a:t>
            </a:r>
            <a:endParaRPr lang="ru-RU" sz="2400" b="1" i="1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Работы И.Репина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Толстой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785926"/>
            <a:ext cx="2874963" cy="3482975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фет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214942" y="1785926"/>
            <a:ext cx="2714625" cy="347345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365" name="Прямоугольник 8"/>
          <p:cNvSpPr>
            <a:spLocks noChangeArrowheads="1"/>
          </p:cNvSpPr>
          <p:nvPr/>
        </p:nvSpPr>
        <p:spPr bwMode="auto">
          <a:xfrm rot="10800000" flipV="1">
            <a:off x="1016000" y="5384800"/>
            <a:ext cx="2555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2000">
                <a:solidFill>
                  <a:srgbClr val="C00000"/>
                </a:solidFill>
              </a:rPr>
              <a:t>Портрет Л.Н. Толстого</a:t>
            </a:r>
          </a:p>
        </p:txBody>
      </p:sp>
      <p:sp>
        <p:nvSpPr>
          <p:cNvPr id="15366" name="Прямоугольник 10"/>
          <p:cNvSpPr>
            <a:spLocks noChangeArrowheads="1"/>
          </p:cNvSpPr>
          <p:nvPr/>
        </p:nvSpPr>
        <p:spPr bwMode="auto">
          <a:xfrm rot="10800000" flipH="1" flipV="1">
            <a:off x="5214938" y="5392738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2000">
                <a:solidFill>
                  <a:srgbClr val="C00000"/>
                </a:solidFill>
              </a:rPr>
              <a:t>Портрет А.Фета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 descr="Автопортрет с кистями и палитрой на фоне окна с видом на Кремль (1844)">
            <a:hlinkClick r:id="rId2" tooltip="Автопортрет с кистями и палитрой на фоне окна с видом на Кремль (1844)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14290"/>
            <a:ext cx="2119313" cy="296703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0" y="3500438"/>
            <a:ext cx="90011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i="1"/>
              <a:t>    Творчество Василия Андреевича Тропинина охватывает всю первую половину XIX столетия и отражает на протяжении этого времени не одну смену общественных идеалов, художественных направлений и стилевых особенностей. Оно представляет необычайно благодарный материал для искусствоведа-историка. </a:t>
            </a:r>
            <a:endParaRPr lang="ru-RU" sz="2000"/>
          </a:p>
        </p:txBody>
      </p: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2786063" y="214313"/>
            <a:ext cx="5715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Monotype Corsiva" pitchFamily="66" charset="0"/>
              </a:rPr>
              <a:t>             </a:t>
            </a:r>
            <a:r>
              <a:rPr lang="ru-RU" sz="4800" b="1" i="1">
                <a:solidFill>
                  <a:srgbClr val="0070C0"/>
                </a:solidFill>
                <a:latin typeface="Monotype Corsiva" pitchFamily="66" charset="0"/>
              </a:rPr>
              <a:t>В. Тропинин</a:t>
            </a:r>
            <a:br>
              <a:rPr lang="ru-RU" sz="4800" b="1" i="1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800" b="1" i="1">
                <a:solidFill>
                  <a:srgbClr val="0070C0"/>
                </a:solidFill>
                <a:latin typeface="Monotype Corsiva" pitchFamily="66" charset="0"/>
              </a:rPr>
              <a:t>              (1776-1858)</a:t>
            </a:r>
            <a:endParaRPr lang="ru-RU" sz="4800" b="1" i="1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Работы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В.Тропинина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кружевница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928662" y="2074237"/>
            <a:ext cx="2714644" cy="3640755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пушкин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357817" y="1820469"/>
            <a:ext cx="2643207" cy="3751649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413" name="Прямоугольник 8"/>
          <p:cNvSpPr>
            <a:spLocks noChangeArrowheads="1"/>
          </p:cNvSpPr>
          <p:nvPr/>
        </p:nvSpPr>
        <p:spPr bwMode="auto">
          <a:xfrm>
            <a:off x="857250" y="5929313"/>
            <a:ext cx="2571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2000">
                <a:solidFill>
                  <a:srgbClr val="C00000"/>
                </a:solidFill>
              </a:rPr>
              <a:t>Кружевница</a:t>
            </a:r>
          </a:p>
        </p:txBody>
      </p:sp>
      <p:sp>
        <p:nvSpPr>
          <p:cNvPr id="17414" name="Прямоугольник 10"/>
          <p:cNvSpPr>
            <a:spLocks noChangeArrowheads="1"/>
          </p:cNvSpPr>
          <p:nvPr/>
        </p:nvSpPr>
        <p:spPr bwMode="auto">
          <a:xfrm rot="10800000" flipV="1">
            <a:off x="5143500" y="5819775"/>
            <a:ext cx="2786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2000">
                <a:solidFill>
                  <a:srgbClr val="C00000"/>
                </a:solidFill>
              </a:rPr>
              <a:t>Портрет А.Пушкина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75" y="214313"/>
            <a:ext cx="5143500" cy="38163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1800" dirty="0">
              <a:solidFill>
                <a:schemeClr val="tx1"/>
              </a:solidFill>
              <a:latin typeface="Arial" pitchFamily="34" charset="0"/>
            </a:endParaRPr>
          </a:p>
          <a:p>
            <a:pPr eaLnBrk="0" hangingPunct="0">
              <a:defRPr/>
            </a:pPr>
            <a:r>
              <a:rPr lang="ru-RU" sz="2800" b="1" i="1" dirty="0">
                <a:solidFill>
                  <a:srgbClr val="002060"/>
                </a:solidFill>
                <a:latin typeface="Monotype Corsiva" pitchFamily="66" charset="0"/>
              </a:rPr>
              <a:t>Если видишь, что с картины,   смотрит кто-нибудь на нас, </a:t>
            </a:r>
          </a:p>
          <a:p>
            <a:pPr eaLnBrk="0" hangingPunct="0">
              <a:defRPr/>
            </a:pPr>
            <a:r>
              <a:rPr lang="ru-RU" sz="2800" b="1" i="1" dirty="0">
                <a:solidFill>
                  <a:srgbClr val="002060"/>
                </a:solidFill>
                <a:latin typeface="Monotype Corsiva" pitchFamily="66" charset="0"/>
              </a:rPr>
              <a:t> Или принц в плаще старинном,      или вроде верхолаз,</a:t>
            </a:r>
            <a:br>
              <a:rPr lang="ru-RU" sz="2800" b="1" i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Monotype Corsiva" pitchFamily="66" charset="0"/>
              </a:rPr>
              <a:t>Лётчик или балерина, или  Колька твой сосед,</a:t>
            </a:r>
            <a:br>
              <a:rPr lang="ru-RU" sz="2800" b="1" i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Monotype Corsiva" pitchFamily="66" charset="0"/>
              </a:rPr>
              <a:t>Обязательно картина называется …</a:t>
            </a:r>
          </a:p>
        </p:txBody>
      </p:sp>
      <p:pic>
        <p:nvPicPr>
          <p:cNvPr id="3075" name="Picture 3" descr="http://im4-tub.yandex.net/i?id=64953824-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4143375"/>
            <a:ext cx="264318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Валентин Сер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00024"/>
            <a:ext cx="2857489" cy="345473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14313" y="3857625"/>
            <a:ext cx="8715375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 Валентин Серов - прославленный русский портретист и один из крупнейших мастеров европейской живописи 19 века. Хотя, и кроме портрета, ему, казалось, было подвластно всё. Тихий и скромный по натуре, Серов обладал непререкаемым авторитетом среди мастеров своего времени. </a:t>
            </a:r>
            <a:endParaRPr lang="ru-RU" sz="2400" dirty="0"/>
          </a:p>
        </p:txBody>
      </p:sp>
      <p:sp>
        <p:nvSpPr>
          <p:cNvPr id="4100" name="Заголовок 6"/>
          <p:cNvSpPr>
            <a:spLocks noGrp="1"/>
          </p:cNvSpPr>
          <p:nvPr>
            <p:ph type="title"/>
          </p:nvPr>
        </p:nvSpPr>
        <p:spPr>
          <a:xfrm>
            <a:off x="3714750" y="274638"/>
            <a:ext cx="4972050" cy="1797050"/>
          </a:xfrm>
        </p:spPr>
        <p:txBody>
          <a:bodyPr/>
          <a:lstStyle/>
          <a:p>
            <a:r>
              <a:rPr lang="ru-RU" b="1" smtClean="0">
                <a:solidFill>
                  <a:srgbClr val="0070C0"/>
                </a:solidFill>
                <a:latin typeface="Monotype Corsiva" pitchFamily="66" charset="0"/>
              </a:rPr>
              <a:t>Валентин Серов (1865-1911)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Работы художника В.Серова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71500" y="5786438"/>
            <a:ext cx="3571875" cy="5715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Автопортрет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3" name="Содержимое 12" descr="Автопортрет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116304" y="1985834"/>
            <a:ext cx="2812754" cy="365774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5072063" y="5786438"/>
            <a:ext cx="3500437" cy="500062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Портрет А.П.Чехова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4" name="Содержимое 13" descr="Чехов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357818" y="1928802"/>
            <a:ext cx="2971889" cy="3714776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357813"/>
            <a:ext cx="4040188" cy="714375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Девочка с персиками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Девочка с персиками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85786" y="785794"/>
            <a:ext cx="3595780" cy="4113075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3" y="5429250"/>
            <a:ext cx="4041775" cy="714375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Портрет княгини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Портрет княгини.bmp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2066" y="785794"/>
            <a:ext cx="3579298" cy="414340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рамско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3" y="550863"/>
            <a:ext cx="2500312" cy="32575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28625" y="4071938"/>
            <a:ext cx="8429625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Arial" charset="0"/>
              <a:buNone/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 И.Крамской  родился в бедной мещанской семье. Учился в Академии художеств (1857-63). Жил и работал в Петербурге. Самым знаменитым его учеником стал Репин.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172" name="Заголовок 4"/>
          <p:cNvSpPr>
            <a:spLocks noGrp="1"/>
          </p:cNvSpPr>
          <p:nvPr>
            <p:ph type="title"/>
          </p:nvPr>
        </p:nvSpPr>
        <p:spPr>
          <a:xfrm>
            <a:off x="3286125" y="274638"/>
            <a:ext cx="5400675" cy="1939925"/>
          </a:xfrm>
        </p:spPr>
        <p:txBody>
          <a:bodyPr/>
          <a:lstStyle/>
          <a:p>
            <a:r>
              <a:rPr lang="ru-RU" smtClean="0"/>
              <a:t>   </a:t>
            </a:r>
            <a:r>
              <a:rPr lang="ru-RU" sz="4800" b="1" smtClean="0">
                <a:solidFill>
                  <a:srgbClr val="0070C0"/>
                </a:solidFill>
                <a:latin typeface="Monotype Corsiva" pitchFamily="66" charset="0"/>
              </a:rPr>
              <a:t>Иван Крамской</a:t>
            </a:r>
            <a:br>
              <a:rPr lang="ru-RU" sz="4800" b="1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800" b="1" smtClean="0">
                <a:solidFill>
                  <a:srgbClr val="0070C0"/>
                </a:solidFill>
                <a:latin typeface="Monotype Corsiva" pitchFamily="66" charset="0"/>
              </a:rPr>
              <a:t>(1837-18570)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Работы художника И.Крамского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072188"/>
            <a:ext cx="3686175" cy="571500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Портрет Д.И.Менделеева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Менделеев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28661" y="2125587"/>
            <a:ext cx="2643207" cy="3589429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0625" y="6000750"/>
            <a:ext cx="3214688" cy="5715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          Неизвестная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Неизвестная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14941" y="2071678"/>
            <a:ext cx="2930511" cy="3643338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1143000" y="5786438"/>
            <a:ext cx="2928938" cy="714375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Портрет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Александра</a:t>
            </a:r>
            <a:r>
              <a:rPr lang="en-US" sz="2400" dirty="0" smtClean="0">
                <a:solidFill>
                  <a:srgbClr val="C00000"/>
                </a:solidFill>
              </a:rPr>
              <a:t> III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2" name="Содержимое 11" descr="Александр3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85786" y="1357298"/>
            <a:ext cx="3033836" cy="378621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Текст 9"/>
          <p:cNvSpPr>
            <a:spLocks noGrp="1"/>
          </p:cNvSpPr>
          <p:nvPr>
            <p:ph type="body" sz="quarter" idx="4294967295"/>
          </p:nvPr>
        </p:nvSpPr>
        <p:spPr>
          <a:xfrm>
            <a:off x="5715000" y="5643563"/>
            <a:ext cx="2786063" cy="714375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Портрет художника И.Шишкина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3" name="Содержимое 12" descr="портрет Шишкина4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357818" y="1357298"/>
            <a:ext cx="3071834" cy="3731952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в пустыне Христос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28728" y="428604"/>
            <a:ext cx="5857916" cy="3714775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428750" y="4286250"/>
            <a:ext cx="5786438" cy="461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C00000"/>
                </a:solidFill>
              </a:rPr>
              <a:t> Христос в пустыне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857750"/>
            <a:ext cx="8929688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  Художник изобразил Христа, сидящим на холодных серых камнях, пустынная почва мертва так, что кажется, будто сюда не ступала ещё нога ни одного человека. </a:t>
            </a:r>
            <a:endParaRPr lang="ru-RU" sz="24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355</Words>
  <Application>Microsoft Office PowerPoint</Application>
  <PresentationFormat>Экран (4:3)</PresentationFormat>
  <Paragraphs>42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художники- портретисты </vt:lpstr>
      <vt:lpstr>Презентация PowerPoint</vt:lpstr>
      <vt:lpstr>Валентин Серов (1865-1911)</vt:lpstr>
      <vt:lpstr>Работы художника В.Серова</vt:lpstr>
      <vt:lpstr>Презентация PowerPoint</vt:lpstr>
      <vt:lpstr>   Иван Крамской (1837-18570)</vt:lpstr>
      <vt:lpstr>Работы художника И.Крамского</vt:lpstr>
      <vt:lpstr>Презентация PowerPoint</vt:lpstr>
      <vt:lpstr>Презентация PowerPoint</vt:lpstr>
      <vt:lpstr>  Карл  БрюллОВ       (1799-1852)</vt:lpstr>
      <vt:lpstr>Работы К.Брюллова</vt:lpstr>
      <vt:lpstr>К.Брюллов « Итальянский полдень»</vt:lpstr>
      <vt:lpstr>Илья Репин (1804-1884)</vt:lpstr>
      <vt:lpstr>Работы И.Репина</vt:lpstr>
      <vt:lpstr>Презентация PowerPoint</vt:lpstr>
      <vt:lpstr>Работы В.Тропинина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Художники –портретисты (Изобразительное искусство,УМК «Школа России»,2 класс)</dc:title>
  <dc:creator>Admin</dc:creator>
  <cp:lastModifiedBy>teacher</cp:lastModifiedBy>
  <cp:revision>41</cp:revision>
  <dcterms:created xsi:type="dcterms:W3CDTF">2010-06-03T18:27:28Z</dcterms:created>
  <dcterms:modified xsi:type="dcterms:W3CDTF">2015-02-12T16:02:43Z</dcterms:modified>
</cp:coreProperties>
</file>