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0">
              <a:schemeClr val="tx2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C5916-9294-44AC-8B67-DCAF9C30CF4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08FDC-7255-4447-847F-C1CDFD951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846640" cy="2880319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dirty="0" smtClean="0">
                <a:latin typeface="BatangChe" pitchFamily="49" charset="-127"/>
                <a:ea typeface="BatangChe" pitchFamily="49" charset="-127"/>
              </a:rPr>
              <a:t>Лыжный</a:t>
            </a:r>
            <a:r>
              <a:rPr lang="ru-RU" dirty="0" smtClean="0"/>
              <a:t> </a:t>
            </a:r>
            <a:r>
              <a:rPr lang="ru-RU" dirty="0" smtClean="0">
                <a:latin typeface="BatangChe" pitchFamily="49" charset="-127"/>
                <a:ea typeface="BatangChe" pitchFamily="49" charset="-127"/>
              </a:rPr>
              <a:t>спорт </a:t>
            </a:r>
            <a:endParaRPr lang="ru-RU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645024"/>
            <a:ext cx="9569152" cy="27607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ученицы 7 «А» класса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Павловская СОШ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Гридневой Елизаветы.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2015г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Учитель физической культуры – В.В. Фесенко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/>
              <a:t>Лыжный спорт</a:t>
            </a:r>
            <a:r>
              <a:rPr lang="ru-RU" b="1" dirty="0" smtClean="0"/>
              <a:t> -</a:t>
            </a:r>
            <a:r>
              <a:rPr lang="ru-RU" sz="2000" dirty="0"/>
              <a:t> включает в себя </a:t>
            </a:r>
            <a:r>
              <a:rPr lang="ru-RU" sz="2000" dirty="0" smtClean="0"/>
              <a:t>лыжные </a:t>
            </a:r>
            <a:r>
              <a:rPr lang="ru-RU" sz="2000" dirty="0"/>
              <a:t>гонки на различные дистанции, прыжки на лыжах с трамплина, лыжное двоеборье (лыжная гонка и прыжки на лыжах с трамплина), горнолыжный спорт, а также </a:t>
            </a:r>
            <a:r>
              <a:rPr lang="ru-RU" sz="2000" dirty="0" smtClean="0"/>
              <a:t>сноубординг. </a:t>
            </a:r>
            <a:r>
              <a:rPr lang="ru-RU" sz="2000" dirty="0"/>
              <a:t>Он зародился в Норвегии в XVIII веке. </a:t>
            </a:r>
            <a:r>
              <a:rPr lang="ru-RU" sz="2000" dirty="0" smtClean="0"/>
              <a:t>В Международной </a:t>
            </a:r>
            <a:r>
              <a:rPr lang="ru-RU" sz="2000" dirty="0"/>
              <a:t>федерации — ФИС </a:t>
            </a:r>
            <a:r>
              <a:rPr lang="ru-RU" sz="2000" dirty="0" smtClean="0"/>
              <a:t>( </a:t>
            </a:r>
            <a:r>
              <a:rPr lang="ru-RU" sz="2000" dirty="0"/>
              <a:t>основана в 1924) — состоит около 60 государств (1991). С 1924 года лыжный спорт входит в программу зимних Олимпийских игр, чемпионаты мира проводятся с 1925 г. (официально с </a:t>
            </a:r>
            <a:r>
              <a:rPr lang="ru-RU" sz="2000" dirty="0" smtClean="0"/>
              <a:t>1937 г</a:t>
            </a:r>
            <a:r>
              <a:rPr lang="ru-RU" sz="2000" dirty="0"/>
              <a:t>.). В России лыжный спорт развивает Ассоциация лыжных видов спорта </a:t>
            </a:r>
            <a:r>
              <a:rPr lang="ru-RU" sz="2000" dirty="0" smtClean="0"/>
              <a:t>России, </a:t>
            </a:r>
            <a:r>
              <a:rPr lang="ru-RU" sz="2000" dirty="0"/>
              <a:t>которая является единственным официальным представителем в ФИС.</a:t>
            </a:r>
          </a:p>
        </p:txBody>
      </p:sp>
      <p:sp>
        <p:nvSpPr>
          <p:cNvPr id="1026" name="AutoShape 2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Картинки по запросу лыжный спорт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4664"/>
            <a:ext cx="2933109" cy="2466206"/>
          </a:xfrm>
          <a:prstGeom prst="rect">
            <a:avLst/>
          </a:prstGeom>
          <a:noFill/>
        </p:spPr>
      </p:pic>
      <p:pic>
        <p:nvPicPr>
          <p:cNvPr id="4104" name="Picture 8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212976"/>
            <a:ext cx="3314700" cy="1381126"/>
          </a:xfrm>
          <a:prstGeom prst="rect">
            <a:avLst/>
          </a:prstGeom>
          <a:noFill/>
        </p:spPr>
      </p:pic>
      <p:pic>
        <p:nvPicPr>
          <p:cNvPr id="4106" name="Picture 10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791349"/>
            <a:ext cx="2736304" cy="182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3968" y="260648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Лыжный спорт можно поделить на 4 большие категории.</a:t>
            </a:r>
          </a:p>
          <a:p>
            <a:r>
              <a:rPr lang="ru-RU" sz="2000" dirty="0"/>
              <a:t>Северные виды, или </a:t>
            </a:r>
            <a:r>
              <a:rPr lang="ru-RU" sz="2000" dirty="0" smtClean="0"/>
              <a:t>лыжные гонки</a:t>
            </a:r>
            <a:r>
              <a:rPr lang="ru-RU" sz="2000" dirty="0"/>
              <a:t>, спортивное ориентирование на лыжах, прыжки на лыжах с трамплина, лыжное </a:t>
            </a:r>
            <a:r>
              <a:rPr lang="ru-RU" sz="2000" dirty="0" smtClean="0"/>
              <a:t>двоеборье (или </a:t>
            </a:r>
            <a:r>
              <a:rPr lang="ru-RU" sz="2000" dirty="0"/>
              <a:t>северная комбинация) — прыжки на лыжах с трамплина с последующей лыжной гонкой.</a:t>
            </a:r>
          </a:p>
          <a:p>
            <a:r>
              <a:rPr lang="ru-RU" sz="2000" dirty="0"/>
              <a:t>Альпийские виды, или практически весь горнолыжный спорт: скоростной спуск, гигантский </a:t>
            </a:r>
            <a:r>
              <a:rPr lang="ru-RU" sz="2000" dirty="0" smtClean="0"/>
              <a:t>слалом</a:t>
            </a:r>
            <a:r>
              <a:rPr lang="ru-RU" sz="2000" dirty="0"/>
              <a:t> </a:t>
            </a:r>
            <a:r>
              <a:rPr lang="ru-RU" sz="2000" dirty="0" smtClean="0"/>
              <a:t>,</a:t>
            </a:r>
            <a:r>
              <a:rPr lang="ru-RU" sz="2000" dirty="0"/>
              <a:t> горнолыжная комбинация, где чемпион определяется по сумме двух видов — скоростного спуска и слалома, а также командных соревнований.</a:t>
            </a:r>
          </a:p>
          <a:p>
            <a:r>
              <a:rPr lang="ru-RU" sz="2000" dirty="0"/>
              <a:t>Фристайл, или спуск на лыжах со склона с элементами акробатических прыжков и балета (могул, лыжная акробатика).</a:t>
            </a:r>
          </a:p>
          <a:p>
            <a:r>
              <a:rPr lang="ru-RU" sz="2000" dirty="0"/>
              <a:t>Сноубординг, или упражнения на одной «большой лыже» (специальной доске).</a:t>
            </a:r>
          </a:p>
        </p:txBody>
      </p:sp>
      <p:pic>
        <p:nvPicPr>
          <p:cNvPr id="15364" name="Picture 4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3"/>
            <a:ext cx="3066281" cy="2142978"/>
          </a:xfrm>
          <a:prstGeom prst="rect">
            <a:avLst/>
          </a:prstGeom>
          <a:noFill/>
        </p:spPr>
      </p:pic>
      <p:pic>
        <p:nvPicPr>
          <p:cNvPr id="15366" name="Picture 6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2438400" cy="1828800"/>
          </a:xfrm>
          <a:prstGeom prst="rect">
            <a:avLst/>
          </a:prstGeom>
          <a:noFill/>
        </p:spPr>
      </p:pic>
      <p:sp>
        <p:nvSpPr>
          <p:cNvPr id="15368" name="AutoShape 8" descr="Картинки по запросу гигантский слал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0" name="Picture 10" descr="http://telegraf.com.ua/files/2013/12/Giant-slal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97152"/>
            <a:ext cx="3744416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7993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u="sng" dirty="0" smtClean="0"/>
              <a:t>Лыжным спортом можно заниматься при температуре;</a:t>
            </a:r>
          </a:p>
          <a:p>
            <a:endParaRPr lang="ru-RU" sz="2400" i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453650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До 12 лет – Допускается проводить занятия на улице: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без ветра -9С,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5м/</a:t>
            </a:r>
            <a:r>
              <a:rPr lang="ru-RU" sz="1400" dirty="0" err="1"/>
              <a:t>c</a:t>
            </a:r>
            <a:r>
              <a:rPr lang="ru-RU" sz="1400" dirty="0"/>
              <a:t> -6C,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6-10м/</a:t>
            </a:r>
            <a:r>
              <a:rPr lang="ru-RU" sz="1400" dirty="0" err="1"/>
              <a:t>c</a:t>
            </a:r>
            <a:r>
              <a:rPr lang="ru-RU" sz="1400" dirty="0"/>
              <a:t> -3C,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более 10м/</a:t>
            </a:r>
            <a:r>
              <a:rPr lang="ru-RU" sz="1400" dirty="0" err="1"/>
              <a:t>c</a:t>
            </a:r>
            <a:r>
              <a:rPr lang="ru-RU" sz="1400" dirty="0"/>
              <a:t> - занятия не проводятся.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12 - 13 лет – Допускается проводить занятия на улице: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без ветра -12С,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5м/</a:t>
            </a:r>
            <a:r>
              <a:rPr lang="ru-RU" sz="1400" dirty="0" err="1"/>
              <a:t>c</a:t>
            </a:r>
            <a:r>
              <a:rPr lang="ru-RU" sz="1400" dirty="0"/>
              <a:t> -8C,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6-10м/</a:t>
            </a:r>
            <a:r>
              <a:rPr lang="ru-RU" sz="1400" dirty="0" err="1"/>
              <a:t>c</a:t>
            </a:r>
            <a:r>
              <a:rPr lang="ru-RU" sz="1400" dirty="0"/>
              <a:t> -5C,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более 10м/</a:t>
            </a:r>
            <a:r>
              <a:rPr lang="ru-RU" sz="1400" dirty="0" err="1"/>
              <a:t>c</a:t>
            </a:r>
            <a:r>
              <a:rPr lang="ru-RU" sz="1400" dirty="0"/>
              <a:t> - занятия не проводятся.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14 - 15 лет – Допускается проводить занятия на улице: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без ветра -15С,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5м/</a:t>
            </a:r>
            <a:r>
              <a:rPr lang="ru-RU" sz="1400" dirty="0" err="1"/>
              <a:t>c</a:t>
            </a:r>
            <a:r>
              <a:rPr lang="ru-RU" sz="1400" dirty="0"/>
              <a:t> -12C,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6-10м/</a:t>
            </a:r>
            <a:r>
              <a:rPr lang="ru-RU" sz="1400" dirty="0" err="1"/>
              <a:t>c</a:t>
            </a:r>
            <a:r>
              <a:rPr lang="ru-RU" sz="1400" dirty="0"/>
              <a:t> -8C,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более 10м/</a:t>
            </a:r>
            <a:r>
              <a:rPr lang="ru-RU" sz="1400" dirty="0" err="1"/>
              <a:t>c</a:t>
            </a:r>
            <a:r>
              <a:rPr lang="ru-RU" sz="1400" dirty="0"/>
              <a:t> - занятия не проводятся.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16 - 17 лет – Допускается проводить занятия на улице: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без ветра -16С,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5м/</a:t>
            </a:r>
            <a:r>
              <a:rPr lang="ru-RU" sz="1400" dirty="0" err="1"/>
              <a:t>c</a:t>
            </a:r>
            <a:r>
              <a:rPr lang="ru-RU" sz="1400" dirty="0"/>
              <a:t> -15C,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6-10м/</a:t>
            </a:r>
            <a:r>
              <a:rPr lang="ru-RU" sz="1400" dirty="0" err="1"/>
              <a:t>c</a:t>
            </a:r>
            <a:r>
              <a:rPr lang="ru-RU" sz="1400" dirty="0"/>
              <a:t> -10C,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скорость ветра более 10м/</a:t>
            </a:r>
            <a:r>
              <a:rPr lang="ru-RU" sz="1400" dirty="0" err="1"/>
              <a:t>c</a:t>
            </a:r>
            <a:r>
              <a:rPr lang="ru-RU" sz="1400" dirty="0"/>
              <a:t> - занятия не проводятся. </a:t>
            </a:r>
          </a:p>
        </p:txBody>
      </p:sp>
      <p:pic>
        <p:nvPicPr>
          <p:cNvPr id="16386" name="Picture 2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124744"/>
            <a:ext cx="3403079" cy="2549026"/>
          </a:xfrm>
          <a:prstGeom prst="rect">
            <a:avLst/>
          </a:prstGeom>
          <a:noFill/>
        </p:spPr>
      </p:pic>
      <p:pic>
        <p:nvPicPr>
          <p:cNvPr id="16388" name="Picture 4" descr="Картинки по запросу лыжный спорт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55772"/>
            <a:ext cx="3168352" cy="2373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63688" y="1412776"/>
          <a:ext cx="5473400" cy="4136006"/>
        </p:xfrm>
        <a:graphic>
          <a:graphicData uri="http://schemas.openxmlformats.org/drawingml/2006/table">
            <a:tbl>
              <a:tblPr/>
              <a:tblGrid>
                <a:gridCol w="1094680"/>
                <a:gridCol w="1094680"/>
                <a:gridCol w="1094680"/>
                <a:gridCol w="1094680"/>
                <a:gridCol w="1094680"/>
              </a:tblGrid>
              <a:tr h="86223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Рост лыжника,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см</a:t>
                      </a:r>
                    </a:p>
                  </a:txBody>
                  <a:tcPr marL="25657" marR="25657" marT="25657" marB="2565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/>
                        <a:t>Рекомендуемая длинна лыж,</a:t>
                      </a:r>
                      <a:r>
                        <a:rPr lang="ru-RU" sz="1600"/>
                        <a:t/>
                      </a:r>
                      <a:br>
                        <a:rPr lang="ru-RU" sz="1600"/>
                      </a:br>
                      <a:r>
                        <a:rPr lang="ru-RU" sz="1600"/>
                        <a:t>см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/>
                        <a:t>Рекомендуемая длинна палок,</a:t>
                      </a:r>
                      <a:r>
                        <a:rPr lang="ru-RU" sz="1600"/>
                        <a:t/>
                      </a:r>
                      <a:br>
                        <a:rPr lang="ru-RU" sz="1600"/>
                      </a:br>
                      <a:r>
                        <a:rPr lang="ru-RU" sz="1600"/>
                        <a:t>см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6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/>
                        <a:t>Классика</a:t>
                      </a:r>
                      <a:endParaRPr lang="ru-RU" sz="1600"/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/>
                        <a:t>Конек</a:t>
                      </a:r>
                      <a:endParaRPr lang="ru-RU" sz="1600"/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/>
                        <a:t>Классика</a:t>
                      </a:r>
                      <a:endParaRPr lang="ru-RU" sz="1600"/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Конек</a:t>
                      </a:r>
                      <a:endParaRPr lang="ru-RU" sz="1600" dirty="0"/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150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175 / 180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120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130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155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180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125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135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160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180 / 190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170 / 180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130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140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165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190 / 195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180 / 185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135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145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195 / 200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185 / 190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140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150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200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145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155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180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205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150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160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185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205 / 210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155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165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210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195 / 200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160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170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616"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210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195 / 200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/>
                        <a:t>165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175</a:t>
                      </a:r>
                    </a:p>
                  </a:txBody>
                  <a:tcPr marL="25657" marR="25657" marT="25657" marB="2565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43808" y="26064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/>
              <a:t>Выбор инвентаря.</a:t>
            </a:r>
            <a:endParaRPr lang="ru-RU" sz="32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76470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подбора лыж и палок </a:t>
            </a:r>
            <a:r>
              <a:rPr lang="ru-RU" sz="2400" b="1" i="1" u="sng" dirty="0" smtClean="0"/>
              <a:t>для взрослых.</a:t>
            </a:r>
            <a:endParaRPr lang="ru-RU" sz="24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1700808"/>
          <a:ext cx="6096000" cy="386334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Рост лыжника,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>см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Рекомендуемая длинна лыж,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>см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Рекомендуемая длинна палок,</a:t>
                      </a:r>
                      <a:r>
                        <a:rPr lang="ru-RU"/>
                        <a:t/>
                      </a:r>
                      <a:br>
                        <a:rPr lang="ru-RU"/>
                      </a:br>
                      <a:r>
                        <a:rPr lang="ru-RU"/>
                        <a:t>см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75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125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140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130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125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150 / 160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140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165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145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170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7ED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188640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подбора лыж и палок </a:t>
            </a:r>
            <a:r>
              <a:rPr lang="ru-RU" sz="2400" b="1" i="1" u="sng" dirty="0" smtClean="0"/>
              <a:t>для детей.</a:t>
            </a:r>
            <a:endParaRPr lang="ru-RU" sz="2400" dirty="0" smtClean="0"/>
          </a:p>
          <a:p>
            <a:r>
              <a:rPr lang="ru-RU" sz="1600" dirty="0" smtClean="0"/>
              <a:t>Не приобретайте лыжный инвентарь для детей на «вырост».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667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i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Одежда для лыжников должна состоять из трех слоев: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Первый слой</a:t>
            </a:r>
            <a:r>
              <a:rPr lang="ru-RU" dirty="0" smtClean="0"/>
              <a:t>, прилегающий к телу, должен быстро отводить влагу, не намокая. При этом белье должно "дышать". Современные ткани "дышат", при этом быстро высыхают и не дают размножаться бактериям, которые создают неприятный запах пота. Кроме этого, ткани нижнего слоя должны быть </a:t>
            </a:r>
            <a:r>
              <a:rPr lang="ru-RU" dirty="0" err="1" smtClean="0"/>
              <a:t>гипоаллергенны</a:t>
            </a:r>
            <a:r>
              <a:rPr lang="ru-RU" dirty="0" smtClean="0"/>
              <a:t>, то есть не вызывать аллергии при соприкосновении с кожей.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0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u="sng" dirty="0" smtClean="0"/>
              <a:t>Требования к одежде лыжника. </a:t>
            </a:r>
            <a:endParaRPr lang="ru-RU" sz="3200" i="1" u="sng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Второй слой</a:t>
            </a:r>
            <a:r>
              <a:rPr lang="ru-RU" dirty="0" smtClean="0"/>
              <a:t> должен выводить влагу наружу, а внешнюю влагу (дождь, снег) - не пропускать внутрь. С этой целью используются ткани с различными сочетаниями полиэфира, полиэстера, полиамида и т.д. с </a:t>
            </a:r>
            <a:r>
              <a:rPr lang="ru-RU" dirty="0" err="1" smtClean="0"/>
              <a:t>эластаном</a:t>
            </a:r>
            <a:r>
              <a:rPr lang="ru-RU" dirty="0" smtClean="0"/>
              <a:t>, лайкрой.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50912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Внешний слой (третий)</a:t>
            </a:r>
            <a:r>
              <a:rPr lang="ru-RU" dirty="0" smtClean="0"/>
              <a:t> - из высокотехнологичных ветрозащитных тканей из </a:t>
            </a:r>
            <a:r>
              <a:rPr lang="ru-RU" dirty="0" err="1" smtClean="0"/>
              <a:t>микроволокна</a:t>
            </a:r>
            <a:r>
              <a:rPr lang="ru-RU" dirty="0" smtClean="0"/>
              <a:t> на сетчатой основе. Поэтому лыжник в специализированной одежде не потеет, ему не холодно, и, наконец, его не продувает ветер.</a:t>
            </a:r>
            <a:endParaRPr lang="ru-RU" dirty="0"/>
          </a:p>
        </p:txBody>
      </p:sp>
      <p:sp>
        <p:nvSpPr>
          <p:cNvPr id="19458" name="AutoShape 2" descr="Картинки по запросу подбор инвентаря и одежды для лы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подбор инвентаря и одежды для лы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Картинки по запросу подбор инвентаря и одежды для лы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Картинки по запросу подбор инвентаря и одежды для лы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64704"/>
            <a:ext cx="2736304" cy="1997606"/>
          </a:xfrm>
          <a:prstGeom prst="rect">
            <a:avLst/>
          </a:prstGeom>
          <a:noFill/>
        </p:spPr>
      </p:pic>
      <p:sp>
        <p:nvSpPr>
          <p:cNvPr id="2050" name="AutoShape 2" descr="Картинки по запросу одежда для лы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одежда для лы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Картинки по запросу одежда для лы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Картинки по запросу одежда для лыж"/>
          <p:cNvPicPr>
            <a:picLocks noChangeAspect="1" noChangeArrowheads="1"/>
          </p:cNvPicPr>
          <p:nvPr/>
        </p:nvPicPr>
        <p:blipFill>
          <a:blip r:embed="rId3" cstate="print"/>
          <a:srcRect r="10299"/>
          <a:stretch>
            <a:fillRect/>
          </a:stretch>
        </p:blipFill>
        <p:spPr bwMode="auto">
          <a:xfrm>
            <a:off x="7380312" y="1772816"/>
            <a:ext cx="1563563" cy="2619375"/>
          </a:xfrm>
          <a:prstGeom prst="rect">
            <a:avLst/>
          </a:prstGeom>
          <a:noFill/>
        </p:spPr>
      </p:pic>
      <p:pic>
        <p:nvPicPr>
          <p:cNvPr id="2058" name="Picture 10" descr="http://t2.gstatic.com/images?q=tbn:ANd9GcSolJkbN_11Sqid53_rDbMQ2AXBjR7rkQRHSMWzhzvkXf9CX313uw"/>
          <p:cNvPicPr>
            <a:picLocks noChangeAspect="1" noChangeArrowheads="1"/>
          </p:cNvPicPr>
          <p:nvPr/>
        </p:nvPicPr>
        <p:blipFill>
          <a:blip r:embed="rId4" cstate="print"/>
          <a:srcRect t="11228" b="6437"/>
          <a:stretch>
            <a:fillRect/>
          </a:stretch>
        </p:blipFill>
        <p:spPr bwMode="auto">
          <a:xfrm>
            <a:off x="4860032" y="2924944"/>
            <a:ext cx="238125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/>
              <a:t>Помощь при обморожении.</a:t>
            </a:r>
            <a:endParaRPr lang="ru-RU" sz="3200" u="sng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4000" y="1478396"/>
            <a:ext cx="9000000" cy="50167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Перенести пострадавшего в тепло. Первое что нужно сделать – убрать негативно воздействующий фактор, т.е. холод.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Снять промерзшие вещи куртку, брюки, обувь, носки, варежки.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Исключить резкое прогревание. При первой стадии обморожения для восстановления кровообращения можно растереть замерзшие части тела. Но при всех остальных стадиях это может нанести вред, так как холод привел к значительным повреждениям тканей. Поэтому лучше дать телу постепенно прогреваться и восстановить кровообращение в пострадавших участках.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Наложить повязки и зафиксировать их. Чтобы не повредить пострадавшие участки тела, их покрывают повязками и фиксируют. При наложении повязки обычно используют вату и марлю, которые сверху покрывают теплоизолирующей тканью: клеенкой, прорезиненной тканью.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Напоить теплым чаем – это поможет повысить общую температуру тела, и будет способствовать нормализации кровообращения при обморожении.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Вызвать врача. Это обязательный пункт при оказании помощи человеку, пострадавшему от обморожения.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420888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267</Words>
  <Application>Microsoft Office PowerPoint</Application>
  <PresentationFormat>Экран (4:3)</PresentationFormat>
  <Paragraphs>123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Лыжный спорт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</dc:title>
  <dc:creator>root</dc:creator>
  <cp:lastModifiedBy>Валя</cp:lastModifiedBy>
  <cp:revision>13</cp:revision>
  <dcterms:created xsi:type="dcterms:W3CDTF">2015-02-27T13:52:11Z</dcterms:created>
  <dcterms:modified xsi:type="dcterms:W3CDTF">2015-03-02T10:42:20Z</dcterms:modified>
</cp:coreProperties>
</file>