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59" r:id="rId6"/>
    <p:sldId id="262" r:id="rId7"/>
    <p:sldId id="263" r:id="rId8"/>
    <p:sldId id="264" r:id="rId9"/>
    <p:sldId id="265" r:id="rId10"/>
    <p:sldId id="267" r:id="rId11"/>
    <p:sldId id="266" r:id="rId12"/>
    <p:sldId id="268" r:id="rId1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altLang="zh-CN" smtClean="0"/>
              <a:t>Образец подзаголовка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00F7C-117C-4B63-BADF-A4808E6B6DCF}" type="datetimeFigureOut">
              <a:rPr lang="zh-CN" altLang="en-US"/>
              <a:pPr>
                <a:defRPr/>
              </a:pPr>
              <a:t>2015/3/10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9DB1F-2C82-4405-B680-31F4D4D1712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5A4A7-F609-454A-AC82-5C016DB0251C}" type="datetimeFigureOut">
              <a:rPr lang="zh-CN" altLang="en-US"/>
              <a:pPr>
                <a:defRPr/>
              </a:pPr>
              <a:t>2015/3/10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8E67B-EA11-4C62-90D6-58A2DFB134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908E7-9135-4C4B-92FD-E49E97B4483B}" type="datetimeFigureOut">
              <a:rPr lang="zh-CN" altLang="en-US"/>
              <a:pPr>
                <a:defRPr/>
              </a:pPr>
              <a:t>2015/3/10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8FA07-0F32-4264-819F-E8402EE736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BB1BA-B5CF-4C7D-A9DC-905C8A57AE23}" type="datetimeFigureOut">
              <a:rPr lang="zh-CN" altLang="en-US"/>
              <a:pPr>
                <a:defRPr/>
              </a:pPr>
              <a:t>2015/3/10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7FEA5-233B-4208-98D4-29EA904293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159F6-47C8-436F-A601-66EE075E6F2F}" type="datetimeFigureOut">
              <a:rPr lang="zh-CN" altLang="en-US"/>
              <a:pPr>
                <a:defRPr/>
              </a:pPr>
              <a:t>2015/3/10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E3464-9818-4004-8FD0-2240BAC084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0E14F-F94E-441C-A808-CA41CA219942}" type="datetimeFigureOut">
              <a:rPr lang="zh-CN" altLang="en-US"/>
              <a:pPr>
                <a:defRPr/>
              </a:pPr>
              <a:t>2015/3/10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EE2F6-6027-4D65-B4C0-4C9D37F053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1262A-E1DE-4D80-8129-67FBC3325ADA}" type="datetimeFigureOut">
              <a:rPr lang="zh-CN" altLang="en-US"/>
              <a:pPr>
                <a:defRPr/>
              </a:pPr>
              <a:t>2015/3/10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E1216-C09A-4A50-B5D2-74BA60C650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7968B-DB83-477B-820A-6F139DD57C66}" type="datetimeFigureOut">
              <a:rPr lang="zh-CN" altLang="en-US"/>
              <a:pPr>
                <a:defRPr/>
              </a:pPr>
              <a:t>2015/3/10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124DC-5D17-44BA-B516-8A1B1C8B8B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0E3AB-78FC-4E59-A036-FDCD233ACEF3}" type="datetimeFigureOut">
              <a:rPr lang="zh-CN" altLang="en-US"/>
              <a:pPr>
                <a:defRPr/>
              </a:pPr>
              <a:t>2015/3/10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4235D-E881-44A6-8577-66239484C2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9B8A0-3064-486A-8191-FBCF241F160D}" type="datetimeFigureOut">
              <a:rPr lang="zh-CN" altLang="en-US"/>
              <a:pPr>
                <a:defRPr/>
              </a:pPr>
              <a:t>2015/3/10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9405C-3891-4C91-A04B-DD16B67619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1829A-C280-467B-AB54-37DA2CD1D365}" type="datetimeFigureOut">
              <a:rPr lang="zh-CN" altLang="en-US"/>
              <a:pPr>
                <a:defRPr/>
              </a:pPr>
              <a:t>2015/3/10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47C4C-8537-443C-B77F-D49D127B688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5889C19-7CAA-49B8-B18F-58C52C56AFF5}" type="datetimeFigureOut">
              <a:rPr lang="zh-CN" altLang="en-US"/>
              <a:pPr>
                <a:defRPr/>
              </a:pPr>
              <a:t>2015/3/10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9F16D13-BA9F-4B1B-B7CD-C30AEAFA08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1"/>
          <p:cNvSpPr>
            <a:spLocks noGrp="1"/>
          </p:cNvSpPr>
          <p:nvPr>
            <p:ph type="ctrTitle"/>
          </p:nvPr>
        </p:nvSpPr>
        <p:spPr>
          <a:xfrm>
            <a:off x="611188" y="1196975"/>
            <a:ext cx="7848600" cy="2663825"/>
          </a:xfrm>
        </p:spPr>
        <p:txBody>
          <a:bodyPr/>
          <a:lstStyle/>
          <a:p>
            <a:r>
              <a:rPr lang="ru-RU" altLang="zh-CN" sz="6000" b="1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ПАСХА ХРИСТОВА</a:t>
            </a:r>
            <a:br>
              <a:rPr lang="ru-RU" altLang="zh-CN" sz="6000" b="1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altLang="zh-CN" b="1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Традиции и символы</a:t>
            </a:r>
            <a:br>
              <a:rPr lang="ru-RU" altLang="zh-CN" b="1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zh-CN" altLang="en-US" b="1" smtClean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787900" y="5661025"/>
            <a:ext cx="3995738" cy="863600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Презентация для детей старшего дошкольного возраста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71550" y="115888"/>
            <a:ext cx="7993063" cy="1584325"/>
          </a:xfrm>
        </p:spPr>
        <p:txBody>
          <a:bodyPr rtlCol="0">
            <a:no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altLang="zh-CN" sz="2800" dirty="0" smtClean="0">
                <a:solidFill>
                  <a:schemeClr val="accent5">
                    <a:lumMod val="7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«Во истину воскрес!» – отвечают хозяину в ответ. С такими словами в этот день все обмениваются крашеными яйцами друг с другом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22531" name="Рисунок 2" descr="96777559_lalbum_0206133542p_0306223333_432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1393825"/>
            <a:ext cx="5040312" cy="546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标题 1"/>
          <p:cNvSpPr txBox="1">
            <a:spLocks/>
          </p:cNvSpPr>
          <p:nvPr/>
        </p:nvSpPr>
        <p:spPr>
          <a:xfrm>
            <a:off x="0" y="2133600"/>
            <a:ext cx="3924300" cy="2663825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zh-CN" sz="2800" dirty="0">
                <a:solidFill>
                  <a:schemeClr val="accent5">
                    <a:lumMod val="7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Этот обряд называют </a:t>
            </a:r>
            <a:r>
              <a:rPr lang="ru-RU" altLang="zh-CN" sz="2800" dirty="0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«ХРИСТОСОВАНИЕ»</a:t>
            </a:r>
            <a:endParaRPr lang="zh-CN" altLang="en-US" sz="2800" dirty="0">
              <a:solidFill>
                <a:srgbClr val="FF00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16013" y="115888"/>
            <a:ext cx="4751387" cy="63373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  <a:t>Солнышко встало</a:t>
            </a:r>
            <a:b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  <a:t>В полях за рекою.</a:t>
            </a:r>
            <a:b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  <a:t>Утро настало</a:t>
            </a:r>
            <a:b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  <a:t>Уже голубое.</a:t>
            </a:r>
            <a:b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  <a:t>Птицы щебечут,</a:t>
            </a:r>
            <a:b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  <a:t>В одном упоенье</a:t>
            </a:r>
            <a:b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  <a:t>Славят Христа</a:t>
            </a:r>
            <a:b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  <a:t>За Его Воскресенье!</a:t>
            </a:r>
            <a:b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  <a:t>Дети, вы также</a:t>
            </a:r>
            <a:b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  <a:t>Прославьте Иисуса.</a:t>
            </a:r>
            <a:b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  <a:t>В то утро расторг Он</a:t>
            </a:r>
            <a:b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  <a:t>Смертные узы!</a:t>
            </a:r>
            <a:b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  <a:t>( </a:t>
            </a:r>
            <a:r>
              <a:rPr lang="ru-RU" sz="2800" i="1" dirty="0" err="1" smtClean="0">
                <a:solidFill>
                  <a:schemeClr val="accent4">
                    <a:lumMod val="75000"/>
                  </a:schemeClr>
                </a:solidFill>
              </a:rPr>
              <a:t>Луговская</a:t>
            </a: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  <a:t> Н.Н.)</a:t>
            </a:r>
            <a:endParaRPr lang="zh-CN" altLang="en-US" sz="2800" dirty="0">
              <a:solidFill>
                <a:schemeClr val="accent4">
                  <a:lumMod val="75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23555" name="Рисунок 2" descr="9i5skg8wtn8cdy6c0h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2133600"/>
            <a:ext cx="3405187" cy="242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ctrTitle"/>
          </p:nvPr>
        </p:nvSpPr>
        <p:spPr>
          <a:xfrm>
            <a:off x="755650" y="1052513"/>
            <a:ext cx="7848600" cy="981075"/>
          </a:xfrm>
        </p:spPr>
        <p:txBody>
          <a:bodyPr/>
          <a:lstStyle/>
          <a:p>
            <a:r>
              <a:rPr lang="ru-RU" altLang="zh-CN" sz="660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Христос воскрес!</a:t>
            </a:r>
            <a:endParaRPr lang="zh-CN" altLang="en-US" sz="6600" smtClean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4579" name="Рисунок 2" descr="Pash-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2349500"/>
            <a:ext cx="5256212" cy="359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16013" y="115888"/>
            <a:ext cx="7848600" cy="9810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zh-CN" sz="3600" dirty="0" smtClean="0">
                <a:solidFill>
                  <a:srgbClr val="C0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Пасха – Светлое Христово</a:t>
            </a:r>
            <a:r>
              <a:rPr lang="zh-CN" altLang="en-US" sz="3600" dirty="0" smtClean="0">
                <a:solidFill>
                  <a:srgbClr val="C0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/>
            </a:r>
            <a:br>
              <a:rPr lang="zh-CN" altLang="en-US" sz="3600" dirty="0" smtClean="0">
                <a:solidFill>
                  <a:srgbClr val="C0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</a:br>
            <a:r>
              <a:rPr lang="ru-RU" altLang="zh-CN" sz="3600" dirty="0" smtClean="0">
                <a:solidFill>
                  <a:srgbClr val="C0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Воскресение</a:t>
            </a:r>
            <a:endParaRPr lang="zh-CN" altLang="en-US" sz="3600" dirty="0">
              <a:solidFill>
                <a:srgbClr val="C000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4339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11188" y="908050"/>
            <a:ext cx="8424862" cy="2233613"/>
          </a:xfrm>
        </p:spPr>
        <p:txBody>
          <a:bodyPr/>
          <a:lstStyle/>
          <a:p>
            <a:r>
              <a:rPr lang="ru-RU" sz="2800" smtClean="0">
                <a:solidFill>
                  <a:srgbClr val="00B050"/>
                </a:solidFill>
                <a:ea typeface="宋体" pitchFamily="2" charset="-122"/>
              </a:rPr>
              <a:t>К этому великому дню люди начинают готовиться ещё за долго до самого праздника. В память о том, как Христос мучился 40 дней без еды и пищи, люди соблюдают Великий Пост – едят только в основном фрукты, овощи и хлеб</a:t>
            </a:r>
          </a:p>
        </p:txBody>
      </p:sp>
      <p:pic>
        <p:nvPicPr>
          <p:cNvPr id="14340" name="Рисунок 4" descr="Post.jpg"/>
          <p:cNvPicPr>
            <a:picLocks noChangeAspect="1"/>
          </p:cNvPicPr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2268538" y="3068638"/>
            <a:ext cx="5111750" cy="378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3"/>
          <p:cNvSpPr>
            <a:spLocks noGrp="1"/>
          </p:cNvSpPr>
          <p:nvPr>
            <p:ph type="ctrTitle"/>
          </p:nvPr>
        </p:nvSpPr>
        <p:spPr>
          <a:xfrm>
            <a:off x="1116013" y="-171450"/>
            <a:ext cx="7772400" cy="2736850"/>
          </a:xfrm>
        </p:spPr>
        <p:txBody>
          <a:bodyPr/>
          <a:lstStyle/>
          <a:p>
            <a:r>
              <a:rPr lang="ru-RU" sz="2800" smtClean="0">
                <a:solidFill>
                  <a:srgbClr val="0070C0"/>
                </a:solidFill>
                <a:ea typeface="宋体" pitchFamily="2" charset="-122"/>
              </a:rPr>
              <a:t>Во время поста люди не только от пищи воздерживаются, но и много молятся, думают о своём поведении и стараются исправить свои ошибки. Пытаются жить в мире и согласии с близкими людьми, не ругаются и много работают </a:t>
            </a:r>
          </a:p>
        </p:txBody>
      </p:sp>
      <p:pic>
        <p:nvPicPr>
          <p:cNvPr id="15363" name="Рисунок 5" descr="899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442695">
            <a:off x="361950" y="2784475"/>
            <a:ext cx="4741863" cy="315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6" descr="12457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691987">
            <a:off x="4540250" y="3330575"/>
            <a:ext cx="4356100" cy="291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>
          <a:xfrm>
            <a:off x="1258888" y="0"/>
            <a:ext cx="7634287" cy="2447925"/>
          </a:xfrm>
        </p:spPr>
        <p:txBody>
          <a:bodyPr/>
          <a:lstStyle/>
          <a:p>
            <a:r>
              <a:rPr lang="ru-RU" altLang="zh-CN" sz="2800" smtClean="0">
                <a:solidFill>
                  <a:srgbClr val="7030A0"/>
                </a:solidFill>
                <a:latin typeface="Arial" charset="0"/>
                <a:ea typeface="Arial Unicode MS" pitchFamily="34" charset="-128"/>
                <a:cs typeface="Arial" charset="0"/>
              </a:rPr>
              <a:t>В последнюю неделю перед Пасхой люди делают генеральную уборку у себя в доме, </a:t>
            </a:r>
            <a:r>
              <a:rPr lang="ru-RU" sz="2800" smtClean="0">
                <a:solidFill>
                  <a:srgbClr val="7030A0"/>
                </a:solidFill>
                <a:latin typeface="Arial" charset="0"/>
                <a:ea typeface="Arial Unicode MS" pitchFamily="34" charset="-128"/>
                <a:cs typeface="Arial" charset="0"/>
              </a:rPr>
              <a:t>украшают жилище цветами, красят яйца и начинают готовить пасхальную пищу: куличи, пасхи</a:t>
            </a:r>
            <a:endParaRPr lang="zh-CN" altLang="en-US" sz="2800" smtClean="0">
              <a:solidFill>
                <a:srgbClr val="7030A0"/>
              </a:solidFill>
              <a:latin typeface="Arial" charset="0"/>
              <a:ea typeface="Arial Unicode MS" pitchFamily="34" charset="-128"/>
              <a:cs typeface="Arial" charset="0"/>
            </a:endParaRPr>
          </a:p>
        </p:txBody>
      </p:sp>
      <p:pic>
        <p:nvPicPr>
          <p:cNvPr id="16387" name="Рисунок 3" descr="i (15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349500"/>
            <a:ext cx="2879725" cy="209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4" descr="1157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80288" y="4221163"/>
            <a:ext cx="1524000" cy="241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5" descr="136115o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00338" y="2565400"/>
            <a:ext cx="489585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95513" y="115888"/>
            <a:ext cx="5545137" cy="7921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zh-CN" sz="3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Пасхальные кушанья</a:t>
            </a:r>
            <a:endParaRPr lang="zh-CN" altLang="en-US" sz="3600" dirty="0">
              <a:solidFill>
                <a:schemeClr val="tx2">
                  <a:lumMod val="60000"/>
                  <a:lumOff val="40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7411" name="Текст 6"/>
          <p:cNvSpPr>
            <a:spLocks noGrp="1"/>
          </p:cNvSpPr>
          <p:nvPr>
            <p:ph type="body" sz="half" idx="2"/>
          </p:nvPr>
        </p:nvSpPr>
        <p:spPr>
          <a:xfrm>
            <a:off x="179388" y="3500438"/>
            <a:ext cx="2952750" cy="1944687"/>
          </a:xfrm>
        </p:spPr>
        <p:txBody>
          <a:bodyPr/>
          <a:lstStyle/>
          <a:p>
            <a:r>
              <a:rPr lang="ru-RU" sz="2400" b="1" smtClean="0">
                <a:solidFill>
                  <a:srgbClr val="FF0000"/>
                </a:solidFill>
                <a:ea typeface="宋体" pitchFamily="2" charset="-122"/>
              </a:rPr>
              <a:t>ПАСХА ТВОРОЖНАЯ</a:t>
            </a:r>
          </a:p>
          <a:p>
            <a:pPr algn="ctr"/>
            <a:r>
              <a:rPr lang="ru-RU" sz="2000" b="1" smtClean="0">
                <a:solidFill>
                  <a:srgbClr val="00B050"/>
                </a:solidFill>
                <a:ea typeface="宋体" pitchFamily="2" charset="-122"/>
              </a:rPr>
              <a:t>Делают из творога с сахаром и с добавлением изюма, орехов или цукатов</a:t>
            </a:r>
          </a:p>
          <a:p>
            <a:endParaRPr lang="ru-RU" sz="2800" b="1" smtClean="0">
              <a:solidFill>
                <a:srgbClr val="FF0000"/>
              </a:solidFill>
              <a:ea typeface="宋体" pitchFamily="2" charset="-122"/>
            </a:endParaRPr>
          </a:p>
        </p:txBody>
      </p:sp>
      <p:pic>
        <p:nvPicPr>
          <p:cNvPr id="4" name="Рисунок 3" descr="pasha-pir-02-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052513"/>
            <a:ext cx="2765425" cy="236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Текст 6"/>
          <p:cNvSpPr txBox="1">
            <a:spLocks/>
          </p:cNvSpPr>
          <p:nvPr/>
        </p:nvSpPr>
        <p:spPr>
          <a:xfrm>
            <a:off x="3132138" y="836613"/>
            <a:ext cx="2303462" cy="1800225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>
                <a:solidFill>
                  <a:srgbClr val="FF0000"/>
                </a:solidFill>
                <a:latin typeface="+mn-lt"/>
                <a:ea typeface="+mn-ea"/>
              </a:rPr>
              <a:t>КРАШЕНКИ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>
                <a:solidFill>
                  <a:srgbClr val="00B050"/>
                </a:solidFill>
                <a:latin typeface="+mn-lt"/>
                <a:ea typeface="+mn-ea"/>
              </a:rPr>
              <a:t>Так называют в народе крашеные в разные цвета  яйца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rgbClr val="00B050"/>
              </a:solidFill>
              <a:latin typeface="+mn-lt"/>
              <a:ea typeface="+mn-ea"/>
            </a:endParaRPr>
          </a:p>
        </p:txBody>
      </p:sp>
      <p:pic>
        <p:nvPicPr>
          <p:cNvPr id="10" name="Рисунок 9" descr="293529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1268413"/>
            <a:ext cx="3455988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Текст 6"/>
          <p:cNvSpPr txBox="1">
            <a:spLocks/>
          </p:cNvSpPr>
          <p:nvPr/>
        </p:nvSpPr>
        <p:spPr bwMode="auto">
          <a:xfrm>
            <a:off x="3059113" y="2997200"/>
            <a:ext cx="2592387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КУЛИЧ</a:t>
            </a: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ru-RU" sz="2000" b="1">
                <a:solidFill>
                  <a:srgbClr val="00B050"/>
                </a:solidFill>
                <a:latin typeface="Calibri" pitchFamily="34" charset="0"/>
              </a:rPr>
              <a:t>Пасхальный праздничный хлеб</a:t>
            </a:r>
          </a:p>
        </p:txBody>
      </p:sp>
      <p:pic>
        <p:nvPicPr>
          <p:cNvPr id="12" name="Рисунок 11" descr="0f08a1f168216281e9cdba3edbbef329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7900" y="4221163"/>
            <a:ext cx="3276600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7" name="Текст 6"/>
          <p:cNvSpPr txBox="1">
            <a:spLocks/>
          </p:cNvSpPr>
          <p:nvPr/>
        </p:nvSpPr>
        <p:spPr bwMode="auto">
          <a:xfrm>
            <a:off x="250825" y="6308725"/>
            <a:ext cx="38163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endParaRPr lang="ru-RU" sz="2000" b="1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14" name="Текст 6"/>
          <p:cNvSpPr txBox="1">
            <a:spLocks/>
          </p:cNvSpPr>
          <p:nvPr/>
        </p:nvSpPr>
        <p:spPr>
          <a:xfrm>
            <a:off x="323850" y="6308725"/>
            <a:ext cx="3095625" cy="288925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Кликните по фото мышкой и оно увеличится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827088" y="0"/>
            <a:ext cx="8220075" cy="2146300"/>
          </a:xfrm>
        </p:spPr>
        <p:txBody>
          <a:bodyPr/>
          <a:lstStyle/>
          <a:p>
            <a:r>
              <a:rPr lang="ru-RU" altLang="zh-CN" sz="280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Пятницу перед Пасхой люди не занимаются домашними делами, а в Субботу несут пасхальные продукты в церковь – освятить святой водой</a:t>
            </a:r>
            <a:endParaRPr lang="zh-CN" altLang="en-US" sz="2800" smtClean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8435" name="Рисунок 2" descr="www_artru_inf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2033588"/>
            <a:ext cx="756920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/>
          </p:cNvSpPr>
          <p:nvPr>
            <p:ph type="title"/>
          </p:nvPr>
        </p:nvSpPr>
        <p:spPr>
          <a:xfrm>
            <a:off x="1258888" y="0"/>
            <a:ext cx="7416800" cy="1800225"/>
          </a:xfrm>
        </p:spPr>
        <p:txBody>
          <a:bodyPr/>
          <a:lstStyle/>
          <a:p>
            <a:r>
              <a:rPr lang="ru-RU" sz="2800" smtClean="0">
                <a:solidFill>
                  <a:srgbClr val="0070C0"/>
                </a:solidFill>
                <a:ea typeface="宋体" pitchFamily="2" charset="-122"/>
              </a:rPr>
              <a:t>С субботы на воскресение в Церквях проходят праздничные Богослужения, которые завершаются Крестным ходом</a:t>
            </a:r>
            <a:endParaRPr lang="zh-CN" altLang="en-US" sz="2800" smtClean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6570663"/>
            <a:ext cx="3635375" cy="2873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Кликните </a:t>
            </a:r>
            <a:r>
              <a:rPr lang="ru-RU" sz="1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по</a:t>
            </a:r>
            <a:r>
              <a:rPr lang="ru-RU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 фото мышкой и оно увеличится</a:t>
            </a:r>
            <a:endParaRPr lang="ru-RU" sz="12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5" name="Рисунок 4" descr="Grossemesseandrokirch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2852738"/>
            <a:ext cx="465137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6935_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1628775"/>
            <a:ext cx="4294188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7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>
          <a:xfrm>
            <a:off x="755650" y="0"/>
            <a:ext cx="8218488" cy="1858963"/>
          </a:xfrm>
        </p:spPr>
        <p:txBody>
          <a:bodyPr/>
          <a:lstStyle/>
          <a:p>
            <a:r>
              <a:rPr lang="ru-RU" sz="2800" smtClean="0">
                <a:solidFill>
                  <a:srgbClr val="0070C0"/>
                </a:solidFill>
                <a:ea typeface="宋体" pitchFamily="2" charset="-122"/>
              </a:rPr>
              <a:t>Крестный ход - это торжественное шествие служителей церкви и прихожан (люди, которые пришли в церковь) под звон колоколов навстречу воскресшему Христу</a:t>
            </a:r>
            <a:endParaRPr lang="zh-CN" altLang="en-US" sz="2800" smtClean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684213" y="5229225"/>
            <a:ext cx="417512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Сельский Крестный ход </a:t>
            </a:r>
          </a:p>
          <a:p>
            <a:pPr algn="ctr">
              <a:spcBef>
                <a:spcPct val="20000"/>
              </a:spcBef>
            </a:pPr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в старину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6570663"/>
            <a:ext cx="3635375" cy="2873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Кликните </a:t>
            </a:r>
            <a:r>
              <a:rPr lang="ru-RU" sz="1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по</a:t>
            </a:r>
            <a:r>
              <a:rPr lang="ru-RU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 фото мышкой и оно увеличится</a:t>
            </a:r>
            <a:endParaRPr lang="ru-RU" sz="12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0485" name="Прямоугольник 5"/>
          <p:cNvSpPr>
            <a:spLocks noChangeArrowheads="1"/>
          </p:cNvSpPr>
          <p:nvPr/>
        </p:nvSpPr>
        <p:spPr bwMode="auto">
          <a:xfrm>
            <a:off x="5364163" y="1844675"/>
            <a:ext cx="36004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Современный Крестный ход </a:t>
            </a:r>
          </a:p>
        </p:txBody>
      </p:sp>
      <p:pic>
        <p:nvPicPr>
          <p:cNvPr id="7" name="Рисунок 6" descr="Hod_st_64551736111.jpg"/>
          <p:cNvPicPr>
            <a:picLocks noChangeAspect="1"/>
          </p:cNvPicPr>
          <p:nvPr/>
        </p:nvPicPr>
        <p:blipFill>
          <a:blip r:embed="rId3">
            <a:lum bright="-20000" contrast="20000"/>
          </a:blip>
          <a:srcRect/>
          <a:stretch>
            <a:fillRect/>
          </a:stretch>
        </p:blipFill>
        <p:spPr bwMode="auto">
          <a:xfrm>
            <a:off x="4572000" y="2852738"/>
            <a:ext cx="3911600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gallery_500_95_15335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2988" y="1916113"/>
            <a:ext cx="4249737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14296E-6 L 0.16545 -0.0004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54" presetClass="exit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0.08374 L -0.19028 -0.0835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1"/>
          <p:cNvSpPr>
            <a:spLocks noGrp="1"/>
          </p:cNvSpPr>
          <p:nvPr>
            <p:ph type="ctrTitle"/>
          </p:nvPr>
        </p:nvSpPr>
        <p:spPr>
          <a:xfrm>
            <a:off x="1116013" y="115888"/>
            <a:ext cx="7848600" cy="2449512"/>
          </a:xfrm>
        </p:spPr>
        <p:txBody>
          <a:bodyPr/>
          <a:lstStyle/>
          <a:p>
            <a:r>
              <a:rPr lang="ru-RU" altLang="zh-CN" sz="28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" charset="0"/>
              </a:rPr>
              <a:t>Дома вся семья собирается за пасхальным столом. Пасхальный обед начинается с крашеных освященных яиц. </a:t>
            </a:r>
            <a:r>
              <a:rPr lang="ru-RU" sz="28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" charset="0"/>
              </a:rPr>
              <a:t>Хозяин подходит к каждому по очереди со словами: «Христос воскрес!» и целует </a:t>
            </a:r>
            <a:endParaRPr lang="zh-CN" altLang="en-US" sz="2800" smtClean="0">
              <a:solidFill>
                <a:srgbClr val="002060"/>
              </a:solidFill>
              <a:latin typeface="Arial" charset="0"/>
              <a:ea typeface="Arial Unicode MS" pitchFamily="34" charset="-128"/>
              <a:cs typeface="Arial" charset="0"/>
            </a:endParaRPr>
          </a:p>
        </p:txBody>
      </p:sp>
      <p:pic>
        <p:nvPicPr>
          <p:cNvPr id="21507" name="Рисунок 5" descr="img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2420938"/>
            <a:ext cx="5681662" cy="426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06</Template>
  <TotalTime>169</TotalTime>
  <Words>312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Calibri</vt:lpstr>
      <vt:lpstr>宋体</vt:lpstr>
      <vt:lpstr>Arial</vt:lpstr>
      <vt:lpstr>Arial Unicode MS</vt:lpstr>
      <vt:lpstr>06</vt:lpstr>
      <vt:lpstr>ПАСХА ХРИСТОВА Традиции и символы </vt:lpstr>
      <vt:lpstr>Пасха – Светлое Христово  Воскресение</vt:lpstr>
      <vt:lpstr>Во время поста люди не только от пищи воздерживаются, но и много молятся, думают о своём поведении и стараются исправить свои ошибки. Пытаются жить в мире и согласии с близкими людьми, не ругаются и много работают </vt:lpstr>
      <vt:lpstr>В последнюю неделю перед Пасхой люди делают генеральную уборку у себя в доме, украшают жилище цветами, красят яйца и начинают готовить пасхальную пищу: куличи, пасхи</vt:lpstr>
      <vt:lpstr>Пасхальные кушанья</vt:lpstr>
      <vt:lpstr>В Пятницу перед Пасхой люди не занимаются домашними делами, а в Субботу несут пасхальные продукты в церковь – освятить святой водой</vt:lpstr>
      <vt:lpstr>С субботы на воскресение в Церквях проходят праздничные Богослужения, которые завершаются Крестным ходом</vt:lpstr>
      <vt:lpstr>Крестный ход - это торжественное шествие служителей церкви и прихожан (люди, которые пришли в церковь) под звон колоколов навстречу воскресшему Христу</vt:lpstr>
      <vt:lpstr>Дома вся семья собирается за пасхальным столом. Пасхальный обед начинается с крашеных освященных яиц. Хозяин подходит к каждому по очереди со словами: «Христос воскрес!» и целует </vt:lpstr>
      <vt:lpstr>«Во истину воскрес!» – отвечают хозяину в ответ. С такими словами в этот день все обмениваются крашеными яйцами друг с другом</vt:lpstr>
      <vt:lpstr>Солнышко встало В полях за рекою. Утро настало Уже голубое. Птицы щебечут, В одном упоенье Славят Христа За Его Воскресенье! Дети, вы также Прославьте Иисуса. В то утро расторг Он Смертные узы! ( Луговская Н.Н.)</vt:lpstr>
      <vt:lpstr>Христос воскрес!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ПАСХА ХРИСТОВА Традиции и символы</dc:title>
  <dc:subject>Easter Day</dc:subject>
  <dc:creator>123</dc:creator>
  <cp:keywords>free, PowerPoint template, download, PPT template, PowerPoint templates, slideshow template, POT, POTX, Power Point template, slide show template, festival, Easter Day, Easter Day PowerPoint template</cp:keywords>
  <dc:description>Made by Moyea Software. To find more free PowerPoint templates, please visit http://www.dvd-ppt-slideshow.com/powerpoint-knowledge/powerpoint-templates.html</dc:description>
  <cp:lastModifiedBy>Дом</cp:lastModifiedBy>
  <cp:revision>19</cp:revision>
  <dcterms:created xsi:type="dcterms:W3CDTF">2014-04-10T08:19:11Z</dcterms:created>
  <dcterms:modified xsi:type="dcterms:W3CDTF">2015-03-10T10:42:29Z</dcterms:modified>
  <cp:category>PowerPoint template, Easter Day, festival</cp:category>
</cp:coreProperties>
</file>