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8" r:id="rId3"/>
    <p:sldId id="259" r:id="rId4"/>
    <p:sldId id="262" r:id="rId5"/>
    <p:sldId id="263" r:id="rId6"/>
    <p:sldId id="266" r:id="rId7"/>
    <p:sldId id="260" r:id="rId8"/>
    <p:sldId id="261" r:id="rId9"/>
    <p:sldId id="265" r:id="rId10"/>
    <p:sldId id="264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505368"/>
    <a:srgbClr val="705C48"/>
    <a:srgbClr val="9F3619"/>
    <a:srgbClr val="AA280E"/>
    <a:srgbClr val="A83F10"/>
    <a:srgbClr val="FFAD09"/>
    <a:srgbClr val="FCCE0C"/>
    <a:srgbClr val="000000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36" autoAdjust="0"/>
    <p:restoredTop sz="94660"/>
  </p:normalViewPr>
  <p:slideViewPr>
    <p:cSldViewPr>
      <p:cViewPr>
        <p:scale>
          <a:sx n="65" d="100"/>
          <a:sy n="65" d="100"/>
        </p:scale>
        <p:origin x="-780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marL="0" indent="0" algn="ctr">
              <a:buNone/>
              <a:defRPr b="1" cap="none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5-конечная звезда 7"/>
          <p:cNvSpPr/>
          <p:nvPr userDrawn="1"/>
        </p:nvSpPr>
        <p:spPr>
          <a:xfrm>
            <a:off x="107504" y="457152"/>
            <a:ext cx="589908" cy="566312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209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 userDrawn="1"/>
        </p:nvSpPr>
        <p:spPr>
          <a:xfrm>
            <a:off x="971600" y="5308816"/>
            <a:ext cx="292109" cy="280424"/>
          </a:xfrm>
          <a:prstGeom prst="star5">
            <a:avLst/>
          </a:prstGeom>
          <a:solidFill>
            <a:srgbClr val="FFAD09">
              <a:alpha val="98039"/>
            </a:srgbClr>
          </a:solidFill>
          <a:ln>
            <a:noFill/>
          </a:ln>
          <a:effectLst>
            <a:glow rad="1905000">
              <a:schemeClr val="bg1">
                <a:alpha val="8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 userDrawn="1"/>
        </p:nvSpPr>
        <p:spPr>
          <a:xfrm>
            <a:off x="2453613" y="5361549"/>
            <a:ext cx="462203" cy="443715"/>
          </a:xfrm>
          <a:prstGeom prst="star5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28000"/>
              </a:schemeClr>
            </a:glow>
            <a:softEdge rad="0"/>
          </a:effectLst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 userDrawn="1"/>
        </p:nvSpPr>
        <p:spPr>
          <a:xfrm>
            <a:off x="1331005" y="4532976"/>
            <a:ext cx="450050" cy="432048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 userDrawn="1"/>
        </p:nvSpPr>
        <p:spPr>
          <a:xfrm>
            <a:off x="1319290" y="194507"/>
            <a:ext cx="461765" cy="443295"/>
          </a:xfrm>
          <a:prstGeom prst="star5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194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 userDrawn="1"/>
        </p:nvSpPr>
        <p:spPr>
          <a:xfrm>
            <a:off x="1319290" y="1988840"/>
            <a:ext cx="461765" cy="443295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 userDrawn="1"/>
        </p:nvSpPr>
        <p:spPr>
          <a:xfrm>
            <a:off x="2695715" y="5118642"/>
            <a:ext cx="220101" cy="211297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5-конечная звезда 16"/>
          <p:cNvSpPr/>
          <p:nvPr userDrawn="1"/>
        </p:nvSpPr>
        <p:spPr>
          <a:xfrm>
            <a:off x="669863" y="3891110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5-конечная звезда 18"/>
          <p:cNvSpPr/>
          <p:nvPr userDrawn="1"/>
        </p:nvSpPr>
        <p:spPr>
          <a:xfrm>
            <a:off x="903557" y="6071756"/>
            <a:ext cx="322471" cy="309572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5-конечная звезда 19"/>
          <p:cNvSpPr/>
          <p:nvPr userDrawn="1"/>
        </p:nvSpPr>
        <p:spPr>
          <a:xfrm>
            <a:off x="1172511" y="3190664"/>
            <a:ext cx="328047" cy="314925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5-конечная звезда 20"/>
          <p:cNvSpPr/>
          <p:nvPr userDrawn="1"/>
        </p:nvSpPr>
        <p:spPr>
          <a:xfrm>
            <a:off x="1093509" y="968146"/>
            <a:ext cx="238131" cy="228606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5-конечная звезда 21"/>
          <p:cNvSpPr/>
          <p:nvPr userDrawn="1"/>
        </p:nvSpPr>
        <p:spPr>
          <a:xfrm>
            <a:off x="2076520" y="1166685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5-конечная звезда 22"/>
          <p:cNvSpPr/>
          <p:nvPr userDrawn="1"/>
        </p:nvSpPr>
        <p:spPr>
          <a:xfrm>
            <a:off x="522386" y="4905206"/>
            <a:ext cx="294954" cy="283156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5-конечная звезда 23"/>
          <p:cNvSpPr/>
          <p:nvPr userDrawn="1"/>
        </p:nvSpPr>
        <p:spPr>
          <a:xfrm rot="5400000">
            <a:off x="1633578" y="3644435"/>
            <a:ext cx="294954" cy="283156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5-конечная звезда 24"/>
          <p:cNvSpPr/>
          <p:nvPr userDrawn="1"/>
        </p:nvSpPr>
        <p:spPr>
          <a:xfrm>
            <a:off x="3084206" y="6432363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5-конечная звезда 25"/>
          <p:cNvSpPr/>
          <p:nvPr userDrawn="1"/>
        </p:nvSpPr>
        <p:spPr>
          <a:xfrm>
            <a:off x="2017675" y="416154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5-конечная звезда 26"/>
          <p:cNvSpPr/>
          <p:nvPr userDrawn="1"/>
        </p:nvSpPr>
        <p:spPr>
          <a:xfrm>
            <a:off x="3233197" y="4409890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5-конечная звезда 27"/>
          <p:cNvSpPr/>
          <p:nvPr userDrawn="1"/>
        </p:nvSpPr>
        <p:spPr>
          <a:xfrm>
            <a:off x="210926" y="3049086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5-конечная звезда 28"/>
          <p:cNvSpPr/>
          <p:nvPr userDrawn="1"/>
        </p:nvSpPr>
        <p:spPr>
          <a:xfrm>
            <a:off x="2624323" y="3575454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5-конечная звезда 29"/>
          <p:cNvSpPr/>
          <p:nvPr userDrawn="1"/>
        </p:nvSpPr>
        <p:spPr>
          <a:xfrm>
            <a:off x="7304843" y="6455774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5-конечная звезда 30"/>
          <p:cNvSpPr/>
          <p:nvPr userDrawn="1"/>
        </p:nvSpPr>
        <p:spPr>
          <a:xfrm>
            <a:off x="1331640" y="767142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5-конечная звезда 31"/>
          <p:cNvSpPr/>
          <p:nvPr userDrawn="1"/>
        </p:nvSpPr>
        <p:spPr>
          <a:xfrm>
            <a:off x="6440747" y="515719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5-конечная звезда 32"/>
          <p:cNvSpPr/>
          <p:nvPr userDrawn="1"/>
        </p:nvSpPr>
        <p:spPr>
          <a:xfrm>
            <a:off x="827584" y="11663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5-конечная звезда 33"/>
          <p:cNvSpPr/>
          <p:nvPr userDrawn="1"/>
        </p:nvSpPr>
        <p:spPr>
          <a:xfrm>
            <a:off x="2334292" y="1484784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5-конечная звезда 34"/>
          <p:cNvSpPr/>
          <p:nvPr userDrawn="1"/>
        </p:nvSpPr>
        <p:spPr>
          <a:xfrm rot="991530">
            <a:off x="5432738" y="5914520"/>
            <a:ext cx="685017" cy="582180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5-конечная звезда 35"/>
          <p:cNvSpPr/>
          <p:nvPr userDrawn="1"/>
        </p:nvSpPr>
        <p:spPr>
          <a:xfrm rot="16200000">
            <a:off x="6588224" y="6088681"/>
            <a:ext cx="304841" cy="292647"/>
          </a:xfrm>
          <a:prstGeom prst="star5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28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 userDrawn="1"/>
        </p:nvSpPr>
        <p:spPr>
          <a:xfrm>
            <a:off x="124272" y="5397072"/>
            <a:ext cx="450050" cy="43204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905000">
              <a:schemeClr val="bg1">
                <a:alpha val="3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5-конечная звезда 37"/>
          <p:cNvSpPr/>
          <p:nvPr userDrawn="1"/>
        </p:nvSpPr>
        <p:spPr>
          <a:xfrm>
            <a:off x="4059166" y="6000315"/>
            <a:ext cx="450050" cy="432048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5-конечная звезда 39"/>
          <p:cNvSpPr/>
          <p:nvPr userDrawn="1"/>
        </p:nvSpPr>
        <p:spPr>
          <a:xfrm>
            <a:off x="79955" y="1426627"/>
            <a:ext cx="494367" cy="474593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5-конечная звезда 40"/>
          <p:cNvSpPr/>
          <p:nvPr userDrawn="1"/>
        </p:nvSpPr>
        <p:spPr>
          <a:xfrm rot="19752810">
            <a:off x="183704" y="-93372"/>
            <a:ext cx="437508" cy="420008"/>
          </a:xfrm>
          <a:prstGeom prst="star5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893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repeatCount="indefinite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repeatCount="indefinite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6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6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4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4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4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2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2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3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10" grpId="0" animBg="1"/>
      <p:bldP spid="38" grpId="0" animBg="1"/>
      <p:bldP spid="40" grpId="0" animBg="1"/>
      <p:bldP spid="41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6247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1832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itchFamily="2" charset="2"/>
              <a:buChar char="§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914400" indent="-457200">
              <a:buSzPct val="70000"/>
              <a:buFont typeface="Wingdings" pitchFamily="2" charset="2"/>
              <a:buChar char="ü"/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 marL="1143000" indent="-228600">
              <a:buFont typeface="Calibri" pitchFamily="34" charset="0"/>
              <a:buChar char="*"/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5212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4902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135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3018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820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4524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9672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1596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7C208-3932-4B66-B20E-5E08477FAA22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107504" y="457152"/>
            <a:ext cx="589908" cy="566312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5580932" y="5046784"/>
            <a:ext cx="624385" cy="599410"/>
          </a:xfrm>
          <a:prstGeom prst="star5">
            <a:avLst/>
          </a:prstGeom>
          <a:solidFill>
            <a:srgbClr val="DCE6F2">
              <a:alpha val="45882"/>
            </a:srgbClr>
          </a:solidFill>
          <a:ln>
            <a:noFill/>
          </a:ln>
          <a:effectLst>
            <a:glow rad="1905000">
              <a:schemeClr val="bg1">
                <a:alpha val="4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>
            <a:off x="124272" y="5397072"/>
            <a:ext cx="450050" cy="43204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905000">
              <a:schemeClr val="bg1">
                <a:alpha val="3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5-конечная звезда 20"/>
          <p:cNvSpPr/>
          <p:nvPr/>
        </p:nvSpPr>
        <p:spPr>
          <a:xfrm>
            <a:off x="2393758" y="4797152"/>
            <a:ext cx="450050" cy="432048"/>
          </a:xfrm>
          <a:prstGeom prst="star5">
            <a:avLst/>
          </a:prstGeom>
          <a:solidFill>
            <a:srgbClr val="DCE6F2">
              <a:alpha val="40000"/>
            </a:srgb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5-конечная звезда 21"/>
          <p:cNvSpPr/>
          <p:nvPr/>
        </p:nvSpPr>
        <p:spPr>
          <a:xfrm>
            <a:off x="1319290" y="194507"/>
            <a:ext cx="461765" cy="443295"/>
          </a:xfrm>
          <a:prstGeom prst="star5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5-конечная звезда 22"/>
          <p:cNvSpPr/>
          <p:nvPr/>
        </p:nvSpPr>
        <p:spPr>
          <a:xfrm>
            <a:off x="79955" y="1426628"/>
            <a:ext cx="247183" cy="237296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5-конечная звезда 23"/>
          <p:cNvSpPr/>
          <p:nvPr/>
        </p:nvSpPr>
        <p:spPr>
          <a:xfrm>
            <a:off x="1319290" y="1988840"/>
            <a:ext cx="461765" cy="443295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5-конечная звезда 24"/>
          <p:cNvSpPr/>
          <p:nvPr/>
        </p:nvSpPr>
        <p:spPr>
          <a:xfrm>
            <a:off x="6084168" y="6139768"/>
            <a:ext cx="294954" cy="283156"/>
          </a:xfrm>
          <a:prstGeom prst="star5">
            <a:avLst/>
          </a:prstGeom>
          <a:solidFill>
            <a:schemeClr val="accent1">
              <a:lumMod val="60000"/>
              <a:lumOff val="4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5-конечная звезда 25"/>
          <p:cNvSpPr/>
          <p:nvPr/>
        </p:nvSpPr>
        <p:spPr>
          <a:xfrm>
            <a:off x="462084" y="3617686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5-конечная звезда 26"/>
          <p:cNvSpPr/>
          <p:nvPr/>
        </p:nvSpPr>
        <p:spPr>
          <a:xfrm>
            <a:off x="1873805" y="5829120"/>
            <a:ext cx="350192" cy="336184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5-конечная звезда 27"/>
          <p:cNvSpPr/>
          <p:nvPr/>
        </p:nvSpPr>
        <p:spPr>
          <a:xfrm>
            <a:off x="903557" y="6071756"/>
            <a:ext cx="322471" cy="309572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5-конечная звезда 28"/>
          <p:cNvSpPr/>
          <p:nvPr/>
        </p:nvSpPr>
        <p:spPr>
          <a:xfrm>
            <a:off x="1172511" y="3190664"/>
            <a:ext cx="328047" cy="314925"/>
          </a:xfrm>
          <a:prstGeom prst="star5">
            <a:avLst/>
          </a:prstGeom>
          <a:solidFill>
            <a:srgbClr val="DCE6F2">
              <a:alpha val="67843"/>
            </a:srgb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5-конечная звезда 29"/>
          <p:cNvSpPr/>
          <p:nvPr/>
        </p:nvSpPr>
        <p:spPr>
          <a:xfrm>
            <a:off x="899592" y="620688"/>
            <a:ext cx="238131" cy="228606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5-конечная звезда 31"/>
          <p:cNvSpPr/>
          <p:nvPr/>
        </p:nvSpPr>
        <p:spPr>
          <a:xfrm>
            <a:off x="814850" y="4655574"/>
            <a:ext cx="294954" cy="283156"/>
          </a:xfrm>
          <a:prstGeom prst="star5">
            <a:avLst/>
          </a:prstGeom>
          <a:solidFill>
            <a:schemeClr val="accent5">
              <a:lumMod val="40000"/>
              <a:lumOff val="6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5-конечная звезда 33"/>
          <p:cNvSpPr/>
          <p:nvPr/>
        </p:nvSpPr>
        <p:spPr>
          <a:xfrm>
            <a:off x="2840346" y="6310539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5-конечная звезда 34"/>
          <p:cNvSpPr/>
          <p:nvPr/>
        </p:nvSpPr>
        <p:spPr>
          <a:xfrm>
            <a:off x="1760227" y="1199190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5-конечная звезда 35"/>
          <p:cNvSpPr/>
          <p:nvPr/>
        </p:nvSpPr>
        <p:spPr>
          <a:xfrm>
            <a:off x="1397536" y="4169540"/>
            <a:ext cx="147477" cy="141578"/>
          </a:xfrm>
          <a:prstGeom prst="star5">
            <a:avLst/>
          </a:prstGeom>
          <a:solidFill>
            <a:schemeClr val="accent1">
              <a:lumMod val="60000"/>
              <a:lumOff val="4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5-конечная звезда 36"/>
          <p:cNvSpPr/>
          <p:nvPr/>
        </p:nvSpPr>
        <p:spPr>
          <a:xfrm>
            <a:off x="596124" y="5829120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5-конечная звезда 37"/>
          <p:cNvSpPr/>
          <p:nvPr/>
        </p:nvSpPr>
        <p:spPr>
          <a:xfrm>
            <a:off x="4784563" y="518836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5-конечная звезда 38"/>
          <p:cNvSpPr/>
          <p:nvPr/>
        </p:nvSpPr>
        <p:spPr>
          <a:xfrm>
            <a:off x="210926" y="3049086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5-конечная звезда 41"/>
          <p:cNvSpPr/>
          <p:nvPr/>
        </p:nvSpPr>
        <p:spPr>
          <a:xfrm>
            <a:off x="3932970" y="5479901"/>
            <a:ext cx="437508" cy="420008"/>
          </a:xfrm>
          <a:prstGeom prst="star5">
            <a:avLst/>
          </a:prstGeom>
          <a:solidFill>
            <a:srgbClr val="DCE6F2">
              <a:alpha val="69804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5-конечная звезда 42"/>
          <p:cNvSpPr/>
          <p:nvPr/>
        </p:nvSpPr>
        <p:spPr>
          <a:xfrm>
            <a:off x="7524328" y="5532442"/>
            <a:ext cx="328047" cy="314925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5-конечная звезда 43"/>
          <p:cNvSpPr/>
          <p:nvPr/>
        </p:nvSpPr>
        <p:spPr>
          <a:xfrm>
            <a:off x="7812360" y="6671798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9137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4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 animBg="1"/>
      <p:bldP spid="43" grpId="0" animBg="1"/>
      <p:bldP spid="44" grpId="0" animBg="1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>
            <a:lumMod val="50000"/>
          </a:schemeClr>
        </a:buClr>
        <a:buFont typeface="Wingdings" pitchFamily="2" charset="2"/>
        <a:buChar char="ü"/>
        <a:defRPr sz="3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Тема работы: </a:t>
            </a:r>
            <a:r>
              <a:rPr lang="ru-RU" u="sng" dirty="0" smtClean="0"/>
              <a:t>«Пирог </a:t>
            </a:r>
            <a:r>
              <a:rPr lang="ru-RU" u="sng" dirty="0" smtClean="0"/>
              <a:t>с курагой</a:t>
            </a:r>
            <a:r>
              <a:rPr lang="ru-RU" u="sng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476673"/>
            <a:ext cx="64807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Министерство образования и науки Республики Татарстан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Государственное образовательное учреждение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Среднего профессионального образования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Актанышский технологический техникум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12160" y="501317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64560" y="516557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012160" y="5317976"/>
            <a:ext cx="2537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группы 11ПК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Ахмадуллина Й.И.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5876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340768"/>
            <a:ext cx="6400800" cy="4298032"/>
          </a:xfrm>
        </p:spPr>
        <p:txBody>
          <a:bodyPr>
            <a:normAutofit fontScale="62500" lnSpcReduction="20000"/>
          </a:bodyPr>
          <a:lstStyle/>
          <a:p>
            <a:pPr fontAlgn="base"/>
            <a:r>
              <a:rPr lang="ru-RU" sz="3400" dirty="0" smtClean="0">
                <a:solidFill>
                  <a:schemeClr val="tx1"/>
                </a:solidFill>
              </a:rPr>
              <a:t>Использованная </a:t>
            </a:r>
            <a:r>
              <a:rPr lang="ru-RU" sz="3400" dirty="0" smtClean="0">
                <a:solidFill>
                  <a:schemeClr val="tx1"/>
                </a:solidFill>
              </a:rPr>
              <a:t>литература:</a:t>
            </a:r>
          </a:p>
          <a:p>
            <a:pPr algn="just" fontAlgn="base"/>
            <a:r>
              <a:rPr lang="ru-RU" sz="3400" b="0" dirty="0" smtClean="0">
                <a:solidFill>
                  <a:schemeClr val="tx1"/>
                </a:solidFill>
              </a:rPr>
              <a:t>1</a:t>
            </a:r>
            <a:r>
              <a:rPr lang="ru-RU" sz="3400" b="0" dirty="0" smtClean="0">
                <a:solidFill>
                  <a:schemeClr val="tx1"/>
                </a:solidFill>
              </a:rPr>
              <a:t>. Анфимова Н.А. и др. Кулинария. М.: Экономика, 2008.-582с.</a:t>
            </a:r>
          </a:p>
          <a:p>
            <a:pPr algn="just"/>
            <a:r>
              <a:rPr lang="ru-RU" sz="3400" b="0" dirty="0" smtClean="0">
                <a:solidFill>
                  <a:schemeClr val="tx1"/>
                </a:solidFill>
              </a:rPr>
              <a:t> 2. </a:t>
            </a:r>
            <a:r>
              <a:rPr lang="ru-RU" sz="3400" b="0" dirty="0" err="1" smtClean="0">
                <a:solidFill>
                  <a:schemeClr val="tx1"/>
                </a:solidFill>
              </a:rPr>
              <a:t>Бутейкис</a:t>
            </a:r>
            <a:r>
              <a:rPr lang="ru-RU" sz="3400" b="0" dirty="0" smtClean="0">
                <a:solidFill>
                  <a:schemeClr val="tx1"/>
                </a:solidFill>
              </a:rPr>
              <a:t> Н.Г., А.А. Жукова, Технология приготовления мучных кондитерских изделий- М.:Академа,2006.-285 с.</a:t>
            </a:r>
          </a:p>
          <a:p>
            <a:pPr algn="just"/>
            <a:r>
              <a:rPr lang="ru-RU" sz="3400" b="0" dirty="0" smtClean="0">
                <a:solidFill>
                  <a:schemeClr val="tx1"/>
                </a:solidFill>
              </a:rPr>
              <a:t>3. Журналы. Кулинар. Питание и общество. Пищевая промышленность, Смак, Хлебосол. За пять последних лет.</a:t>
            </a:r>
          </a:p>
          <a:p>
            <a:pPr algn="just"/>
            <a:r>
              <a:rPr lang="ru-RU" sz="3400" b="0" dirty="0" smtClean="0">
                <a:solidFill>
                  <a:schemeClr val="tx1"/>
                </a:solidFill>
              </a:rPr>
              <a:t>4. </a:t>
            </a:r>
            <a:r>
              <a:rPr lang="ru-RU" sz="3400" b="0" dirty="0" err="1" smtClean="0">
                <a:solidFill>
                  <a:schemeClr val="tx1"/>
                </a:solidFill>
              </a:rPr>
              <a:t>Никуленкова</a:t>
            </a:r>
            <a:r>
              <a:rPr lang="ru-RU" sz="3400" b="0" dirty="0" smtClean="0">
                <a:solidFill>
                  <a:schemeClr val="tx1"/>
                </a:solidFill>
              </a:rPr>
              <a:t> Т.Т., </a:t>
            </a:r>
            <a:r>
              <a:rPr lang="ru-RU" sz="3400" b="0" dirty="0" err="1" smtClean="0">
                <a:solidFill>
                  <a:schemeClr val="tx1"/>
                </a:solidFill>
              </a:rPr>
              <a:t>Лаврененко</a:t>
            </a:r>
            <a:r>
              <a:rPr lang="ru-RU" sz="3400" b="0" dirty="0" smtClean="0">
                <a:solidFill>
                  <a:schemeClr val="tx1"/>
                </a:solidFill>
              </a:rPr>
              <a:t> Ю.И., </a:t>
            </a:r>
            <a:r>
              <a:rPr lang="ru-RU" sz="3400" b="0" dirty="0" err="1" smtClean="0">
                <a:solidFill>
                  <a:schemeClr val="tx1"/>
                </a:solidFill>
              </a:rPr>
              <a:t>Ястина</a:t>
            </a:r>
            <a:r>
              <a:rPr lang="ru-RU" sz="3400" b="0" dirty="0" smtClean="0">
                <a:solidFill>
                  <a:schemeClr val="tx1"/>
                </a:solidFill>
              </a:rPr>
              <a:t> Г.Н., Проектирование предприятий общественного питания. М.: Экономика-2008.-237с.</a:t>
            </a:r>
          </a:p>
          <a:p>
            <a:pPr algn="just"/>
            <a:r>
              <a:rPr lang="ru-RU" sz="3400" b="0" dirty="0" smtClean="0">
                <a:solidFill>
                  <a:schemeClr val="tx1"/>
                </a:solidFill>
              </a:rPr>
              <a:t>5. Сборник рецептур кулинарных изделий и блюд. - М.: </a:t>
            </a:r>
            <a:r>
              <a:rPr lang="ru-RU" sz="3400" b="0" dirty="0" err="1" smtClean="0">
                <a:solidFill>
                  <a:schemeClr val="tx1"/>
                </a:solidFill>
              </a:rPr>
              <a:t>Цитадель-трейд</a:t>
            </a:r>
            <a:r>
              <a:rPr lang="ru-RU" sz="3400" b="0" dirty="0" smtClean="0">
                <a:solidFill>
                  <a:schemeClr val="tx1"/>
                </a:solidFill>
              </a:rPr>
              <a:t>, 2006. - 752с.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возникновения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Пироги - истинно русское, не имеющее себе подобных по разнообразию ни в одной из кухонь мира изделие. </a:t>
            </a:r>
            <a:r>
              <a:rPr lang="ru-RU" dirty="0" smtClean="0"/>
              <a:t>На </a:t>
            </a:r>
            <a:r>
              <a:rPr lang="ru-RU" dirty="0" smtClean="0"/>
              <a:t>Руси пироги любили и любят все. Их подавали даже на придворных обедах. Слово «пирог» произошло от древнерусского слова «</a:t>
            </a:r>
            <a:r>
              <a:rPr lang="ru-RU" dirty="0" err="1" smtClean="0"/>
              <a:t>пыро</a:t>
            </a:r>
            <a:r>
              <a:rPr lang="ru-RU" dirty="0" smtClean="0"/>
              <a:t>»- пшеница. Первоначально писали и произносили «</a:t>
            </a:r>
            <a:r>
              <a:rPr lang="ru-RU" dirty="0" err="1" smtClean="0"/>
              <a:t>пырог</a:t>
            </a:r>
            <a:r>
              <a:rPr lang="ru-RU" dirty="0" smtClean="0"/>
              <a:t>», что означало праздничных хлеб. А затем «</a:t>
            </a:r>
            <a:r>
              <a:rPr lang="ru-RU" dirty="0" err="1" smtClean="0"/>
              <a:t>ы</a:t>
            </a:r>
            <a:r>
              <a:rPr lang="ru-RU" dirty="0" smtClean="0"/>
              <a:t>» изменили на «и», так появился «пирог».</a:t>
            </a:r>
          </a:p>
          <a:p>
            <a:r>
              <a:rPr lang="ru-RU" dirty="0" smtClean="0"/>
              <a:t>Было время, когда их подавали как самостоятельное блюдо, но в середине 19 века стали употреблять с бульонами или чаем. В нашем быту они стали символом домовитости.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782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0-tub-ru.yandex.net/i?id=111495714-67-72&amp;n=2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1196752"/>
            <a:ext cx="2876094" cy="23574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357301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Плита электрическая </a:t>
            </a:r>
            <a:endParaRPr lang="ru-RU" dirty="0"/>
          </a:p>
        </p:txBody>
      </p:sp>
      <p:pic>
        <p:nvPicPr>
          <p:cNvPr id="9" name="Picture 4" descr="http://im2-tub-ru.yandex.net/i?id=290721058-30-72&amp;n=2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 r="4808" b="7692"/>
          <a:stretch>
            <a:fillRect/>
          </a:stretch>
        </p:blipFill>
        <p:spPr bwMode="auto">
          <a:xfrm>
            <a:off x="5292080" y="1196752"/>
            <a:ext cx="2357455" cy="171451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0" y="299695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Производственный стол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293096"/>
            <a:ext cx="2787909" cy="2090932"/>
          </a:xfrm>
          <a:prstGeom prst="rect">
            <a:avLst/>
          </a:prstGeom>
        </p:spPr>
      </p:pic>
      <p:pic>
        <p:nvPicPr>
          <p:cNvPr id="7" name="Picture 2" descr="http://im3-tub-ru.yandex.net/i?id=146357240-69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437112"/>
            <a:ext cx="2381250" cy="142875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868144" y="3982998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Ложка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635896" y="4581128"/>
            <a:ext cx="13411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Миски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619672" y="188640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Используемое оборудование и инвентарь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0" grpId="0"/>
      <p:bldP spid="1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85784" y="357167"/>
            <a:ext cx="92155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Организация рабочего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места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Мучной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цех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301475"/>
            <a:ext cx="6552728" cy="49118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kak_prigotovit_obychnye_blin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060848"/>
            <a:ext cx="4475609" cy="350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292080" y="162880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Сырьё для теста</a:t>
            </a:r>
            <a:endParaRPr lang="ru-RU" dirty="0"/>
          </a:p>
        </p:txBody>
      </p:sp>
      <p:pic>
        <p:nvPicPr>
          <p:cNvPr id="1026" name="Picture 2" descr="C:\Users\User\Pictures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924944"/>
            <a:ext cx="3312368" cy="258087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3568" y="227687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Курага для начинки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Технологическая карта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0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1371600"/>
                <a:gridCol w="1371600"/>
                <a:gridCol w="2743200"/>
              </a:tblGrid>
              <a:tr h="1854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сырья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Норма закладки на 100, 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Расчет количества порций на 100 штук, г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54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брутто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нетто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Мука пшеничная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6200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сахар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2,5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187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Маргарин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Дрожжи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Соль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Меланж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Вода для замеса теста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2400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Вес теста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91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91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9100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Фарш из кураги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Меланж для смазки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Жир для смазки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0,25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0,25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Выход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Технология приготовления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Для </a:t>
            </a:r>
            <a:r>
              <a:rPr lang="ru-RU" dirty="0" smtClean="0"/>
              <a:t>приготовления </a:t>
            </a:r>
            <a:r>
              <a:rPr lang="ru-RU" dirty="0" smtClean="0"/>
              <a:t>пирога </a:t>
            </a:r>
            <a:r>
              <a:rPr lang="ru-RU" dirty="0" smtClean="0"/>
              <a:t>замесить дрожжевое </a:t>
            </a:r>
            <a:r>
              <a:rPr lang="ru-RU" dirty="0" smtClean="0"/>
              <a:t>опарное тесто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Для закрытого пирога: </a:t>
            </a:r>
            <a:r>
              <a:rPr lang="ru-RU" dirty="0" smtClean="0"/>
              <a:t>кусок теста разделить пополам и раскатать два пласта. Один пласт теста выложить в смазанную маслом форму, нанести начинку, а затем покрыть другим пластом теста. Поверхность смазать яйцом. Из обрезков теста при помощи ножа или выемки сделать украшения в виде листочков, уложить на пирог, смазать яйцом.</a:t>
            </a:r>
          </a:p>
          <a:p>
            <a:r>
              <a:rPr lang="ru-RU" dirty="0" smtClean="0"/>
              <a:t>              Выпекать пирог в разогретой духовке при средней температуре (180-190 градусов) до румяности.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Требования к качеству: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dirty="0" smtClean="0"/>
              <a:t>Внешний </a:t>
            </a:r>
            <a:r>
              <a:rPr lang="ru-RU" dirty="0" smtClean="0"/>
              <a:t>вид: имеет форму круглую, должен сохранять форму</a:t>
            </a:r>
          </a:p>
          <a:p>
            <a:r>
              <a:rPr lang="ru-RU" dirty="0" smtClean="0"/>
              <a:t>Цвет: золотисто-коричневый</a:t>
            </a:r>
          </a:p>
          <a:p>
            <a:r>
              <a:rPr lang="ru-RU" dirty="0" smtClean="0"/>
              <a:t>Консистенция: тесто мягкое, пропечённое внутри</a:t>
            </a:r>
          </a:p>
          <a:p>
            <a:r>
              <a:rPr lang="ru-RU" dirty="0" smtClean="0"/>
              <a:t>Запах- выпеченного теста с приятным ароматом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Разные формы пирогов</a:t>
            </a:r>
            <a:endParaRPr lang="ru-RU" dirty="0"/>
          </a:p>
        </p:txBody>
      </p:sp>
      <p:pic>
        <p:nvPicPr>
          <p:cNvPr id="2060" name="Picture 12" descr="C:\Users\User\Pictures\i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284984"/>
            <a:ext cx="2566789" cy="1728192"/>
          </a:xfrm>
          <a:prstGeom prst="rect">
            <a:avLst/>
          </a:prstGeom>
          <a:noFill/>
        </p:spPr>
      </p:pic>
      <p:pic>
        <p:nvPicPr>
          <p:cNvPr id="2061" name="Picture 13" descr="C:\Users\User\Pictures\i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221088"/>
            <a:ext cx="2359149" cy="1656184"/>
          </a:xfrm>
          <a:prstGeom prst="rect">
            <a:avLst/>
          </a:prstGeom>
          <a:noFill/>
        </p:spPr>
      </p:pic>
      <p:pic>
        <p:nvPicPr>
          <p:cNvPr id="2062" name="Picture 14" descr="C:\Users\User\Pictures\i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772816"/>
            <a:ext cx="2379340" cy="1872208"/>
          </a:xfrm>
          <a:prstGeom prst="rect">
            <a:avLst/>
          </a:prstGeom>
          <a:noFill/>
        </p:spPr>
      </p:pic>
      <p:pic>
        <p:nvPicPr>
          <p:cNvPr id="2063" name="Picture 15" descr="C:\Users\User\Pictures\i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941168"/>
            <a:ext cx="2543175" cy="1644774"/>
          </a:xfrm>
          <a:prstGeom prst="rect">
            <a:avLst/>
          </a:prstGeom>
          <a:noFill/>
        </p:spPr>
      </p:pic>
      <p:pic>
        <p:nvPicPr>
          <p:cNvPr id="2064" name="Picture 16" descr="C:\Users\User\Pictures\i (2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2420888"/>
            <a:ext cx="2308473" cy="1872208"/>
          </a:xfrm>
          <a:prstGeom prst="rect">
            <a:avLst/>
          </a:prstGeom>
          <a:noFill/>
        </p:spPr>
      </p:pic>
      <p:pic>
        <p:nvPicPr>
          <p:cNvPr id="2065" name="Picture 17" descr="C:\Users\User\Pictures\пельмени презентация очен\7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1268760"/>
            <a:ext cx="2520280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64833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E9F9D90-74DA-475E-A019-338719326C4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TS102648338</Template>
  <TotalTime>73</TotalTime>
  <Words>426</Words>
  <Application>Microsoft Office PowerPoint</Application>
  <PresentationFormat>Экран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TS102648338</vt:lpstr>
      <vt:lpstr>Тема работы: «Пирог с курагой»</vt:lpstr>
      <vt:lpstr>История возникновения</vt:lpstr>
      <vt:lpstr>Слайд 3</vt:lpstr>
      <vt:lpstr>Слайд 4</vt:lpstr>
      <vt:lpstr>Слайд 5</vt:lpstr>
      <vt:lpstr>Технологическая карта</vt:lpstr>
      <vt:lpstr>Технология приготовления</vt:lpstr>
      <vt:lpstr>Требования к качеству:  </vt:lpstr>
      <vt:lpstr>Разные формы пирогов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работы: «Пирог с курагой»</dc:title>
  <dc:creator>User</dc:creator>
  <cp:lastModifiedBy>User</cp:lastModifiedBy>
  <cp:revision>8</cp:revision>
  <dcterms:created xsi:type="dcterms:W3CDTF">2014-05-29T07:57:49Z</dcterms:created>
  <dcterms:modified xsi:type="dcterms:W3CDTF">2014-05-29T09:11:45Z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TC026483389991</vt:lpwstr>
  </property>
</Properties>
</file>