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1" r:id="rId6"/>
    <p:sldId id="258" r:id="rId7"/>
    <p:sldId id="264" r:id="rId8"/>
    <p:sldId id="263" r:id="rId9"/>
    <p:sldId id="265" r:id="rId10"/>
    <p:sldId id="266" r:id="rId11"/>
    <p:sldId id="267" r:id="rId12"/>
    <p:sldId id="268" r:id="rId13"/>
    <p:sldId id="272" r:id="rId14"/>
    <p:sldId id="269" r:id="rId15"/>
    <p:sldId id="270" r:id="rId16"/>
    <p:sldId id="271" r:id="rId17"/>
    <p:sldId id="273" r:id="rId18"/>
    <p:sldId id="274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40C2-57EC-4287-A0C4-01095EEB68C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0107-7E36-403E-9A3B-CF0FCA8E879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http://s1.goodfon.ru/image/271971-3289x2166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50891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12290" name="Picture 2" descr="Чарующая сказка осени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90088" cy="6858000"/>
          </a:xfrm>
          <a:prstGeom prst="rect">
            <a:avLst/>
          </a:prstGeom>
          <a:noFill/>
        </p:spPr>
      </p:pic>
      <p:pic>
        <p:nvPicPr>
          <p:cNvPr id="10" name="Picture 4" descr="Чарующая сказка осени"/>
          <p:cNvPicPr>
            <a:picLocks noChangeAspect="1" noChangeArrowheads="1"/>
          </p:cNvPicPr>
          <p:nvPr userDrawn="1"/>
        </p:nvPicPr>
        <p:blipFill>
          <a:blip r:embed="rId4" cstate="print"/>
          <a:srcRect l="9071" t="50966" r="51617" b="3164"/>
          <a:stretch>
            <a:fillRect/>
          </a:stretch>
        </p:blipFill>
        <p:spPr bwMode="auto">
          <a:xfrm rot="21166300">
            <a:off x="955048" y="1571857"/>
            <a:ext cx="1554785" cy="1614585"/>
          </a:xfrm>
          <a:prstGeom prst="rect">
            <a:avLst/>
          </a:prstGeom>
          <a:noFill/>
        </p:spPr>
      </p:pic>
      <p:pic>
        <p:nvPicPr>
          <p:cNvPr id="11" name="Picture 4" descr="Чарующая сказка осени"/>
          <p:cNvPicPr>
            <a:picLocks noChangeAspect="1" noChangeArrowheads="1"/>
          </p:cNvPicPr>
          <p:nvPr userDrawn="1"/>
        </p:nvPicPr>
        <p:blipFill>
          <a:blip r:embed="rId4" cstate="print"/>
          <a:srcRect l="9071" t="50966" r="51617" b="3164"/>
          <a:stretch>
            <a:fillRect/>
          </a:stretch>
        </p:blipFill>
        <p:spPr bwMode="auto">
          <a:xfrm rot="3721646">
            <a:off x="905360" y="3537406"/>
            <a:ext cx="1521532" cy="1580053"/>
          </a:xfrm>
          <a:prstGeom prst="rect">
            <a:avLst/>
          </a:prstGeom>
          <a:noFill/>
        </p:spPr>
      </p:pic>
      <p:pic>
        <p:nvPicPr>
          <p:cNvPr id="6146" name="Picture 2" descr="Чарующая сказка осени"/>
          <p:cNvPicPr>
            <a:picLocks noChangeAspect="1" noChangeArrowheads="1"/>
          </p:cNvPicPr>
          <p:nvPr userDrawn="1"/>
        </p:nvPicPr>
        <p:blipFill>
          <a:blip r:embed="rId4" cstate="print"/>
          <a:srcRect l="41799" t="1699" b="54131"/>
          <a:stretch>
            <a:fillRect/>
          </a:stretch>
        </p:blipFill>
        <p:spPr bwMode="auto">
          <a:xfrm rot="13896377">
            <a:off x="901832" y="2141886"/>
            <a:ext cx="1944216" cy="131321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40C2-57EC-4287-A0C4-01095EEB68C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D0107-7E36-403E-9A3B-CF0FCA8E879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2" descr="http://s1.goodfon.ru/image/271971-3289x2166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50891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6" name="Picture 2" descr="Чарующая сказка осени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6632"/>
            <a:ext cx="6809461" cy="6741368"/>
          </a:xfrm>
          <a:prstGeom prst="rect">
            <a:avLst/>
          </a:prstGeom>
          <a:noFill/>
        </p:spPr>
      </p:pic>
      <p:pic>
        <p:nvPicPr>
          <p:cNvPr id="8" name="Picture 4" descr="Чарующая сказка осени"/>
          <p:cNvPicPr>
            <a:picLocks noChangeAspect="1" noChangeArrowheads="1"/>
          </p:cNvPicPr>
          <p:nvPr/>
        </p:nvPicPr>
        <p:blipFill>
          <a:blip r:embed="rId4" cstate="print"/>
          <a:srcRect l="52919" t="54364" r="4745" b="-234"/>
          <a:stretch>
            <a:fillRect/>
          </a:stretch>
        </p:blipFill>
        <p:spPr bwMode="auto">
          <a:xfrm rot="12015456">
            <a:off x="7078477" y="4365992"/>
            <a:ext cx="2016224" cy="1944216"/>
          </a:xfrm>
          <a:prstGeom prst="rect">
            <a:avLst/>
          </a:prstGeom>
          <a:noFill/>
        </p:spPr>
      </p:pic>
      <p:pic>
        <p:nvPicPr>
          <p:cNvPr id="9" name="Picture 4" descr="Чарующая сказка осени"/>
          <p:cNvPicPr>
            <a:picLocks noChangeAspect="1" noChangeArrowheads="1"/>
          </p:cNvPicPr>
          <p:nvPr/>
        </p:nvPicPr>
        <p:blipFill>
          <a:blip r:embed="rId4" cstate="print"/>
          <a:srcRect l="42335" r="4745" b="50733"/>
          <a:stretch>
            <a:fillRect/>
          </a:stretch>
        </p:blipFill>
        <p:spPr bwMode="auto">
          <a:xfrm rot="15738666">
            <a:off x="6982580" y="5310664"/>
            <a:ext cx="1615486" cy="1338545"/>
          </a:xfrm>
          <a:prstGeom prst="rect">
            <a:avLst/>
          </a:prstGeom>
          <a:noFill/>
        </p:spPr>
      </p:pic>
      <p:pic>
        <p:nvPicPr>
          <p:cNvPr id="11" name="Picture 4" descr="Чарующая сказка осени"/>
          <p:cNvPicPr>
            <a:picLocks noChangeAspect="1" noChangeArrowheads="1"/>
          </p:cNvPicPr>
          <p:nvPr/>
        </p:nvPicPr>
        <p:blipFill>
          <a:blip r:embed="rId4" cstate="print"/>
          <a:srcRect l="9071" t="50966" r="51617" b="3164"/>
          <a:stretch>
            <a:fillRect/>
          </a:stretch>
        </p:blipFill>
        <p:spPr bwMode="auto">
          <a:xfrm rot="11080886">
            <a:off x="5436096" y="4872224"/>
            <a:ext cx="1800200" cy="1869439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 userDrawn="1"/>
        </p:nvGrpSpPr>
        <p:grpSpPr>
          <a:xfrm>
            <a:off x="395536" y="260648"/>
            <a:ext cx="1774746" cy="2648522"/>
            <a:chOff x="229968" y="414465"/>
            <a:chExt cx="1774746" cy="2648522"/>
          </a:xfrm>
        </p:grpSpPr>
        <p:pic>
          <p:nvPicPr>
            <p:cNvPr id="13" name="Picture 4" descr="Чарующая сказка осени"/>
            <p:cNvPicPr>
              <a:picLocks noChangeAspect="1" noChangeArrowheads="1"/>
            </p:cNvPicPr>
            <p:nvPr/>
          </p:nvPicPr>
          <p:blipFill>
            <a:blip r:embed="rId4" cstate="print"/>
            <a:srcRect l="52919" t="54364" r="4745" b="-234"/>
            <a:stretch>
              <a:fillRect/>
            </a:stretch>
          </p:blipFill>
          <p:spPr bwMode="auto">
            <a:xfrm rot="4190096">
              <a:off x="197102" y="447331"/>
              <a:ext cx="1840477" cy="1774746"/>
            </a:xfrm>
            <a:prstGeom prst="rect">
              <a:avLst/>
            </a:prstGeom>
            <a:noFill/>
          </p:spPr>
        </p:pic>
        <p:pic>
          <p:nvPicPr>
            <p:cNvPr id="14" name="Picture 4" descr="Чарующая сказка осени"/>
            <p:cNvPicPr>
              <a:picLocks noChangeAspect="1" noChangeArrowheads="1"/>
            </p:cNvPicPr>
            <p:nvPr/>
          </p:nvPicPr>
          <p:blipFill>
            <a:blip r:embed="rId4" cstate="print"/>
            <a:srcRect l="9071" t="50966" r="51617" b="3164"/>
            <a:stretch>
              <a:fillRect/>
            </a:stretch>
          </p:blipFill>
          <p:spPr bwMode="auto">
            <a:xfrm rot="11080886">
              <a:off x="300633" y="1420404"/>
              <a:ext cx="1581746" cy="1642583"/>
            </a:xfrm>
            <a:prstGeom prst="rect">
              <a:avLst/>
            </a:prstGeom>
            <a:noFill/>
          </p:spPr>
        </p:pic>
      </p:grpSp>
      <p:pic>
        <p:nvPicPr>
          <p:cNvPr id="10" name="Picture 4" descr="Чарующая сказка осени"/>
          <p:cNvPicPr>
            <a:picLocks noChangeAspect="1" noChangeArrowheads="1"/>
          </p:cNvPicPr>
          <p:nvPr/>
        </p:nvPicPr>
        <p:blipFill>
          <a:blip r:embed="rId4" cstate="print"/>
          <a:srcRect l="42335" t="3687" r="4724" b="50733"/>
          <a:stretch>
            <a:fillRect/>
          </a:stretch>
        </p:blipFill>
        <p:spPr bwMode="auto">
          <a:xfrm rot="19327634">
            <a:off x="6364269" y="5607183"/>
            <a:ext cx="1616139" cy="1238362"/>
          </a:xfrm>
          <a:prstGeom prst="rect">
            <a:avLst/>
          </a:prstGeom>
          <a:noFill/>
        </p:spPr>
      </p:pic>
      <p:pic>
        <p:nvPicPr>
          <p:cNvPr id="15" name="Picture 4" descr="Чарующая сказка осени"/>
          <p:cNvPicPr>
            <a:picLocks noChangeAspect="1" noChangeArrowheads="1"/>
          </p:cNvPicPr>
          <p:nvPr userDrawn="1"/>
        </p:nvPicPr>
        <p:blipFill>
          <a:blip r:embed="rId4" cstate="print"/>
          <a:srcRect l="42335" t="4964" r="43608" b="81206"/>
          <a:stretch>
            <a:fillRect/>
          </a:stretch>
        </p:blipFill>
        <p:spPr bwMode="auto">
          <a:xfrm rot="19327634">
            <a:off x="6946400" y="5393356"/>
            <a:ext cx="429115" cy="37574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D40C2-57EC-4287-A0C4-01095EEB68C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D0107-7E36-403E-9A3B-CF0FCA8E8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164/58581001.18f/0_b2b26_84f15350_S" TargetMode="External"/><Relationship Id="rId2" Type="http://schemas.openxmlformats.org/officeDocument/2006/relationships/hyperlink" Target="http://img-fotki.yandex.ru/get/9362/58581001.18f/0_b2b27_b4f49612_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img-fotki.yandex.ru/get/6717/58581001.190/0_b2b53_a75260a8_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3059832" y="1772816"/>
            <a:ext cx="5542384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Проект:</a:t>
            </a:r>
            <a:b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«Рябина полна загадок»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2500" y="3886200"/>
            <a:ext cx="4895850" cy="1752600"/>
          </a:xfrm>
        </p:spPr>
        <p:txBody>
          <a:bodyPr>
            <a:normAutofit fontScale="47500" lnSpcReduction="20000"/>
          </a:bodyPr>
          <a:lstStyle/>
          <a:p>
            <a:pPr algn="r">
              <a:defRPr/>
            </a:pPr>
            <a:r>
              <a:rPr lang="ru-RU" sz="43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Авторы:  ученики 3 «А» класса </a:t>
            </a:r>
          </a:p>
          <a:p>
            <a:pPr algn="r">
              <a:defRPr/>
            </a:pPr>
            <a:r>
              <a:rPr lang="ru-RU" sz="4300" b="1" dirty="0" err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Плиторак</a:t>
            </a:r>
            <a:r>
              <a:rPr lang="ru-RU" sz="43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 Степан</a:t>
            </a:r>
          </a:p>
          <a:p>
            <a:pPr algn="r">
              <a:defRPr/>
            </a:pPr>
            <a:r>
              <a:rPr lang="ru-RU" sz="43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Трубин Саша</a:t>
            </a:r>
          </a:p>
          <a:p>
            <a:pPr algn="r">
              <a:defRPr/>
            </a:pPr>
            <a:r>
              <a:rPr lang="ru-RU" sz="43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Яковлев Кирилл</a:t>
            </a:r>
          </a:p>
          <a:p>
            <a:pPr algn="r">
              <a:defRPr/>
            </a:pPr>
            <a:r>
              <a:rPr lang="ru-RU" sz="43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Соавтор : учитель Хомяк Н.А.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411760" y="253588"/>
            <a:ext cx="4888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Новоаганская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ОСШ №1»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01.chitalnya.ru/upload/353/624506580177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2828419" cy="60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5" y="620688"/>
            <a:ext cx="626469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Полезна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для человека?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лечебной ценности рябину можно поставить в один ряд с такими признанными лекарственными растениями, как шиповник, черная смородина, облепиха,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боярышник.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рябине - глюкоза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фруктоза и сахароза. Её плоды богаты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активными веществами. Рябина богата витаминами «Р»   и  «С». 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самой рябине содержание витамина С в плодах невысокое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однако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же  значительно превышает таковое у яблони, груши, вишни, малины, земляники, облепихи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21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01.chitalnya.ru/upload/353/624506580177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2828419" cy="60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5" y="620688"/>
            <a:ext cx="626469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и как используют плоды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рябины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1.Как кровоостанавливающее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2.Как витаминные чай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шиповником.</a:t>
            </a: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3.Сок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свежих плодов рябины принимают при пониженной кислотности желудочного сока.</a:t>
            </a: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4.Как для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улучшения аппетита.</a:t>
            </a: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косметике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6.Много разнообразных блюд.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07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01.chitalnya.ru/upload/353/624506580177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2828419" cy="60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5" y="620688"/>
            <a:ext cx="626469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люди относятся к рябине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Славянские народы относились к рябине с уважением и даже отмечали ее именины, причем несколько раз в год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Рябина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обладает мистической силой: отдавая нам свою энергию, она улучшает состояние здоровья человека, помогает найти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 предназначение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достичь гармонии с окружающим миром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Любые поделки из древесины и коры рябины подарят вам удачу и успех, защитят от зла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 рябине сложено много песен, стихов, написано картин…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44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01.chitalnya.ru/upload/353/624506580177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2828419" cy="60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5" y="620688"/>
            <a:ext cx="6264696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приметы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в прошлом веке существовал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обычай: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закладке нового дома сажать рядом молодую рябинку. Рябинка должна была оберегать дом от всяческих козней злых духов. Северные народы отводили рябине роль прорицательницы. Сравнивали ее с молодой, красивой, часто, грустной девушкой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/>
              <a:t>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поверьях славянских народов считается, что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беспокоится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птицах и зверушках лесных, и таким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им пережить зимнюю стужу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Рябину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едят синицы, воробьи, снегири, свиристели, голуби,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зарянка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дрозды, щуры, тетерева, рябчики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26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01.chitalnya.ru/upload/353/624506580177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2828419" cy="60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5" y="620688"/>
            <a:ext cx="62646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 приметы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зацветает — пора сеять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цветет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рясно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много овса будет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цветет — к урожаю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льна.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Поздний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расцвет рябины — к долгой осени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уродится рябина — рожь будет хороша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лесу много рябины — осень будет дождливой, если мало —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сухо.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рябина полностью расцвела, то заморозков больше не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много красной рябины, то зима наступит суровая.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72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01.chitalnya.ru/upload/353/624506580177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2828419" cy="60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5" y="620688"/>
            <a:ext cx="626469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по приметам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смогли проверить только две приметы: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Примета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лесу много рябины — осень будет дождливой, если мало —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сухо».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Эта примета подтвердилась, по нашим наблюдениям  этой осенью было больше дождливых дней, чем обычно.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Примета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«Если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много красной рябины, то зима наступит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суровая».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Эта примета не подтвердилась, урожай рябины объясняется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скорее погодными условиями, благоприятными для созревания ягод этого растения.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32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620688"/>
            <a:ext cx="867645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новоаганцы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относятся к рябине?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Рябина -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необыкновенно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красива!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Резные листья, которые особенно живописно выглядят осенью, окрашиваясь в золотистые и красноватые тона, душистые белые цветки, которые так благоухают весной, в пору цветения, яркие бусины ягод, которые как будто горят на фоне белого снега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Новоаганцы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любят рябину. Люди стараются посадить рябинку около своего жилья. Рябина – украшение нашего посёлка в любое время года. Она дарит нам радость.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00" name="Picture 8" descr="http://im1-tub-ru.yandex.net/i?id=0b12cbad917d3b872db12fd6df31c98e-43-144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127" y="4077072"/>
            <a:ext cx="2876873" cy="253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im3-tub-ru.yandex.net/i?id=7cd32035ceba3343b36d6da47e7d09ea-60-144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623" y="2911530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://im0-tub-ru.yandex.net/i?id=e9c59c12bced91e9e197b04f4de186c5-124-144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31" y="1988840"/>
            <a:ext cx="2635587" cy="226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67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2564904"/>
            <a:ext cx="38164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54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01.chitalnya.ru/upload/353/624506580177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2828419" cy="60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7524" y="1036186"/>
            <a:ext cx="62646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полна загадок!  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такому выводу мы пришли, отвечая на поставленные нами вопросы. Вопросов появилось ещё больше. Например, хотелось бы узнать, как отражается: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и художественное творчество.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в творчестве поэтов и композиторов.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и народное творчество.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многое …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Итогом работы над проектом –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буклет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«Рябина полна загадок»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98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1461717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Интернет- ресурсы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23488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22140" y="1859632"/>
            <a:ext cx="4320480" cy="55461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eriod"/>
            </a:pPr>
            <a:r>
              <a:rPr lang="ru-RU" sz="1600" dirty="0" smtClean="0">
                <a:latin typeface="Georgia" pitchFamily="18" charset="0"/>
              </a:rPr>
              <a:t>Фон -</a:t>
            </a:r>
            <a:r>
              <a:rPr lang="en-AU" sz="1600" dirty="0" smtClean="0">
                <a:latin typeface="Georgia" pitchFamily="18" charset="0"/>
              </a:rPr>
              <a:t>http://www.goodfon.ru/download.php?id=271971&amp;rash=3289x2166</a:t>
            </a:r>
            <a:endParaRPr lang="ru-RU" sz="1600" dirty="0" smtClean="0">
              <a:latin typeface="Georgia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Georgia" pitchFamily="18" charset="0"/>
              </a:rPr>
              <a:t>Картинка для титульного листа -</a:t>
            </a:r>
            <a:r>
              <a:rPr lang="en-AU" sz="1600" dirty="0" smtClean="0">
                <a:latin typeface="Georgia" pitchFamily="18" charset="0"/>
              </a:rPr>
              <a:t> </a:t>
            </a:r>
            <a:r>
              <a:rPr lang="en-AU" sz="1600" dirty="0" smtClean="0">
                <a:latin typeface="Georgia" pitchFamily="18" charset="0"/>
                <a:hlinkClick r:id="rId2"/>
              </a:rPr>
              <a:t>http://img-fotki.yandex.ru/get/9362/58581001.18f/0_b2b27_b4f49612_S</a:t>
            </a:r>
            <a:endParaRPr lang="ru-RU" sz="1600" dirty="0" smtClean="0">
              <a:latin typeface="Georgia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Georgia" pitchFamily="18" charset="0"/>
              </a:rPr>
              <a:t>Картинка для рабочего листа -</a:t>
            </a:r>
            <a:r>
              <a:rPr lang="en-AU" sz="1600" dirty="0" smtClean="0">
                <a:latin typeface="Georgia" pitchFamily="18" charset="0"/>
              </a:rPr>
              <a:t> </a:t>
            </a:r>
            <a:r>
              <a:rPr lang="en-AU" sz="1600" dirty="0" smtClean="0">
                <a:latin typeface="Georgia" pitchFamily="18" charset="0"/>
                <a:hlinkClick r:id="rId3"/>
              </a:rPr>
              <a:t>http://img-fotki.yandex.ru/get/9164/58581001.18f/0_b2b26_84f15350_S</a:t>
            </a:r>
            <a:endParaRPr lang="ru-RU" sz="1600" dirty="0" smtClean="0">
              <a:latin typeface="Georgia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Georgia" pitchFamily="18" charset="0"/>
              </a:rPr>
              <a:t>Клипарт осенние листья -</a:t>
            </a:r>
            <a:r>
              <a:rPr lang="en-AU" sz="1600" dirty="0" smtClean="0">
                <a:latin typeface="Georgia" pitchFamily="18" charset="0"/>
              </a:rPr>
              <a:t> </a:t>
            </a:r>
            <a:r>
              <a:rPr lang="en-AU" sz="1600" dirty="0" smtClean="0">
                <a:latin typeface="Georgia" pitchFamily="18" charset="0"/>
                <a:hlinkClick r:id="rId4"/>
              </a:rPr>
              <a:t>http://img-fotki.yandex.ru/get/6717/58581001.190/0_b2b53_a75260a8_S</a:t>
            </a:r>
            <a:endParaRPr lang="ru-RU" sz="1600" dirty="0" smtClean="0">
              <a:latin typeface="Georgia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1600" b="1" dirty="0">
                <a:solidFill>
                  <a:srgbClr val="C00000"/>
                </a:solidFill>
                <a:latin typeface="Georgia" pitchFamily="18" charset="0"/>
              </a:rPr>
              <a:t>Автор: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1600" b="1" dirty="0" err="1">
                <a:solidFill>
                  <a:srgbClr val="C00000"/>
                </a:solidFill>
                <a:latin typeface="Georgia" pitchFamily="18" charset="0"/>
              </a:rPr>
              <a:t>Дьячкова</a:t>
            </a:r>
            <a:r>
              <a:rPr lang="ru-RU" sz="1600" b="1" dirty="0">
                <a:solidFill>
                  <a:srgbClr val="C00000"/>
                </a:solidFill>
                <a:latin typeface="Georgia" pitchFamily="18" charset="0"/>
              </a:rPr>
              <a:t> Наталья </a:t>
            </a:r>
            <a:r>
              <a:rPr lang="ru-RU" sz="1600" b="1" dirty="0" err="1" smtClean="0">
                <a:solidFill>
                  <a:srgbClr val="C00000"/>
                </a:solidFill>
                <a:latin typeface="Georgia" pitchFamily="18" charset="0"/>
              </a:rPr>
              <a:t>Анатольевна</a:t>
            </a:r>
            <a:r>
              <a:rPr lang="ru-RU" sz="1600" b="1" dirty="0" err="1">
                <a:solidFill>
                  <a:srgbClr val="C00000"/>
                </a:solidFill>
                <a:latin typeface="Georgia" pitchFamily="18" charset="0"/>
              </a:rPr>
              <a:t>сайт</a:t>
            </a:r>
            <a:r>
              <a:rPr lang="ru-RU" sz="1600" b="1" dirty="0">
                <a:solidFill>
                  <a:srgbClr val="C00000"/>
                </a:solidFill>
                <a:latin typeface="Georgia" pitchFamily="18" charset="0"/>
              </a:rPr>
              <a:t> «</a:t>
            </a:r>
            <a:r>
              <a:rPr lang="en-US" sz="1600" b="1" dirty="0">
                <a:solidFill>
                  <a:srgbClr val="C00000"/>
                </a:solidFill>
                <a:latin typeface="Georgia" pitchFamily="18" charset="0"/>
              </a:rPr>
              <a:t>http</a:t>
            </a:r>
            <a:r>
              <a:rPr lang="ru-RU" sz="1600" b="1" dirty="0">
                <a:solidFill>
                  <a:srgbClr val="C00000"/>
                </a:solidFill>
                <a:latin typeface="Georgia" pitchFamily="18" charset="0"/>
              </a:rPr>
              <a:t>://</a:t>
            </a:r>
            <a:r>
              <a:rPr lang="en-US" sz="1600" b="1" dirty="0" err="1">
                <a:solidFill>
                  <a:srgbClr val="C00000"/>
                </a:solidFill>
                <a:latin typeface="Georgia" pitchFamily="18" charset="0"/>
              </a:rPr>
              <a:t>pedsovet</a:t>
            </a:r>
            <a:r>
              <a:rPr lang="ru-RU" sz="1600" b="1" dirty="0">
                <a:solidFill>
                  <a:srgbClr val="C00000"/>
                </a:solidFill>
                <a:latin typeface="Georgia" pitchFamily="18" charset="0"/>
              </a:rPr>
              <a:t>.</a:t>
            </a:r>
            <a:r>
              <a:rPr lang="en-US" sz="1600" b="1" dirty="0" err="1">
                <a:solidFill>
                  <a:srgbClr val="C00000"/>
                </a:solidFill>
                <a:latin typeface="Georgia" pitchFamily="18" charset="0"/>
              </a:rPr>
              <a:t>su</a:t>
            </a:r>
            <a:r>
              <a:rPr lang="ru-RU" sz="1600" b="1" dirty="0">
                <a:solidFill>
                  <a:srgbClr val="C00000"/>
                </a:solidFill>
                <a:latin typeface="Georgia" pitchFamily="18" charset="0"/>
              </a:rPr>
              <a:t>/»</a:t>
            </a:r>
            <a:endParaRPr lang="ru-RU" sz="1600" dirty="0">
              <a:solidFill>
                <a:srgbClr val="C00000"/>
              </a:solidFill>
              <a:latin typeface="Georgia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1600" b="1" dirty="0">
              <a:solidFill>
                <a:srgbClr val="C00000"/>
              </a:solidFill>
              <a:latin typeface="Georgia" pitchFamily="18" charset="0"/>
            </a:endParaRPr>
          </a:p>
          <a:p>
            <a:pPr marL="342900" indent="-342900">
              <a:buAutoNum type="arabicPeriod"/>
            </a:pPr>
            <a:endParaRPr lang="ru-RU" sz="1600" dirty="0" smtClean="0">
              <a:latin typeface="Georgia" pitchFamily="18" charset="0"/>
            </a:endParaRPr>
          </a:p>
          <a:p>
            <a:pPr marL="342900" indent="-342900">
              <a:buAutoNum type="arabicPeriod"/>
            </a:pPr>
            <a:endParaRPr lang="ru-RU" sz="14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229968" y="414465"/>
            <a:ext cx="1774746" cy="2648522"/>
            <a:chOff x="229968" y="414465"/>
            <a:chExt cx="1774746" cy="2648522"/>
          </a:xfrm>
        </p:grpSpPr>
        <p:pic>
          <p:nvPicPr>
            <p:cNvPr id="7" name="Picture 4" descr="Чарующая сказка осени"/>
            <p:cNvPicPr>
              <a:picLocks noChangeAspect="1" noChangeArrowheads="1"/>
            </p:cNvPicPr>
            <p:nvPr/>
          </p:nvPicPr>
          <p:blipFill>
            <a:blip r:embed="rId5" cstate="print"/>
            <a:srcRect l="52919" t="54364" r="4745" b="-234"/>
            <a:stretch>
              <a:fillRect/>
            </a:stretch>
          </p:blipFill>
          <p:spPr bwMode="auto">
            <a:xfrm rot="4190096">
              <a:off x="197102" y="447331"/>
              <a:ext cx="1840477" cy="1774746"/>
            </a:xfrm>
            <a:prstGeom prst="rect">
              <a:avLst/>
            </a:prstGeom>
            <a:noFill/>
          </p:spPr>
        </p:pic>
        <p:pic>
          <p:nvPicPr>
            <p:cNvPr id="8" name="Picture 4" descr="Чарующая сказка осени"/>
            <p:cNvPicPr>
              <a:picLocks noChangeAspect="1" noChangeArrowheads="1"/>
            </p:cNvPicPr>
            <p:nvPr/>
          </p:nvPicPr>
          <p:blipFill>
            <a:blip r:embed="rId5" cstate="print"/>
            <a:srcRect l="9071" t="50966" r="51617" b="3164"/>
            <a:stretch>
              <a:fillRect/>
            </a:stretch>
          </p:blipFill>
          <p:spPr bwMode="auto">
            <a:xfrm rot="11080886">
              <a:off x="300633" y="1420404"/>
              <a:ext cx="1581746" cy="164258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33872" y="112474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Весною зеленела, 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загорела, 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надела 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Красные кораллы. 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Цветки – пчёлам 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шмелям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Плоды – сойкам и дроздам, 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кудрявой ветке – 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у беседки. </a:t>
            </a:r>
          </a:p>
        </p:txBody>
      </p:sp>
      <p:pic>
        <p:nvPicPr>
          <p:cNvPr id="6" name="Picture 2" descr="http://img01.chitalnya.ru/upload/353/624506580177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20688"/>
            <a:ext cx="3548499" cy="60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980728"/>
            <a:ext cx="512114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особенности дерева рябины.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58706" y="2151059"/>
            <a:ext cx="7931150" cy="39941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проекта.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о рябине.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собранный материал.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 о рябине.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в виде презентации.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8691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6565" y="980728"/>
            <a:ext cx="856561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вопросы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1.Какой вид рябин растёт в ХМАО, в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Новоаганске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2.Рябина – это дерево это или кустарник?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3.Полезны ли плоды рябины для человека?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4.Как люди относятся к рябине?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2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9663" y="620688"/>
            <a:ext cx="87129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исследования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1.Определить, рябина  - это дерево или кустарник?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2.Узнать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сколько видов рябины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существует?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3.Какой вид рябины растёт в ХМАО, в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Новоаганске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4.Полезны ли плоды рябины?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5.Узнать об отношении людей к рябине.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Выяснить, как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новоаганцы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относятся к рябине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57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2564904"/>
            <a:ext cx="381642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9663" y="620688"/>
            <a:ext cx="871296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– это дерево или кустарник?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Толковый словарь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Ожегова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или кустарник семейства розоцветных с собранными в кисти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горьковатыми оранжево-красными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плодами (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ягодами).</a:t>
            </a:r>
          </a:p>
          <a:p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самом деле, это может быть и кустарник, и дерево, а все зависит от того, какой вид Вы выбрали. Вообще рябины растут от 2 до 15 метров. Ширина кроны тоже варьируется, но если Вы будете вовремя обрезать ветки, то сможете сформировать довольно красивое дерево. 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96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9663" y="620688"/>
            <a:ext cx="578052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видов рябины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рябина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Sorbus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включает листопадные морозостойкие кустарники и деревья из семейства розоцветные (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Rosaceae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Они произрастают в лесах и гористых местностях,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рябина простирается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крайнего севера до средней полосы. Все рябины, которых насчитывается около 190 видов, отличаются прекрасными декоративными свойствами. Растения довольно простые в уходе, большинство из них выглядит великолепно почти круглый год, но особенно эффектно. В России встречается около 40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img01.chitalnya.ru/upload/353/624506580177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2828419" cy="60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66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419872" y="2132856"/>
            <a:ext cx="3600400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1.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2.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Пункт 3. </a:t>
            </a:r>
          </a:p>
        </p:txBody>
      </p:sp>
      <p:pic>
        <p:nvPicPr>
          <p:cNvPr id="1026" name="Picture 2" descr="C:\Users\Александровна\Documents\3 класс\Внеурочная деятельность\Проект Рябина\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468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01.chitalnya.ru/upload/353/6245065801776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2828419" cy="60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5" y="620688"/>
            <a:ext cx="626469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какая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рябинка растёт в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Новоаганске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Новоаганске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большей части растут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крупный кустарник рябины, так как у нас рябины не вырастают до высокого размера.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Такой вид рябины распространен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на всей территории страны во втором ярусе леса.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Почему? К почве рябина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малотребовательна, но не любит ее уплотнения. Декоративна в течение всего сезона цветами, плодами, малиново-красной осенней окраской листьев.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Имеет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разнообразных форм.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90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911</Words>
  <Application>Microsoft Office PowerPoint</Application>
  <PresentationFormat>Экран (4:3)</PresentationFormat>
  <Paragraphs>157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Проект: «Рябина полна загадок»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Александровна</cp:lastModifiedBy>
  <cp:revision>26</cp:revision>
  <dcterms:created xsi:type="dcterms:W3CDTF">2014-07-23T17:04:36Z</dcterms:created>
  <dcterms:modified xsi:type="dcterms:W3CDTF">2015-03-09T15:04:24Z</dcterms:modified>
</cp:coreProperties>
</file>