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7"/>
  </p:notesMasterIdLst>
  <p:sldIdLst>
    <p:sldId id="277" r:id="rId2"/>
    <p:sldId id="285" r:id="rId3"/>
    <p:sldId id="260" r:id="rId4"/>
    <p:sldId id="257" r:id="rId5"/>
    <p:sldId id="259" r:id="rId6"/>
    <p:sldId id="261" r:id="rId7"/>
    <p:sldId id="262" r:id="rId8"/>
    <p:sldId id="263" r:id="rId9"/>
    <p:sldId id="278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82" r:id="rId22"/>
    <p:sldId id="275" r:id="rId23"/>
    <p:sldId id="283" r:id="rId24"/>
    <p:sldId id="279" r:id="rId25"/>
    <p:sldId id="28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020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63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F1A261-A1B1-4AAD-BD1A-6219AC6C6363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79A326-2581-4140-8B6B-F7C870D74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9A326-2581-4140-8B6B-F7C870D74C6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F4CC2-F7C2-4048-8C8D-CD2FBBEA6A40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45B8-7926-4326-B35A-8846345E1829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858F92F-9F7B-406A-ABAA-915553793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45B8-7926-4326-B35A-8846345E1829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8F92F-9F7B-406A-ABAA-915553793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45B8-7926-4326-B35A-8846345E1829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8F92F-9F7B-406A-ABAA-915553793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45B8-7926-4326-B35A-8846345E1829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858F92F-9F7B-406A-ABAA-915553793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45B8-7926-4326-B35A-8846345E1829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8F92F-9F7B-406A-ABAA-915553793E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45B8-7926-4326-B35A-8846345E1829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8F92F-9F7B-406A-ABAA-915553793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45B8-7926-4326-B35A-8846345E1829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858F92F-9F7B-406A-ABAA-915553793E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45B8-7926-4326-B35A-8846345E1829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8F92F-9F7B-406A-ABAA-915553793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45B8-7926-4326-B35A-8846345E1829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8F92F-9F7B-406A-ABAA-915553793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45B8-7926-4326-B35A-8846345E1829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8F92F-9F7B-406A-ABAA-915553793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45B8-7926-4326-B35A-8846345E1829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8F92F-9F7B-406A-ABAA-915553793E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BB445B8-7926-4326-B35A-8846345E1829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858F92F-9F7B-406A-ABAA-915553793E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biz-market.ru/s_images/12341511942553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elektroas.ru/wp-content/uploads/2010/06/izmereniya_transformatorov_toka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proelectro.info/system/application/attachments/proposition/9451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tortrans.com/img/smenu/pic_01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ukr-prom.com/img/alboms/20442010-03-1157161971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elhand.pl/pub/Image/produkty/urzadzenia-specjalne/Specjalne-3xET1SB-280-380-65V-4308A-T45H-S3=63-IP00=1141kg-szt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elec.ru/_thumb/800x600/files/2010/11/02/osm.jp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uainfo.com/photos/big/104824_1.jp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6.jpeg"/><Relationship Id="rId7" Type="http://schemas.openxmlformats.org/officeDocument/2006/relationships/slide" Target="slide25.xml"/><Relationship Id="rId2" Type="http://schemas.openxmlformats.org/officeDocument/2006/relationships/hyperlink" Target="&#1055;&#1088;&#1077;&#1079;&#1077;&#1085;&#1090;&#1072;&#1094;&#1080;&#1103;%20Microsoft%20Office%20PowerPoint.pptx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5" Type="http://schemas.openxmlformats.org/officeDocument/2006/relationships/image" Target="../media/image23.jpeg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elec.ru/_thumb/800x600/files/2010/11/02/osm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hyperlink" Target="http://www.uainfo.com/photos/big/104824_1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transvit-center.ru/images/cargo/1051/foto/big/3117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dic.academic.ru/pictures/wiki/files/84/Threephasepolemountclos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hyperlink" Target="http://dic.academic.ru/pictures/wiki/files/83/SmallTransformer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428868"/>
            <a:ext cx="8458200" cy="12223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428604"/>
            <a:ext cx="8458200" cy="9144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+mj-lt"/>
              </a:rPr>
              <a:t>        </a:t>
            </a:r>
            <a:endParaRPr lang="ru-RU" sz="4400" dirty="0">
              <a:latin typeface="+mj-lt"/>
            </a:endParaRPr>
          </a:p>
        </p:txBody>
      </p:sp>
      <p:pic>
        <p:nvPicPr>
          <p:cNvPr id="1026" name="Picture 2" descr="C:\Documents and Settings\User\Рабочий стол\61425553_1ad99d3dea7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0042"/>
            <a:ext cx="8072494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 соответствии с назначением </a:t>
            </a:r>
            <a:r>
              <a:rPr lang="ru-RU" dirty="0" smtClean="0"/>
              <a:t>различают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силовые </a:t>
            </a:r>
            <a:r>
              <a:rPr lang="ru-RU" dirty="0" smtClean="0">
                <a:solidFill>
                  <a:schemeClr val="tx1"/>
                </a:solidFill>
              </a:rPr>
              <a:t>трансформаторы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для питания электрических двигателей и осветительных сетей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i-main-pic" descr="Картинка 1 из 14288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3587" y="2500306"/>
            <a:ext cx="5076825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686800" cy="8382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Измерительные</a:t>
            </a:r>
            <a:r>
              <a:rPr lang="ru-RU" dirty="0" smtClean="0"/>
              <a:t> трансформаторы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подключения измерительных приборов</a:t>
            </a:r>
            <a:endParaRPr lang="ru-RU" dirty="0"/>
          </a:p>
        </p:txBody>
      </p:sp>
      <p:pic>
        <p:nvPicPr>
          <p:cNvPr id="4" name="i-main-pic" descr="Картинка 36 из 7889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924944"/>
            <a:ext cx="400052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http://www.belindustria.com/img/pages/35-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924944"/>
            <a:ext cx="3744416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Радиотехнические</a:t>
            </a:r>
            <a:r>
              <a:rPr lang="ru-RU" dirty="0" smtClean="0"/>
              <a:t> трансформаторы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маломощные трансформаторы, работающие на повышенной частоте</a:t>
            </a:r>
          </a:p>
        </p:txBody>
      </p:sp>
      <p:pic>
        <p:nvPicPr>
          <p:cNvPr id="4" name="i-main-pic" descr="Картинка 1 из 65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786058"/>
            <a:ext cx="321471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Специальные</a:t>
            </a:r>
            <a:r>
              <a:rPr lang="ru-RU" dirty="0" smtClean="0"/>
              <a:t> трансформаторы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питания сварочных аппаратов</a:t>
            </a:r>
            <a:endParaRPr lang="ru-RU" dirty="0"/>
          </a:p>
        </p:txBody>
      </p:sp>
      <p:pic>
        <p:nvPicPr>
          <p:cNvPr id="5" name="Рисунок 4" descr="http://www.asia.ru/images/target/photo/51685084/WSE_Welder_Transform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357430"/>
            <a:ext cx="635798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зависимости </a:t>
            </a:r>
            <a:r>
              <a:rPr lang="ru-RU" dirty="0" smtClean="0">
                <a:solidFill>
                  <a:srgbClr val="00B050"/>
                </a:solidFill>
              </a:rPr>
              <a:t>от числа обмоток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Однообмоточные</a:t>
            </a:r>
            <a:r>
              <a:rPr lang="ru-RU" dirty="0" smtClean="0"/>
              <a:t> трансформаторы</a:t>
            </a:r>
            <a:endParaRPr lang="ru-RU" dirty="0"/>
          </a:p>
        </p:txBody>
      </p:sp>
      <p:pic>
        <p:nvPicPr>
          <p:cNvPr id="4" name="i-main-pic" descr="Картинка 6 из 16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357430"/>
            <a:ext cx="350046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0B050"/>
                </a:solidFill>
              </a:rPr>
              <a:t>Двухобмоточные</a:t>
            </a:r>
            <a:r>
              <a:rPr lang="ru-RU" dirty="0" smtClean="0"/>
              <a:t> трансформаторы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имеют одну первичную и одну вторичную обмотки</a:t>
            </a:r>
            <a:endParaRPr lang="ru-RU" dirty="0"/>
          </a:p>
        </p:txBody>
      </p:sp>
      <p:pic>
        <p:nvPicPr>
          <p:cNvPr id="4" name="i-main-pic" descr="Картинка 22 из 589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285992"/>
            <a:ext cx="342902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Многообмоточные</a:t>
            </a:r>
            <a:r>
              <a:rPr lang="ru-RU" dirty="0" smtClean="0"/>
              <a:t> трансформаторы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имеют одну первичную обмотку и несколько вторичных обмоток</a:t>
            </a:r>
            <a:endParaRPr lang="ru-RU" dirty="0"/>
          </a:p>
        </p:txBody>
      </p:sp>
      <p:pic>
        <p:nvPicPr>
          <p:cNvPr id="4" name="i-main-pic" descr="Картинка 18 из 100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928934"/>
            <a:ext cx="50768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зависимости </a:t>
            </a:r>
            <a:r>
              <a:rPr lang="ru-RU" dirty="0" smtClean="0">
                <a:solidFill>
                  <a:srgbClr val="7030A0"/>
                </a:solidFill>
              </a:rPr>
              <a:t>от числа фаз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трансформаторы бывают </a:t>
            </a:r>
            <a:r>
              <a:rPr lang="ru-RU" dirty="0" smtClean="0">
                <a:solidFill>
                  <a:srgbClr val="7030A0"/>
                </a:solidFill>
              </a:rPr>
              <a:t>однофазные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i-main-pic" descr="Картинка 19 из 3954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2428868"/>
            <a:ext cx="392909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Многофазные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572032"/>
          </a:xfrm>
        </p:spPr>
        <p:txBody>
          <a:bodyPr/>
          <a:lstStyle/>
          <a:p>
            <a:r>
              <a:rPr lang="ru-RU" dirty="0" smtClean="0"/>
              <a:t> ( в основном, </a:t>
            </a:r>
            <a:r>
              <a:rPr lang="ru-RU" dirty="0" smtClean="0">
                <a:solidFill>
                  <a:srgbClr val="7030A0"/>
                </a:solidFill>
              </a:rPr>
              <a:t>трехфазные</a:t>
            </a:r>
            <a:r>
              <a:rPr lang="ru-RU" dirty="0" smtClean="0"/>
              <a:t>), причем число фаз первичной обмотки определяется числом фаз источника питания, а число фаз вторичной обмотки – назначением трансформатора</a:t>
            </a:r>
            <a:endParaRPr lang="ru-RU" dirty="0"/>
          </a:p>
        </p:txBody>
      </p:sp>
      <p:pic>
        <p:nvPicPr>
          <p:cNvPr id="4" name="i-main-pic" descr="Картинка 1 из 5655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786190"/>
            <a:ext cx="3810000" cy="2938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/>
              <a:t>История развития трансформаторов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/>
              <a:t>Назначение трансформаторов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solidFill>
                  <a:srgbClr val="C00000"/>
                </a:solidFill>
              </a:rPr>
              <a:t>Устройство трансформаторов и их типы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227640" cy="5115198"/>
          </a:xfrm>
        </p:spPr>
        <p:txBody>
          <a:bodyPr numCol="2">
            <a:normAutofit fontScale="70000" lnSpcReduction="20000"/>
          </a:bodyPr>
          <a:lstStyle/>
          <a:p>
            <a:pPr algn="ctr"/>
            <a:endParaRPr lang="ru-RU" dirty="0" smtClean="0"/>
          </a:p>
          <a:p>
            <a:pPr algn="ctr">
              <a:buNone/>
            </a:pPr>
            <a:r>
              <a:rPr lang="ru-RU" dirty="0" smtClean="0"/>
              <a:t>Я еще не устал удивляться</a:t>
            </a:r>
            <a:br>
              <a:rPr lang="ru-RU" dirty="0" smtClean="0"/>
            </a:br>
            <a:r>
              <a:rPr lang="ru-RU" dirty="0" smtClean="0"/>
              <a:t>Чудесам, что есть на Земле:</a:t>
            </a:r>
            <a:br>
              <a:rPr lang="ru-RU" dirty="0" smtClean="0"/>
            </a:br>
            <a:r>
              <a:rPr lang="ru-RU" dirty="0" smtClean="0"/>
              <a:t>Телевизору, голосу раций,</a:t>
            </a:r>
            <a:br>
              <a:rPr lang="ru-RU" dirty="0" smtClean="0"/>
            </a:br>
            <a:r>
              <a:rPr lang="ru-RU" dirty="0" smtClean="0"/>
              <a:t>Вентилятору на столе.</a:t>
            </a:r>
            <a:br>
              <a:rPr lang="ru-RU" dirty="0" smtClean="0"/>
            </a:br>
            <a:r>
              <a:rPr lang="ru-RU" dirty="0" smtClean="0"/>
              <a:t>Самолеты летят сквозь тучи, </a:t>
            </a:r>
            <a:br>
              <a:rPr lang="ru-RU" dirty="0" smtClean="0"/>
            </a:br>
            <a:r>
              <a:rPr lang="ru-RU" dirty="0" smtClean="0"/>
              <a:t>Как до этих вещей могучих</a:t>
            </a:r>
            <a:br>
              <a:rPr lang="ru-RU" dirty="0" smtClean="0"/>
            </a:br>
            <a:r>
              <a:rPr lang="ru-RU" dirty="0" err="1" smtClean="0"/>
              <a:t>Домечтаться</a:t>
            </a:r>
            <a:r>
              <a:rPr lang="ru-RU" dirty="0" smtClean="0"/>
              <a:t> люди могли?</a:t>
            </a:r>
            <a:br>
              <a:rPr lang="ru-RU" dirty="0" smtClean="0"/>
            </a:br>
            <a:r>
              <a:rPr lang="ru-RU" dirty="0" smtClean="0"/>
              <a:t>Я вверяю себя трамваю,</a:t>
            </a:r>
            <a:br>
              <a:rPr lang="ru-RU" dirty="0" smtClean="0"/>
            </a:br>
            <a:r>
              <a:rPr lang="ru-RU" dirty="0" smtClean="0"/>
              <a:t>Я гляжу на экран кино,</a:t>
            </a:r>
            <a:br>
              <a:rPr lang="ru-RU" dirty="0" smtClean="0"/>
            </a:br>
            <a:r>
              <a:rPr lang="ru-RU" dirty="0" smtClean="0"/>
              <a:t>Эту технику понимая,</a:t>
            </a:r>
            <a:br>
              <a:rPr lang="ru-RU" dirty="0" smtClean="0"/>
            </a:br>
            <a:r>
              <a:rPr lang="ru-RU" dirty="0" smtClean="0"/>
              <a:t>Изумляюсь ей все равно.</a:t>
            </a:r>
          </a:p>
          <a:p>
            <a:pPr algn="ctr">
              <a:buNone/>
            </a:pPr>
            <a:r>
              <a:rPr lang="ru-RU" dirty="0" smtClean="0"/>
              <a:t>Ток по проволоке струится,</a:t>
            </a:r>
            <a:br>
              <a:rPr lang="ru-RU" dirty="0" smtClean="0"/>
            </a:br>
            <a:r>
              <a:rPr lang="ru-RU" dirty="0" smtClean="0"/>
              <a:t>Спутник ходит по небесам.</a:t>
            </a:r>
            <a:br>
              <a:rPr lang="ru-RU" dirty="0" smtClean="0"/>
            </a:br>
            <a:r>
              <a:rPr lang="ru-RU" dirty="0" smtClean="0"/>
              <a:t>Человеку стоит дивиться</a:t>
            </a:r>
            <a:br>
              <a:rPr lang="ru-RU" dirty="0" smtClean="0"/>
            </a:br>
            <a:r>
              <a:rPr lang="ru-RU" dirty="0" smtClean="0"/>
              <a:t>Человеческим чудесам!!!</a:t>
            </a:r>
            <a:br>
              <a:rPr lang="ru-RU" dirty="0" smtClean="0"/>
            </a:br>
            <a:r>
              <a:rPr lang="ru-RU" dirty="0" smtClean="0"/>
              <a:t>Все известно вокруг</a:t>
            </a:r>
            <a:br>
              <a:rPr lang="ru-RU" dirty="0" smtClean="0"/>
            </a:br>
            <a:r>
              <a:rPr lang="ru-RU" dirty="0" smtClean="0"/>
              <a:t>Тем не менее,</a:t>
            </a:r>
            <a:br>
              <a:rPr lang="ru-RU" dirty="0" smtClean="0"/>
            </a:br>
            <a:r>
              <a:rPr lang="ru-RU" dirty="0" smtClean="0"/>
              <a:t>На Земле еще много того,</a:t>
            </a:r>
            <a:br>
              <a:rPr lang="ru-RU" dirty="0" smtClean="0"/>
            </a:br>
            <a:r>
              <a:rPr lang="ru-RU" dirty="0" smtClean="0"/>
              <a:t>Что достойно порой удивления</a:t>
            </a:r>
            <a:br>
              <a:rPr lang="ru-RU" dirty="0" smtClean="0"/>
            </a:br>
            <a:r>
              <a:rPr lang="ru-RU" dirty="0" smtClean="0"/>
              <a:t>Твоего, и моего.</a:t>
            </a:r>
            <a:r>
              <a:rPr lang="ru-RU" i="1" dirty="0" smtClean="0"/>
              <a:t> </a:t>
            </a:r>
          </a:p>
          <a:p>
            <a:pPr algn="r"/>
            <a:r>
              <a:rPr lang="ru-RU" sz="2500" i="1" dirty="0" smtClean="0"/>
              <a:t>Это стихи </a:t>
            </a:r>
            <a:r>
              <a:rPr lang="ru-RU" sz="2500" i="1" dirty="0" err="1" smtClean="0"/>
              <a:t>Шефрана</a:t>
            </a:r>
            <a:r>
              <a:rPr lang="ru-RU" sz="2500" i="1" dirty="0" smtClean="0"/>
              <a:t> о создании человеческого разума,</a:t>
            </a:r>
          </a:p>
          <a:p>
            <a:pPr algn="r"/>
            <a:r>
              <a:rPr lang="ru-RU" sz="2500" i="1" dirty="0" smtClean="0"/>
              <a:t> а в основе их лежат законы физики.)</a:t>
            </a:r>
            <a:endParaRPr lang="ru-RU" sz="2500" dirty="0"/>
          </a:p>
        </p:txBody>
      </p:sp>
      <p:pic>
        <p:nvPicPr>
          <p:cNvPr id="1027" name="Picture 3" descr="C:\Users\Гугучкина\Downloads\трансформатор тес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140968"/>
            <a:ext cx="4320480" cy="30689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Устройство трансформаторов и их типы</a:t>
            </a:r>
            <a:endParaRPr lang="ru-RU" dirty="0"/>
          </a:p>
        </p:txBody>
      </p:sp>
      <p:pic>
        <p:nvPicPr>
          <p:cNvPr id="4" name="Содержимое 3" descr="img25452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1571612"/>
            <a:ext cx="5715000" cy="2409825"/>
          </a:xfrm>
        </p:spPr>
      </p:pic>
      <p:sp>
        <p:nvSpPr>
          <p:cNvPr id="5" name="TextBox 4"/>
          <p:cNvSpPr txBox="1"/>
          <p:nvPr/>
        </p:nvSpPr>
        <p:spPr>
          <a:xfrm>
            <a:off x="428596" y="4286256"/>
            <a:ext cx="82153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Трансформатор представляет собой замкнутый </a:t>
            </a:r>
            <a:r>
              <a:rPr lang="ru-RU" sz="1600" dirty="0" err="1" smtClean="0"/>
              <a:t>магнитопровод</a:t>
            </a:r>
            <a:r>
              <a:rPr lang="ru-RU" sz="1600" dirty="0" smtClean="0"/>
              <a:t>, на котором расположены две или несколько обмоток. Магнитопровод изготавливают из материала трансформаторной стали, а для уменьшения потерь на вихревые токи в материал магнитопровода вводят примесь кремния, повышающую его электрическое сопротивление.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260350"/>
            <a:ext cx="5357813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357188" y="4714875"/>
            <a:ext cx="81438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457200" algn="l"/>
              </a:tabLst>
            </a:pPr>
            <a:r>
              <a:rPr lang="ru-RU" b="1">
                <a:solidFill>
                  <a:srgbClr val="0070C0"/>
                </a:solidFill>
                <a:cs typeface="Times New Roman" pitchFamily="18" charset="0"/>
              </a:rPr>
              <a:t> Устройство трансформатора.</a:t>
            </a:r>
            <a:endParaRPr lang="ru-RU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Две катушки с разными числами витков одеты в стальной сердечник</a:t>
            </a:r>
            <a:endParaRPr lang="ru-RU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i="1">
                <a:solidFill>
                  <a:srgbClr val="0070C0"/>
                </a:solidFill>
                <a:cs typeface="Times New Roman" pitchFamily="18" charset="0"/>
              </a:rPr>
              <a:t>Катушка, подключенная к источнику – первичная катушка. </a:t>
            </a:r>
            <a:r>
              <a:rPr lang="en-US" i="1">
                <a:solidFill>
                  <a:srgbClr val="0070C0"/>
                </a:solidFill>
                <a:cs typeface="Times New Roman" pitchFamily="18" charset="0"/>
              </a:rPr>
              <a:t>( N</a:t>
            </a:r>
            <a:r>
              <a:rPr lang="en-US" i="1" baseline="-30000">
                <a:solidFill>
                  <a:srgbClr val="0070C0"/>
                </a:solidFill>
                <a:cs typeface="Times New Roman" pitchFamily="18" charset="0"/>
              </a:rPr>
              <a:t>1</a:t>
            </a:r>
            <a:r>
              <a:rPr lang="en-US" i="1">
                <a:solidFill>
                  <a:srgbClr val="0070C0"/>
                </a:solidFill>
                <a:cs typeface="Times New Roman" pitchFamily="18" charset="0"/>
              </a:rPr>
              <a:t>, U</a:t>
            </a:r>
            <a:r>
              <a:rPr lang="en-US" i="1" baseline="-30000">
                <a:solidFill>
                  <a:srgbClr val="0070C0"/>
                </a:solidFill>
                <a:cs typeface="Times New Roman" pitchFamily="18" charset="0"/>
              </a:rPr>
              <a:t>1</a:t>
            </a:r>
            <a:r>
              <a:rPr lang="en-US" i="1">
                <a:solidFill>
                  <a:srgbClr val="0070C0"/>
                </a:solidFill>
                <a:cs typeface="Times New Roman" pitchFamily="18" charset="0"/>
              </a:rPr>
              <a:t>, I</a:t>
            </a:r>
            <a:r>
              <a:rPr lang="en-US" i="1" baseline="-30000">
                <a:solidFill>
                  <a:srgbClr val="0070C0"/>
                </a:solidFill>
                <a:cs typeface="Times New Roman" pitchFamily="18" charset="0"/>
              </a:rPr>
              <a:t>1 </a:t>
            </a:r>
            <a:r>
              <a:rPr lang="en-US" i="1">
                <a:solidFill>
                  <a:srgbClr val="0070C0"/>
                </a:solidFill>
                <a:cs typeface="Times New Roman" pitchFamily="18" charset="0"/>
              </a:rPr>
              <a:t>)</a:t>
            </a:r>
            <a:endParaRPr lang="ru-RU">
              <a:solidFill>
                <a:srgbClr val="0070C0"/>
              </a:solidFill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i="1">
                <a:solidFill>
                  <a:srgbClr val="0070C0"/>
                </a:solidFill>
                <a:cs typeface="Times New Roman" pitchFamily="18" charset="0"/>
              </a:rPr>
              <a:t>Катушка, подключенная к потребителю – вторичная катушка. </a:t>
            </a:r>
            <a:r>
              <a:rPr lang="en-US" i="1">
                <a:solidFill>
                  <a:srgbClr val="0070C0"/>
                </a:solidFill>
                <a:cs typeface="Times New Roman" pitchFamily="18" charset="0"/>
              </a:rPr>
              <a:t>( N</a:t>
            </a:r>
            <a:r>
              <a:rPr lang="en-US" i="1" baseline="-30000">
                <a:solidFill>
                  <a:srgbClr val="0070C0"/>
                </a:solidFill>
                <a:cs typeface="Times New Roman" pitchFamily="18" charset="0"/>
              </a:rPr>
              <a:t>2</a:t>
            </a:r>
            <a:r>
              <a:rPr lang="en-US" i="1">
                <a:solidFill>
                  <a:srgbClr val="0070C0"/>
                </a:solidFill>
                <a:cs typeface="Times New Roman" pitchFamily="18" charset="0"/>
              </a:rPr>
              <a:t>, U</a:t>
            </a:r>
            <a:r>
              <a:rPr lang="en-US" i="1" baseline="-30000">
                <a:solidFill>
                  <a:srgbClr val="0070C0"/>
                </a:solidFill>
                <a:cs typeface="Times New Roman" pitchFamily="18" charset="0"/>
              </a:rPr>
              <a:t>2</a:t>
            </a:r>
            <a:r>
              <a:rPr lang="en-US" i="1">
                <a:solidFill>
                  <a:srgbClr val="0070C0"/>
                </a:solidFill>
                <a:cs typeface="Times New Roman" pitchFamily="18" charset="0"/>
              </a:rPr>
              <a:t>, I</a:t>
            </a:r>
            <a:r>
              <a:rPr lang="en-US" i="1" baseline="-30000">
                <a:solidFill>
                  <a:srgbClr val="0070C0"/>
                </a:solidFill>
                <a:cs typeface="Times New Roman" pitchFamily="18" charset="0"/>
              </a:rPr>
              <a:t>2 </a:t>
            </a:r>
            <a:r>
              <a:rPr lang="en-US" i="1">
                <a:solidFill>
                  <a:srgbClr val="0070C0"/>
                </a:solidFill>
                <a:cs typeface="Times New Roman" pitchFamily="18" charset="0"/>
              </a:rPr>
              <a:t>)</a:t>
            </a:r>
            <a:endParaRPr lang="ru-RU">
              <a:solidFill>
                <a:srgbClr val="0070C0"/>
              </a:solidFill>
            </a:endParaRPr>
          </a:p>
          <a:p>
            <a:pPr eaLnBrk="0" hangingPunct="0">
              <a:tabLst>
                <a:tab pos="457200" algn="l"/>
              </a:tabLst>
            </a:pPr>
            <a:r>
              <a:rPr lang="en-US">
                <a:solidFill>
                  <a:srgbClr val="0070C0"/>
                </a:solidFill>
                <a:cs typeface="Times New Roman" pitchFamily="18" charset="0"/>
              </a:rPr>
              <a:t>N</a:t>
            </a:r>
            <a:r>
              <a:rPr lang="ru-RU">
                <a:solidFill>
                  <a:srgbClr val="0070C0"/>
                </a:solidFill>
                <a:cs typeface="Times New Roman" pitchFamily="18" charset="0"/>
              </a:rPr>
              <a:t>-число витков. </a:t>
            </a:r>
            <a:r>
              <a:rPr lang="en-US">
                <a:solidFill>
                  <a:srgbClr val="0070C0"/>
                </a:solidFill>
                <a:cs typeface="Times New Roman" pitchFamily="18" charset="0"/>
              </a:rPr>
              <a:t>U</a:t>
            </a:r>
            <a:r>
              <a:rPr lang="ru-RU">
                <a:solidFill>
                  <a:srgbClr val="0070C0"/>
                </a:solidFill>
                <a:cs typeface="Times New Roman" pitchFamily="18" charset="0"/>
              </a:rPr>
              <a:t>-напряжение.   </a:t>
            </a:r>
            <a:r>
              <a:rPr lang="en-US">
                <a:solidFill>
                  <a:srgbClr val="0070C0"/>
                </a:solidFill>
                <a:cs typeface="Times New Roman" pitchFamily="18" charset="0"/>
              </a:rPr>
              <a:t>I</a:t>
            </a:r>
            <a:r>
              <a:rPr lang="ru-RU">
                <a:solidFill>
                  <a:srgbClr val="0070C0"/>
                </a:solidFill>
                <a:cs typeface="Times New Roman" pitchFamily="18" charset="0"/>
              </a:rPr>
              <a:t>-сила тока. </a:t>
            </a:r>
            <a:endParaRPr lang="ru-RU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трансформаторов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Различают трансформаторы </a:t>
            </a:r>
            <a:r>
              <a:rPr lang="ru-RU" sz="2400" dirty="0" smtClean="0">
                <a:solidFill>
                  <a:srgbClr val="FF0000"/>
                </a:solidFill>
              </a:rPr>
              <a:t>стержневого</a:t>
            </a:r>
            <a:r>
              <a:rPr lang="ru-RU" sz="2400" dirty="0" smtClean="0"/>
              <a:t> ,</a:t>
            </a:r>
            <a:r>
              <a:rPr lang="ru-RU" sz="2400" dirty="0" smtClean="0">
                <a:solidFill>
                  <a:srgbClr val="FF0000"/>
                </a:solidFill>
              </a:rPr>
              <a:t>броневого</a:t>
            </a:r>
            <a:r>
              <a:rPr lang="ru-RU" sz="2400" dirty="0" smtClean="0"/>
              <a:t> и </a:t>
            </a:r>
            <a:r>
              <a:rPr lang="ru-RU" sz="2400" dirty="0" err="1" smtClean="0">
                <a:solidFill>
                  <a:srgbClr val="FF0000"/>
                </a:solidFill>
              </a:rPr>
              <a:t>тороидального</a:t>
            </a:r>
            <a:r>
              <a:rPr lang="ru-RU" sz="2400" dirty="0" smtClean="0"/>
              <a:t> типов.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5733256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Конструкции</a:t>
            </a:r>
            <a:r>
              <a:rPr lang="en-US" dirty="0" smtClean="0"/>
              <a:t>:</a:t>
            </a:r>
            <a:r>
              <a:rPr lang="ru-RU" dirty="0" smtClean="0"/>
              <a:t> а – стержневая</a:t>
            </a:r>
            <a:r>
              <a:rPr lang="en-US" dirty="0" smtClean="0"/>
              <a:t>;</a:t>
            </a:r>
            <a:r>
              <a:rPr lang="ru-RU" dirty="0" smtClean="0"/>
              <a:t>    </a:t>
            </a:r>
            <a:r>
              <a:rPr lang="en-US" dirty="0" smtClean="0"/>
              <a:t> </a:t>
            </a:r>
            <a:r>
              <a:rPr lang="ru-RU" dirty="0" smtClean="0"/>
              <a:t>б – броневая;            </a:t>
            </a:r>
            <a:r>
              <a:rPr lang="ru-RU" dirty="0" err="1" smtClean="0"/>
              <a:t>в-тороидальная</a:t>
            </a:r>
            <a:endParaRPr lang="ru-RU" dirty="0"/>
          </a:p>
        </p:txBody>
      </p:sp>
      <p:pic>
        <p:nvPicPr>
          <p:cNvPr id="5122" name="Picture 2" descr="http://www.go-radio.ru/images/t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068960"/>
            <a:ext cx="2808312" cy="2088232"/>
          </a:xfrm>
          <a:prstGeom prst="rect">
            <a:avLst/>
          </a:prstGeom>
          <a:noFill/>
        </p:spPr>
      </p:pic>
      <p:pic>
        <p:nvPicPr>
          <p:cNvPr id="5124" name="Picture 4" descr="http://www.go-radio.ru/images/t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996952"/>
            <a:ext cx="1872208" cy="2232248"/>
          </a:xfrm>
          <a:prstGeom prst="rect">
            <a:avLst/>
          </a:prstGeom>
          <a:noFill/>
        </p:spPr>
      </p:pic>
      <p:pic>
        <p:nvPicPr>
          <p:cNvPr id="5126" name="Picture 6" descr="http://www.go-radio.ru/images/tr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852936"/>
            <a:ext cx="2376264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Закрепление изученного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700" dirty="0" smtClean="0"/>
              <a:t>ОТВЕТЬТЕ НА ВОПРОСЫ, ВЫБИРАЯ ПРАВИЛЬНЫЙ ВАРИАНТ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3773016"/>
          </a:xfrm>
        </p:spPr>
        <p:txBody>
          <a:bodyPr>
            <a:normAutofit fontScale="32500" lnSpcReduction="20000"/>
          </a:bodyPr>
          <a:lstStyle/>
          <a:p>
            <a:pPr lvl="1">
              <a:buNone/>
            </a:pPr>
            <a:endParaRPr lang="ru-RU" sz="2800" dirty="0" smtClean="0"/>
          </a:p>
          <a:p>
            <a:pPr lvl="1">
              <a:buNone/>
            </a:pPr>
            <a:endParaRPr lang="ru-RU" sz="2800" dirty="0" smtClean="0"/>
          </a:p>
          <a:p>
            <a:pPr lvl="1">
              <a:buNone/>
            </a:pPr>
            <a:r>
              <a:rPr lang="ru-RU" sz="2800" dirty="0" smtClean="0"/>
              <a:t>1)   Год изобретения первого трансформатора ………., </a:t>
            </a:r>
          </a:p>
          <a:p>
            <a:r>
              <a:rPr lang="ru-RU" dirty="0" smtClean="0"/>
              <a:t>а)  1876</a:t>
            </a:r>
            <a:r>
              <a:rPr lang="ru-RU" dirty="0" smtClean="0">
                <a:hlinkClick r:id="rId2" action="ppaction://hlinkpres?slideindex=1&amp;slidetitle="/>
              </a:rPr>
              <a:t> </a:t>
            </a:r>
            <a:r>
              <a:rPr lang="ru-RU" dirty="0" smtClean="0"/>
              <a:t>год</a:t>
            </a:r>
          </a:p>
          <a:p>
            <a:r>
              <a:rPr lang="ru-RU" dirty="0" smtClean="0"/>
              <a:t>б)  1845 год</a:t>
            </a:r>
          </a:p>
          <a:p>
            <a:r>
              <a:rPr lang="ru-RU" dirty="0" smtClean="0"/>
              <a:t>в)  2568 год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2)     Магнитопровод собирают из ………….,</a:t>
            </a:r>
          </a:p>
          <a:p>
            <a:r>
              <a:rPr lang="ru-RU" dirty="0" smtClean="0"/>
              <a:t>                А) листов чугунной стали</a:t>
            </a:r>
          </a:p>
          <a:p>
            <a:r>
              <a:rPr lang="ru-RU" dirty="0" smtClean="0"/>
              <a:t>                Б) листов электротехнической стали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3)     Обмотка, к которой отводится напряжение питающей сети называют ……, </a:t>
            </a:r>
          </a:p>
          <a:p>
            <a:r>
              <a:rPr lang="ru-RU" dirty="0" smtClean="0"/>
              <a:t>                а)  первичной</a:t>
            </a:r>
          </a:p>
          <a:p>
            <a:r>
              <a:rPr lang="ru-RU" dirty="0" smtClean="0"/>
              <a:t>б)  вторичной </a:t>
            </a:r>
          </a:p>
          <a:p>
            <a:r>
              <a:rPr lang="ru-RU" dirty="0" smtClean="0"/>
              <a:t>в) третичной</a:t>
            </a:r>
          </a:p>
          <a:p>
            <a:endParaRPr lang="ru-RU" dirty="0" smtClean="0"/>
          </a:p>
          <a:p>
            <a:r>
              <a:rPr lang="ru-RU" dirty="0" smtClean="0"/>
              <a:t>4)     Обмотка,  к которой подсоединяется нагрузка называется ………,</a:t>
            </a:r>
          </a:p>
          <a:p>
            <a:r>
              <a:rPr lang="ru-RU" dirty="0" smtClean="0"/>
              <a:t>               а)  первичной</a:t>
            </a:r>
          </a:p>
          <a:p>
            <a:r>
              <a:rPr lang="ru-RU" dirty="0" smtClean="0"/>
              <a:t>               б)  вторичной </a:t>
            </a:r>
          </a:p>
          <a:p>
            <a:r>
              <a:rPr lang="ru-RU" dirty="0" smtClean="0"/>
              <a:t>               в) третичной</a:t>
            </a:r>
          </a:p>
          <a:p>
            <a:endParaRPr lang="ru-RU" dirty="0" smtClean="0"/>
          </a:p>
          <a:p>
            <a:r>
              <a:rPr lang="ru-RU" dirty="0" smtClean="0"/>
              <a:t> </a:t>
            </a:r>
            <a:r>
              <a:rPr lang="ru-RU" i="1" dirty="0" smtClean="0"/>
              <a:t> 5)     Обмотки трансформатора изготавливают из …….., </a:t>
            </a:r>
          </a:p>
          <a:p>
            <a:r>
              <a:rPr lang="ru-RU" i="1" dirty="0" smtClean="0"/>
              <a:t>                 а) меди</a:t>
            </a:r>
          </a:p>
          <a:p>
            <a:r>
              <a:rPr lang="ru-RU" i="1" dirty="0" smtClean="0"/>
              <a:t>                 б) чугуна</a:t>
            </a:r>
          </a:p>
          <a:p>
            <a:r>
              <a:rPr lang="ru-RU" i="1" dirty="0" smtClean="0"/>
              <a:t>                 в) алюминия </a:t>
            </a: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32500" lnSpcReduction="20000"/>
          </a:bodyPr>
          <a:lstStyle/>
          <a:p>
            <a:endParaRPr lang="ru-RU" sz="4000" i="1" dirty="0" smtClean="0"/>
          </a:p>
          <a:p>
            <a:r>
              <a:rPr lang="ru-RU" i="1" dirty="0" smtClean="0"/>
              <a:t>6)     Изобретателем первого трансформатора был Яблочков Павел…..</a:t>
            </a:r>
          </a:p>
          <a:p>
            <a:r>
              <a:rPr lang="ru-RU" i="1" dirty="0" smtClean="0"/>
              <a:t>               а) Иванович</a:t>
            </a:r>
          </a:p>
          <a:p>
            <a:r>
              <a:rPr lang="ru-RU" i="1" dirty="0" smtClean="0"/>
              <a:t>               б) Николаевич</a:t>
            </a:r>
          </a:p>
          <a:p>
            <a:r>
              <a:rPr lang="ru-RU" i="1" dirty="0" smtClean="0"/>
              <a:t>               г) Анатольевич  </a:t>
            </a:r>
          </a:p>
          <a:p>
            <a:r>
              <a:rPr lang="ru-RU" i="1" dirty="0" smtClean="0"/>
              <a:t>  </a:t>
            </a:r>
          </a:p>
          <a:p>
            <a:r>
              <a:rPr lang="ru-RU" i="1" dirty="0" smtClean="0"/>
              <a:t>7)     Трансформатор называют повышающим ………, </a:t>
            </a:r>
          </a:p>
          <a:p>
            <a:r>
              <a:rPr lang="ru-RU" i="1" dirty="0" smtClean="0"/>
              <a:t>               а)  число витков вторичной обмотки больше                              первичной</a:t>
            </a:r>
          </a:p>
          <a:p>
            <a:r>
              <a:rPr lang="ru-RU" i="1" dirty="0" smtClean="0"/>
              <a:t>               б)  число витков вторичной обмотки меньше числа витков первичной.</a:t>
            </a:r>
          </a:p>
          <a:p>
            <a:r>
              <a:rPr lang="ru-RU" i="1" dirty="0" smtClean="0"/>
              <a:t>           </a:t>
            </a:r>
          </a:p>
          <a:p>
            <a:r>
              <a:rPr lang="ru-RU" i="1" dirty="0" smtClean="0"/>
              <a:t>8)     Трансформатор называют понижающим …….</a:t>
            </a:r>
          </a:p>
          <a:p>
            <a:r>
              <a:rPr lang="ru-RU" i="1" dirty="0" smtClean="0"/>
              <a:t>               а)  число витков вторичной обмотки больше первичной</a:t>
            </a:r>
          </a:p>
          <a:p>
            <a:r>
              <a:rPr lang="ru-RU" i="1" dirty="0" smtClean="0"/>
              <a:t>               б)  число витков вторичной обмотки меньше числа витков первичной.</a:t>
            </a:r>
          </a:p>
          <a:p>
            <a:endParaRPr lang="ru-RU" i="1" dirty="0" smtClean="0"/>
          </a:p>
          <a:p>
            <a:r>
              <a:rPr lang="ru-RU" i="1" dirty="0" smtClean="0"/>
              <a:t>9)     Какой трансформатор показан на рисунке….</a:t>
            </a:r>
          </a:p>
          <a:p>
            <a:endParaRPr lang="ru-RU" i="1" dirty="0" smtClean="0"/>
          </a:p>
          <a:p>
            <a:r>
              <a:rPr lang="ru-RU" dirty="0" smtClean="0"/>
              <a:t>а)  силовой</a:t>
            </a:r>
          </a:p>
          <a:p>
            <a:r>
              <a:rPr lang="ru-RU" dirty="0" smtClean="0"/>
              <a:t>б) специальный</a:t>
            </a:r>
          </a:p>
          <a:p>
            <a:r>
              <a:rPr lang="ru-RU" dirty="0" smtClean="0"/>
              <a:t>в) стальной</a:t>
            </a:r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r>
              <a:rPr lang="ru-RU" i="1" dirty="0" smtClean="0"/>
              <a:t>10)    Какая музыка прозвучала в видеоролике «Трансформатор </a:t>
            </a:r>
            <a:r>
              <a:rPr lang="ru-RU" i="1" dirty="0" err="1" smtClean="0"/>
              <a:t>Теслы</a:t>
            </a:r>
            <a:r>
              <a:rPr lang="ru-RU" i="1" dirty="0" smtClean="0"/>
              <a:t>»?</a:t>
            </a:r>
          </a:p>
          <a:p>
            <a:endParaRPr lang="ru-RU" dirty="0" smtClean="0"/>
          </a:p>
          <a:p>
            <a:r>
              <a:rPr lang="ru-RU" dirty="0" smtClean="0"/>
              <a:t>11) Какие типы трансформаторов показаны?</a:t>
            </a:r>
            <a:endParaRPr lang="ru-RU" dirty="0"/>
          </a:p>
        </p:txBody>
      </p:sp>
      <p:pic>
        <p:nvPicPr>
          <p:cNvPr id="5" name="Рисунок 4" descr="Картинка 1 из 1428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293096"/>
            <a:ext cx="1296143" cy="7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://www.go-radio.ru/images/tr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5805264"/>
            <a:ext cx="1512168" cy="864096"/>
          </a:xfrm>
          <a:prstGeom prst="rect">
            <a:avLst/>
          </a:prstGeom>
          <a:noFill/>
        </p:spPr>
      </p:pic>
      <p:pic>
        <p:nvPicPr>
          <p:cNvPr id="7" name="Picture 2" descr="http://www.go-radio.ru/images/tr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5733256"/>
            <a:ext cx="1296144" cy="864096"/>
          </a:xfrm>
          <a:prstGeom prst="rect">
            <a:avLst/>
          </a:prstGeom>
          <a:noFill/>
        </p:spPr>
      </p:pic>
      <p:pic>
        <p:nvPicPr>
          <p:cNvPr id="8" name="Picture 6" descr="http://www.go-radio.ru/images/tr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5805264"/>
            <a:ext cx="1080120" cy="792088"/>
          </a:xfrm>
          <a:prstGeom prst="rect">
            <a:avLst/>
          </a:prstGeom>
          <a:noFill/>
        </p:spPr>
      </p:pic>
      <p:pic>
        <p:nvPicPr>
          <p:cNvPr id="10" name="Рисунок 9" descr="Безымянный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14348" y="6000768"/>
            <a:ext cx="1419423" cy="5144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775413083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571480"/>
            <a:ext cx="7858180" cy="57864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scene3d>
              <a:camera prst="perspectiveHeroicExtremeRightFacing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 smtClean="0">
                <a:ln w="0"/>
                <a:solidFill>
                  <a:srgbClr val="0070C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60000" dist="60007" dir="5400000" sy="-100000" algn="bl" rotWithShape="0"/>
                </a:effectLst>
              </a:rPr>
              <a:t>1-а                         </a:t>
            </a:r>
          </a:p>
          <a:p>
            <a:r>
              <a:rPr lang="ru-RU" sz="2800" b="1" cap="all" dirty="0" smtClean="0">
                <a:ln w="0"/>
                <a:solidFill>
                  <a:srgbClr val="0070C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60000" dist="60007" dir="5400000" sy="-100000" algn="bl" rotWithShape="0"/>
                </a:effectLst>
              </a:rPr>
              <a:t>2-б</a:t>
            </a:r>
          </a:p>
          <a:p>
            <a:r>
              <a:rPr lang="ru-RU" sz="2800" b="1" cap="all" dirty="0" smtClean="0">
                <a:ln w="0"/>
                <a:solidFill>
                  <a:srgbClr val="0070C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60000" dist="60007" dir="5400000" sy="-100000" algn="bl" rotWithShape="0"/>
                </a:effectLst>
              </a:rPr>
              <a:t>3-а</a:t>
            </a:r>
          </a:p>
          <a:p>
            <a:r>
              <a:rPr lang="ru-RU" sz="2800" b="1" cap="all" dirty="0" smtClean="0">
                <a:ln w="0"/>
                <a:solidFill>
                  <a:srgbClr val="0070C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60000" dist="60007" dir="5400000" sy="-100000" algn="bl" rotWithShape="0"/>
                </a:effectLst>
              </a:rPr>
              <a:t>4-б</a:t>
            </a:r>
          </a:p>
          <a:p>
            <a:r>
              <a:rPr lang="ru-RU" sz="2800" b="1" cap="all" dirty="0" smtClean="0">
                <a:ln w="0"/>
                <a:solidFill>
                  <a:srgbClr val="0070C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60000" dist="60007" dir="5400000" sy="-100000" algn="bl" rotWithShape="0"/>
                </a:effectLst>
              </a:rPr>
              <a:t>5-а</a:t>
            </a:r>
          </a:p>
          <a:p>
            <a:r>
              <a:rPr lang="ru-RU" sz="2800" b="1" cap="all" dirty="0" smtClean="0">
                <a:ln w="0"/>
                <a:solidFill>
                  <a:srgbClr val="0070C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60000" dist="60007" dir="5400000" sy="-100000" algn="bl" rotWithShape="0"/>
                </a:effectLst>
              </a:rPr>
              <a:t>6-б</a:t>
            </a:r>
          </a:p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357686" y="2214554"/>
            <a:ext cx="4041775" cy="3951288"/>
          </a:xfrm>
        </p:spPr>
        <p:txBody>
          <a:bodyPr>
            <a:normAutofit/>
            <a:scene3d>
              <a:camera prst="perspectiveHeroicExtremeLeftFacing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rgbClr val="F80202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7-а</a:t>
            </a:r>
          </a:p>
          <a:p>
            <a:r>
              <a:rPr lang="ru-RU" sz="2800" b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rgbClr val="F80202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8-б</a:t>
            </a:r>
          </a:p>
          <a:p>
            <a:r>
              <a:rPr lang="ru-RU" sz="2800" b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rgbClr val="F80202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9-а</a:t>
            </a:r>
          </a:p>
          <a:p>
            <a:r>
              <a:rPr lang="ru-RU" sz="2800" b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rgbClr val="F80202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10- «Охотники за приведеньями»</a:t>
            </a:r>
          </a:p>
          <a:p>
            <a:r>
              <a:rPr lang="ru-RU" sz="2800" b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rgbClr val="F80202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11- Стержневой, </a:t>
            </a:r>
            <a:r>
              <a:rPr lang="ru-RU" sz="2800" b="1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rgbClr val="F80202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торендальный</a:t>
            </a:r>
            <a:r>
              <a:rPr lang="ru-RU" sz="2800" b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rgbClr val="F80202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, броневой.</a:t>
            </a:r>
            <a:endParaRPr lang="ru-RU" sz="2800" b="1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glow rad="228600">
                  <a:srgbClr val="F80202"/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0"/>
            <a:ext cx="8610600" cy="882650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00B050"/>
                </a:solidFill>
                <a:effectLst>
                  <a:glow rad="101600">
                    <a:srgbClr val="FF0000">
                      <a:alpha val="60000"/>
                    </a:srgbClr>
                  </a:glow>
                  <a:reflection blurRad="12700" stA="48000" endA="300" endPos="55000" dir="5400000" sy="-90000" algn="bl" rotWithShape="0"/>
                </a:effectLst>
              </a:rPr>
              <a:t>        ОТВЕТЫ</a:t>
            </a:r>
            <a:endParaRPr lang="ru-RU" sz="8800" dirty="0">
              <a:solidFill>
                <a:srgbClr val="00B050"/>
              </a:solidFill>
              <a:effectLst>
                <a:glow rad="101600">
                  <a:srgbClr val="FF0000">
                    <a:alpha val="60000"/>
                  </a:srgbClr>
                </a:glow>
                <a:reflection blurRad="12700" stA="48000" endA="300" endPos="55000" dir="5400000" sy="-9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9"/>
            <a:ext cx="7772400" cy="857255"/>
          </a:xfrm>
        </p:spPr>
        <p:txBody>
          <a:bodyPr/>
          <a:lstStyle/>
          <a:p>
            <a:r>
              <a:rPr lang="ru-RU" dirty="0" smtClean="0"/>
              <a:t>Тема урока: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285860"/>
            <a:ext cx="7215238" cy="521497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131840" y="1988840"/>
          <a:ext cx="325043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0086"/>
                <a:gridCol w="650086"/>
                <a:gridCol w="650086"/>
                <a:gridCol w="650086"/>
                <a:gridCol w="650086"/>
              </a:tblGrid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Щ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728" y="2714620"/>
          <a:ext cx="645319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5319"/>
                <a:gridCol w="645319"/>
                <a:gridCol w="645319"/>
                <a:gridCol w="645319"/>
                <a:gridCol w="645319"/>
                <a:gridCol w="645319"/>
                <a:gridCol w="645319"/>
                <a:gridCol w="645319"/>
                <a:gridCol w="645319"/>
                <a:gridCol w="645319"/>
              </a:tblGrid>
              <a:tr h="357190"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142982" y="3357562"/>
          <a:ext cx="700092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728"/>
                <a:gridCol w="466728"/>
                <a:gridCol w="466728"/>
                <a:gridCol w="466728"/>
                <a:gridCol w="466728"/>
                <a:gridCol w="466728"/>
                <a:gridCol w="466728"/>
                <a:gridCol w="466728"/>
                <a:gridCol w="466728"/>
                <a:gridCol w="466728"/>
                <a:gridCol w="466728"/>
                <a:gridCol w="466728"/>
                <a:gridCol w="466728"/>
                <a:gridCol w="466728"/>
                <a:gridCol w="466728"/>
              </a:tblGrid>
              <a:tr h="357190"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i-main-pic" descr="Картинка 16 из 84000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929066"/>
            <a:ext cx="278608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-main-pic" descr="Картинка 1 из 5655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3929066"/>
            <a:ext cx="314327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b="1" smtClean="0"/>
              <a:t>Познакомиться </a:t>
            </a:r>
            <a:r>
              <a:rPr lang="ru-RU" b="1" dirty="0" smtClean="0"/>
              <a:t>с историей развития трансформаторов, их назначением,  устройством, типами.</a:t>
            </a:r>
          </a:p>
          <a:p>
            <a:pPr>
              <a:lnSpc>
                <a:spcPct val="150000"/>
              </a:lnSpc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219200"/>
          </a:xfrm>
        </p:spPr>
        <p:txBody>
          <a:bodyPr>
            <a:normAutofit/>
          </a:bodyPr>
          <a:lstStyle/>
          <a:p>
            <a:r>
              <a:rPr lang="ru-RU" dirty="0" smtClean="0"/>
              <a:t>План урока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solidFill>
                  <a:srgbClr val="C00000"/>
                </a:solidFill>
              </a:rPr>
              <a:t>История развития трансформаторов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/>
              <a:t>Назначение трансформаторов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/>
              <a:t>Устройство трансформаторов и их типы</a:t>
            </a:r>
          </a:p>
          <a:p>
            <a:pPr marL="514350" indent="-514350">
              <a:buNone/>
            </a:pPr>
            <a:endParaRPr lang="ru-RU" dirty="0"/>
          </a:p>
        </p:txBody>
      </p:sp>
      <p:pic>
        <p:nvPicPr>
          <p:cNvPr id="4" name="i-main-pic" descr="Картинка 1 из 4518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4000504"/>
            <a:ext cx="476250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История развития трансформаторов</a:t>
            </a:r>
            <a:endParaRPr lang="ru-RU" dirty="0"/>
          </a:p>
        </p:txBody>
      </p:sp>
      <p:pic>
        <p:nvPicPr>
          <p:cNvPr id="4" name="Содержимое 3" descr="http://vintor.com.ua/i/info-00101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185738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786050" y="1357298"/>
            <a:ext cx="564360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Изобретателем первого трансформатора является русский ученный Павел Николаевич Яблочков в 1876 году. Яблочков использовал индукционную катушку с двумя обмотками в качестве трансформатора для питания изобретенных им электрических свечей. Трансформатор Яблочкова имел незамкнутый сердечник. Трансформаторы с замкнутым сердечником, подобные применяемым в настоящее время, появились значительно позднее, в 1884г. Особенно широко трансформаторы стали применяться после того, как М.О. </a:t>
            </a:r>
            <a:r>
              <a:rPr lang="ru-RU" dirty="0" err="1" smtClean="0"/>
              <a:t>Доливо</a:t>
            </a:r>
            <a:r>
              <a:rPr lang="ru-RU" dirty="0" smtClean="0"/>
              <a:t> – Добровольским была предложена трехфазная система передачи электроэнергии и разработана конструкция первого трехфазного трансформатора в 1891 году.</a:t>
            </a:r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786190"/>
            <a:ext cx="24288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          ЯБЛОЧКОВ</a:t>
            </a:r>
            <a:endParaRPr lang="ru-RU" sz="1600" dirty="0" smtClean="0"/>
          </a:p>
          <a:p>
            <a:r>
              <a:rPr lang="ru-RU" sz="1600" b="1" dirty="0" smtClean="0"/>
              <a:t>    Павел Николаевич</a:t>
            </a:r>
            <a:endParaRPr lang="ru-RU" sz="1600" dirty="0" smtClean="0"/>
          </a:p>
          <a:p>
            <a:r>
              <a:rPr lang="ru-RU" sz="1600" b="1" dirty="0" smtClean="0"/>
              <a:t>    (2.9.1847 - 19.3.1894)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/>
              <a:t>История развития трансформаторов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solidFill>
                  <a:srgbClr val="C00000"/>
                </a:solidFill>
              </a:rPr>
              <a:t>Назначение трансформаторов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/>
              <a:t>Устройство трансформатора и их типы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/>
          <a:lstStyle/>
          <a:p>
            <a:r>
              <a:rPr lang="ru-RU" dirty="0" smtClean="0"/>
              <a:t>Назначение трансформаторов</a:t>
            </a:r>
            <a:endParaRPr lang="ru-RU" dirty="0"/>
          </a:p>
        </p:txBody>
      </p:sp>
      <p:pic>
        <p:nvPicPr>
          <p:cNvPr id="4" name="Содержимое 3" descr="bronevoi_trans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857364"/>
            <a:ext cx="3357586" cy="3500462"/>
          </a:xfrm>
        </p:spPr>
      </p:pic>
      <p:sp>
        <p:nvSpPr>
          <p:cNvPr id="5" name="TextBox 4"/>
          <p:cNvSpPr txBox="1"/>
          <p:nvPr/>
        </p:nvSpPr>
        <p:spPr>
          <a:xfrm>
            <a:off x="3786182" y="2071678"/>
            <a:ext cx="492922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C00000"/>
                </a:solidFill>
              </a:rPr>
              <a:t>Трансформатор</a:t>
            </a:r>
            <a:r>
              <a:rPr lang="ru-RU" dirty="0" smtClean="0"/>
              <a:t> – статическое устройство, имеющее две или большее число обмоток и предназначенное  для преобразования переменного тока одного напряжения в переменный ток другого напряжения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 трансформаторов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8954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Наиболее часто трансформаторы применяются в электросетях и в источниках питания различных приборов, а также в сварочных аппаратах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                                                                                     </a:t>
            </a:r>
          </a:p>
          <a:p>
            <a:pPr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                                                                          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Трансформатор на линии электропередач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56992"/>
            <a:ext cx="200026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dic.academic.ru/pictures/wiki/files/49/180px-SmallTransformer.JPG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3284984"/>
            <a:ext cx="171450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3284984"/>
            <a:ext cx="209550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39552" y="5657671"/>
            <a:ext cx="7858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Применение в                            применение в              применение в         </a:t>
            </a:r>
          </a:p>
          <a:p>
            <a:r>
              <a:rPr lang="ru-RU" b="1" dirty="0" smtClean="0"/>
              <a:t>электросетях                               источниках                     сварочных</a:t>
            </a:r>
          </a:p>
          <a:p>
            <a:r>
              <a:rPr lang="ru-RU" b="1" dirty="0" smtClean="0"/>
              <a:t>                                                     электропитания               аппаратах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1018</TotalTime>
  <Words>528</Words>
  <Application>Microsoft Office PowerPoint</Application>
  <PresentationFormat>Экран (4:3)</PresentationFormat>
  <Paragraphs>160</Paragraphs>
  <Slides>25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Слайд 1</vt:lpstr>
      <vt:lpstr>Слайд 2</vt:lpstr>
      <vt:lpstr>Тема урока:</vt:lpstr>
      <vt:lpstr>Цель урока:</vt:lpstr>
      <vt:lpstr>План урока:</vt:lpstr>
      <vt:lpstr>История развития трансформаторов</vt:lpstr>
      <vt:lpstr>План урока:</vt:lpstr>
      <vt:lpstr>Назначение трансформаторов</vt:lpstr>
      <vt:lpstr>Применение трансформаторов</vt:lpstr>
      <vt:lpstr>В соответствии с назначением различают: силовые трансформаторы</vt:lpstr>
      <vt:lpstr>Измерительные трансформаторы</vt:lpstr>
      <vt:lpstr>Радиотехнические трансформаторы</vt:lpstr>
      <vt:lpstr>Специальные трансформаторы</vt:lpstr>
      <vt:lpstr>В зависимости от числа обмоток:</vt:lpstr>
      <vt:lpstr>Двухобмоточные трансформаторы:</vt:lpstr>
      <vt:lpstr>Многообмоточные трансформаторы:</vt:lpstr>
      <vt:lpstr>В зависимости от числа фаз:</vt:lpstr>
      <vt:lpstr>Многофазные:</vt:lpstr>
      <vt:lpstr>План урока:</vt:lpstr>
      <vt:lpstr>Устройство трансформаторов и их типы</vt:lpstr>
      <vt:lpstr>Слайд 21</vt:lpstr>
      <vt:lpstr>Типы трансформаторов</vt:lpstr>
      <vt:lpstr>         Закрепление изученного  ОТВЕТЬТЕ НА ВОПРОСЫ, ВЫБИРАЯ ПРАВИЛЬНЫЙ ВАРИАНТ </vt:lpstr>
      <vt:lpstr>Слайд 24</vt:lpstr>
      <vt:lpstr>        ОТВЕТЫ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Знакомый шифр</dc:title>
  <dc:creator>User</dc:creator>
  <cp:lastModifiedBy>Гугучкина</cp:lastModifiedBy>
  <cp:revision>101</cp:revision>
  <dcterms:created xsi:type="dcterms:W3CDTF">2011-03-22T09:28:11Z</dcterms:created>
  <dcterms:modified xsi:type="dcterms:W3CDTF">2013-01-31T07:46:28Z</dcterms:modified>
</cp:coreProperties>
</file>