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65" r:id="rId4"/>
    <p:sldId id="264" r:id="rId5"/>
    <p:sldId id="263" r:id="rId6"/>
    <p:sldId id="266" r:id="rId7"/>
    <p:sldId id="267" r:id="rId8"/>
    <p:sldId id="268" r:id="rId9"/>
    <p:sldId id="269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135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1"/>
                </a:solidFill>
              </a:rPr>
              <a:t>Цели и задачи</a:t>
            </a:r>
            <a:br>
              <a:rPr lang="ru-RU" b="1" i="1" dirty="0" smtClean="0">
                <a:solidFill>
                  <a:schemeClr val="tx1"/>
                </a:solidFill>
              </a:rPr>
            </a:br>
            <a:r>
              <a:rPr lang="ru-RU" b="1" i="1" dirty="0" smtClean="0">
                <a:solidFill>
                  <a:schemeClr val="tx1"/>
                </a:solidFill>
              </a:rPr>
              <a:t> Федерального государственного образовательного стандарта</a:t>
            </a:r>
            <a:br>
              <a:rPr lang="ru-RU" b="1" i="1" dirty="0" smtClean="0">
                <a:solidFill>
                  <a:schemeClr val="tx1"/>
                </a:solidFill>
              </a:rPr>
            </a:br>
            <a:r>
              <a:rPr lang="ru-RU" b="1" i="1" dirty="0" smtClean="0">
                <a:solidFill>
                  <a:schemeClr val="tx1"/>
                </a:solidFill>
              </a:rPr>
              <a:t>ФГОС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56000"/>
            <a:ext cx="6400800" cy="2321271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>
                <a:solidFill>
                  <a:schemeClr val="tx1"/>
                </a:solidFill>
              </a:rPr>
              <a:t>ГБОУ  СОШ № 2092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Структурное подразделение «Надежда» 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м</a:t>
            </a:r>
            <a:r>
              <a:rPr lang="ru-RU" dirty="0" smtClean="0">
                <a:solidFill>
                  <a:schemeClr val="tx1"/>
                </a:solidFill>
              </a:rPr>
              <a:t>узыкальный руководитель</a:t>
            </a:r>
          </a:p>
          <a:p>
            <a:r>
              <a:rPr lang="ru-RU" smtClean="0">
                <a:solidFill>
                  <a:schemeClr val="tx1"/>
                </a:solidFill>
              </a:rPr>
              <a:t>Мишина Н.Е.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0403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tx1"/>
                </a:solidFill>
              </a:rPr>
              <a:t>Спасибо за внимание!</a:t>
            </a:r>
            <a:endParaRPr lang="ru-RU" sz="60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756592" y="3861048"/>
            <a:ext cx="6400800" cy="147320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227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Цели ФГОС: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solidFill>
                  <a:schemeClr val="tx1"/>
                </a:solidFill>
              </a:rPr>
              <a:t>1. повышение социального статуса дошкольного образования;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Цели ФГОС: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988840"/>
            <a:ext cx="7848872" cy="3888431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 marL="514350" indent="-514350">
              <a:buAutoNum type="arabicPeriod"/>
            </a:pPr>
            <a:r>
              <a:rPr lang="ru-RU" sz="2800" i="1" dirty="0" smtClean="0">
                <a:solidFill>
                  <a:schemeClr val="tx1"/>
                </a:solidFill>
              </a:rPr>
              <a:t>1.Повышение социального статуса дошкольного образования.</a:t>
            </a:r>
          </a:p>
          <a:p>
            <a:pPr marL="514350" indent="-514350">
              <a:buAutoNum type="arabicPeriod"/>
            </a:pPr>
            <a:r>
              <a:rPr lang="ru-RU" sz="2800" i="1" dirty="0" smtClean="0">
                <a:solidFill>
                  <a:schemeClr val="tx1"/>
                </a:solidFill>
              </a:rPr>
              <a:t>2.Обеспечение государством равенства возможностей для каждого ребенка в получении качественного дошкольного образования</a:t>
            </a:r>
            <a:endParaRPr lang="ru-RU" sz="28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695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11560" y="692696"/>
            <a:ext cx="7772400" cy="17801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Цели ФГОС: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solidFill>
                  <a:schemeClr val="tx1"/>
                </a:solidFill>
              </a:rPr>
              <a:t>1. повышение социального статуса дошкольного образования;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764704"/>
            <a:ext cx="7848872" cy="5112567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 marL="514350" indent="-514350">
              <a:buAutoNum type="arabicPeriod"/>
            </a:pPr>
            <a:endParaRPr lang="ru-RU" sz="2800" dirty="0" smtClean="0">
              <a:solidFill>
                <a:schemeClr val="tx1"/>
              </a:solidFill>
            </a:endParaRPr>
          </a:p>
          <a:p>
            <a:r>
              <a:rPr lang="ru-RU" sz="2800" i="1" dirty="0" smtClean="0">
                <a:solidFill>
                  <a:schemeClr val="tx1"/>
                </a:solidFill>
              </a:rPr>
              <a:t>3. обеспечение государственных гарантий уровня  и качества дошкольного образования на основе единства обязательных требований к условиям реализации образовательных программ дошкольного образования, их структуре и результатам их освоения</a:t>
            </a:r>
            <a:r>
              <a:rPr lang="ru-RU" sz="2800" dirty="0" smtClean="0">
                <a:solidFill>
                  <a:schemeClr val="tx1"/>
                </a:solidFill>
              </a:rPr>
              <a:t>.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3896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4</a:t>
            </a:r>
            <a:r>
              <a:rPr lang="ru-RU" sz="3100" i="1" dirty="0">
                <a:solidFill>
                  <a:schemeClr val="tx1"/>
                </a:solidFill>
                <a:latin typeface="+mn-lt"/>
                <a:ea typeface="Calibri"/>
              </a:rPr>
              <a:t>) сохранение единства образовательного пространства Российской Федерации относительно уровня дошкольного образования</a:t>
            </a:r>
            <a:r>
              <a:rPr lang="ru-RU" sz="3100" i="1" dirty="0" smtClean="0">
                <a:solidFill>
                  <a:schemeClr val="tx1"/>
                </a:solidFill>
              </a:rPr>
              <a:t>.</a:t>
            </a:r>
            <a:endParaRPr lang="ru-RU" sz="3100" i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227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7772400" cy="86409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Задачи ФГОС 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700808"/>
            <a:ext cx="7992888" cy="4392488"/>
          </a:xfrm>
        </p:spPr>
        <p:txBody>
          <a:bodyPr>
            <a:normAutofit fontScale="62500" lnSpcReduction="20000"/>
          </a:bodyPr>
          <a:lstStyle/>
          <a:p>
            <a:endParaRPr lang="ru-RU" b="1" dirty="0" smtClean="0"/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4000" i="1" dirty="0" smtClean="0">
                <a:solidFill>
                  <a:schemeClr val="tx1"/>
                </a:solidFill>
                <a:ea typeface="Calibri"/>
                <a:cs typeface="Times New Roman"/>
              </a:rPr>
              <a:t>1.Охрана </a:t>
            </a:r>
            <a:r>
              <a:rPr lang="ru-RU" sz="4000" i="1" dirty="0">
                <a:solidFill>
                  <a:schemeClr val="tx1"/>
                </a:solidFill>
                <a:ea typeface="Calibri"/>
                <a:cs typeface="Times New Roman"/>
              </a:rPr>
              <a:t>и </a:t>
            </a:r>
            <a:r>
              <a:rPr lang="ru-RU" sz="4000" i="1" dirty="0" smtClean="0">
                <a:solidFill>
                  <a:schemeClr val="tx1"/>
                </a:solidFill>
                <a:ea typeface="Calibri"/>
                <a:cs typeface="Times New Roman"/>
              </a:rPr>
              <a:t>укрепление </a:t>
            </a:r>
            <a:r>
              <a:rPr lang="ru-RU" sz="4000" i="1" dirty="0">
                <a:solidFill>
                  <a:schemeClr val="tx1"/>
                </a:solidFill>
                <a:ea typeface="Calibri"/>
                <a:cs typeface="Times New Roman"/>
              </a:rPr>
              <a:t>физического и психического здоровья детей, в том числе их эмоционального благополучия</a:t>
            </a:r>
            <a:r>
              <a:rPr lang="ru-RU" sz="4000" i="1" dirty="0" smtClean="0">
                <a:solidFill>
                  <a:schemeClr val="tx1"/>
                </a:solidFill>
                <a:ea typeface="Calibri"/>
                <a:cs typeface="Times New Roman"/>
              </a:rPr>
              <a:t>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4000" i="1" dirty="0" smtClean="0">
                <a:solidFill>
                  <a:schemeClr val="tx1"/>
                </a:solidFill>
                <a:ea typeface="Calibri"/>
                <a:cs typeface="Times New Roman"/>
              </a:rPr>
              <a:t>2. Обеспечение </a:t>
            </a:r>
            <a:r>
              <a:rPr lang="ru-RU" sz="4000" i="1" dirty="0">
                <a:solidFill>
                  <a:schemeClr val="tx1"/>
                </a:solidFill>
                <a:ea typeface="Calibri"/>
                <a:cs typeface="Times New Roman"/>
              </a:rPr>
              <a:t>равных возможностей для полноценного развития каждого ребенка в период дошкольного детства независимо от места жительства, пола, нации, языка, социального статуса, психофизиологических и других особенностей (в том числе ограниченных возможностей здоровья);</a:t>
            </a:r>
          </a:p>
          <a:p>
            <a:pPr marL="514350" indent="-514350" algn="just">
              <a:lnSpc>
                <a:spcPct val="115000"/>
              </a:lnSpc>
              <a:spcAft>
                <a:spcPts val="0"/>
              </a:spcAft>
              <a:buAutoNum type="arabicParenR"/>
            </a:pPr>
            <a:endParaRPr lang="ru-RU" sz="3600" i="1" dirty="0">
              <a:solidFill>
                <a:schemeClr val="tx1"/>
              </a:solidFill>
              <a:ea typeface="Calibri"/>
              <a:cs typeface="Times New Roman"/>
            </a:endParaRPr>
          </a:p>
          <a:p>
            <a:endParaRPr lang="ru-RU" sz="28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27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7772400" cy="864096"/>
          </a:xfrm>
        </p:spPr>
        <p:txBody>
          <a:bodyPr>
            <a:normAutofit/>
          </a:bodyPr>
          <a:lstStyle/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692696"/>
            <a:ext cx="7992888" cy="5472608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i="1" dirty="0">
                <a:solidFill>
                  <a:schemeClr val="tx1"/>
                </a:solidFill>
                <a:ea typeface="Calibri"/>
                <a:cs typeface="Times New Roman"/>
              </a:rPr>
              <a:t>3) </a:t>
            </a:r>
            <a:r>
              <a:rPr lang="ru-RU" sz="2800" i="1" dirty="0" smtClean="0">
                <a:solidFill>
                  <a:schemeClr val="tx1"/>
                </a:solidFill>
                <a:ea typeface="Calibri"/>
                <a:cs typeface="Times New Roman"/>
              </a:rPr>
              <a:t>Обеспечение </a:t>
            </a:r>
            <a:r>
              <a:rPr lang="ru-RU" sz="2800" i="1" dirty="0">
                <a:solidFill>
                  <a:schemeClr val="tx1"/>
                </a:solidFill>
                <a:ea typeface="Calibri"/>
                <a:cs typeface="Times New Roman"/>
              </a:rPr>
              <a:t>преемственности целей, задач и содержания образования, реализуемых в рамках образовательных программ различных уровней (далее - преемственность основных образовательных программ дошкольного и начального общего образования);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i="1" dirty="0">
                <a:solidFill>
                  <a:schemeClr val="tx1"/>
                </a:solidFill>
                <a:ea typeface="Calibri"/>
                <a:cs typeface="Times New Roman"/>
              </a:rPr>
              <a:t>4) </a:t>
            </a:r>
            <a:r>
              <a:rPr lang="ru-RU" sz="2800" i="1" dirty="0" smtClean="0">
                <a:solidFill>
                  <a:schemeClr val="tx1"/>
                </a:solidFill>
                <a:ea typeface="Calibri"/>
                <a:cs typeface="Times New Roman"/>
              </a:rPr>
              <a:t>Создание </a:t>
            </a:r>
            <a:r>
              <a:rPr lang="ru-RU" sz="2800" i="1" dirty="0">
                <a:solidFill>
                  <a:schemeClr val="tx1"/>
                </a:solidFill>
                <a:ea typeface="Calibri"/>
                <a:cs typeface="Times New Roman"/>
              </a:rPr>
              <a:t>благоприятных условий развития детей в соответствии с их возрастными и индивидуальными особенностями и склонностями, развития способностей и творческого потенциала каждого ребенка как субъекта отношений с самим собой, другими детьми, взрослыми и миром;</a:t>
            </a:r>
          </a:p>
          <a:p>
            <a:endParaRPr lang="ru-RU" b="1" dirty="0" smtClean="0"/>
          </a:p>
          <a:p>
            <a:pPr marL="514350" indent="-514350" algn="just">
              <a:lnSpc>
                <a:spcPct val="115000"/>
              </a:lnSpc>
              <a:spcAft>
                <a:spcPts val="0"/>
              </a:spcAft>
              <a:buAutoNum type="arabicParenR"/>
            </a:pPr>
            <a:endParaRPr lang="ru-RU" sz="2800" i="1" dirty="0">
              <a:solidFill>
                <a:schemeClr val="tx1"/>
              </a:solidFill>
              <a:ea typeface="Calibri"/>
              <a:cs typeface="Times New Roman"/>
            </a:endParaRPr>
          </a:p>
          <a:p>
            <a:endParaRPr lang="ru-RU" sz="28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87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7772400" cy="864096"/>
          </a:xfrm>
        </p:spPr>
        <p:txBody>
          <a:bodyPr>
            <a:normAutofit/>
          </a:bodyPr>
          <a:lstStyle/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692696"/>
            <a:ext cx="7992888" cy="5472608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i="1" dirty="0">
                <a:solidFill>
                  <a:schemeClr val="tx1"/>
                </a:solidFill>
                <a:ea typeface="Calibri"/>
                <a:cs typeface="Times New Roman"/>
              </a:rPr>
              <a:t>5) </a:t>
            </a:r>
            <a:r>
              <a:rPr lang="ru-RU" sz="2800" i="1" dirty="0" smtClean="0">
                <a:solidFill>
                  <a:schemeClr val="tx1"/>
                </a:solidFill>
                <a:ea typeface="Calibri"/>
                <a:cs typeface="Times New Roman"/>
              </a:rPr>
              <a:t>Объединение </a:t>
            </a:r>
            <a:r>
              <a:rPr lang="ru-RU" sz="2800" i="1" dirty="0">
                <a:solidFill>
                  <a:schemeClr val="tx1"/>
                </a:solidFill>
                <a:ea typeface="Calibri"/>
                <a:cs typeface="Times New Roman"/>
              </a:rPr>
              <a:t>обучения и воспитания в целостный образовательный процесс на основе духовно-нравственных и социокультурных ценностей и принятых в обществе правил и норм поведения в интересах человека, семьи, общества;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i="1" dirty="0">
                <a:solidFill>
                  <a:schemeClr val="tx1"/>
                </a:solidFill>
                <a:ea typeface="Calibri"/>
                <a:cs typeface="Times New Roman"/>
              </a:rPr>
              <a:t>6) </a:t>
            </a:r>
            <a:r>
              <a:rPr lang="ru-RU" sz="2800" i="1" dirty="0" smtClean="0">
                <a:solidFill>
                  <a:schemeClr val="tx1"/>
                </a:solidFill>
                <a:ea typeface="Calibri"/>
                <a:cs typeface="Times New Roman"/>
              </a:rPr>
              <a:t>Формирование </a:t>
            </a:r>
            <a:r>
              <a:rPr lang="ru-RU" sz="2800" i="1" dirty="0">
                <a:solidFill>
                  <a:schemeClr val="tx1"/>
                </a:solidFill>
                <a:ea typeface="Calibri"/>
                <a:cs typeface="Times New Roman"/>
              </a:rPr>
              <a:t>общей культуры личности детей, в том числе ценностей здорового образа жизни, развития их социальных, нравственных, эстетических, интеллектуальных, физических качеств, инициативности, самостоятельности и ответственности ребенка, формирования предпосылок учебной деятельности;</a:t>
            </a:r>
          </a:p>
          <a:p>
            <a:pPr marL="514350" indent="-514350" algn="just">
              <a:lnSpc>
                <a:spcPct val="115000"/>
              </a:lnSpc>
              <a:spcAft>
                <a:spcPts val="0"/>
              </a:spcAft>
              <a:buAutoNum type="arabicParenR"/>
            </a:pPr>
            <a:endParaRPr lang="ru-RU" sz="2800" i="1" dirty="0">
              <a:solidFill>
                <a:schemeClr val="tx1"/>
              </a:solidFill>
              <a:ea typeface="Calibri"/>
              <a:cs typeface="Times New Roman"/>
            </a:endParaRPr>
          </a:p>
          <a:p>
            <a:endParaRPr lang="ru-RU" sz="28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099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7772400" cy="864096"/>
          </a:xfrm>
        </p:spPr>
        <p:txBody>
          <a:bodyPr>
            <a:normAutofit/>
          </a:bodyPr>
          <a:lstStyle/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692696"/>
            <a:ext cx="7992888" cy="5472608"/>
          </a:xfrm>
        </p:spPr>
        <p:txBody>
          <a:bodyPr>
            <a:normAutofit fontScale="92500" lnSpcReduction="20000"/>
          </a:bodyPr>
          <a:lstStyle/>
          <a:p>
            <a:pPr marL="514350" indent="-514350" algn="just">
              <a:lnSpc>
                <a:spcPct val="115000"/>
              </a:lnSpc>
              <a:spcAft>
                <a:spcPts val="0"/>
              </a:spcAft>
              <a:buAutoNum type="arabicParenR"/>
            </a:pPr>
            <a:endParaRPr lang="ru-RU" sz="2800" i="1" dirty="0">
              <a:solidFill>
                <a:schemeClr val="tx1"/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000" i="1" dirty="0">
                <a:solidFill>
                  <a:schemeClr val="tx1"/>
                </a:solidFill>
                <a:ea typeface="Calibri"/>
                <a:cs typeface="Times New Roman"/>
              </a:rPr>
              <a:t>7) </a:t>
            </a:r>
            <a:r>
              <a:rPr lang="ru-RU" sz="3000" i="1" dirty="0" smtClean="0">
                <a:solidFill>
                  <a:schemeClr val="tx1"/>
                </a:solidFill>
                <a:ea typeface="Calibri"/>
                <a:cs typeface="Times New Roman"/>
              </a:rPr>
              <a:t>Обеспечение </a:t>
            </a:r>
            <a:r>
              <a:rPr lang="ru-RU" sz="3000" i="1" dirty="0">
                <a:solidFill>
                  <a:schemeClr val="tx1"/>
                </a:solidFill>
                <a:ea typeface="Calibri"/>
                <a:cs typeface="Times New Roman"/>
              </a:rPr>
              <a:t>вариативности и разнообразия содержания Программ и организационных форм дошкольного образования, возможности формирования Программ различной направленности с учетом образовательных потребностей, способностей и состояния здоровья детей;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000" i="1" dirty="0">
                <a:solidFill>
                  <a:schemeClr val="tx1"/>
                </a:solidFill>
                <a:ea typeface="Calibri"/>
                <a:cs typeface="Times New Roman"/>
              </a:rPr>
              <a:t>8) </a:t>
            </a:r>
            <a:r>
              <a:rPr lang="ru-RU" sz="3000" i="1" dirty="0" smtClean="0">
                <a:solidFill>
                  <a:schemeClr val="tx1"/>
                </a:solidFill>
                <a:ea typeface="Calibri"/>
                <a:cs typeface="Times New Roman"/>
              </a:rPr>
              <a:t>Формирование </a:t>
            </a:r>
            <a:r>
              <a:rPr lang="ru-RU" sz="3000" i="1" dirty="0">
                <a:solidFill>
                  <a:schemeClr val="tx1"/>
                </a:solidFill>
                <a:ea typeface="Calibri"/>
                <a:cs typeface="Times New Roman"/>
              </a:rPr>
              <a:t>социокультурной среды, соответствующей возрастным, индивидуальным, психологическим и физиологическим особенностям детей;</a:t>
            </a:r>
          </a:p>
          <a:p>
            <a:endParaRPr lang="ru-RU" sz="28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129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7772400" cy="864096"/>
          </a:xfrm>
        </p:spPr>
        <p:txBody>
          <a:bodyPr>
            <a:normAutofit/>
          </a:bodyPr>
          <a:lstStyle/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692696"/>
            <a:ext cx="7992888" cy="5472608"/>
          </a:xfrm>
        </p:spPr>
        <p:txBody>
          <a:bodyPr>
            <a:normAutofit/>
          </a:bodyPr>
          <a:lstStyle/>
          <a:p>
            <a:pPr marL="514350" indent="-514350" algn="just">
              <a:lnSpc>
                <a:spcPct val="115000"/>
              </a:lnSpc>
              <a:spcAft>
                <a:spcPts val="0"/>
              </a:spcAft>
              <a:buAutoNum type="arabicParenR"/>
            </a:pPr>
            <a:endParaRPr lang="ru-RU" sz="2800" i="1" dirty="0">
              <a:solidFill>
                <a:schemeClr val="tx1"/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i="1" dirty="0">
                <a:solidFill>
                  <a:schemeClr val="tx1"/>
                </a:solidFill>
                <a:ea typeface="Calibri"/>
                <a:cs typeface="Times New Roman"/>
              </a:rPr>
              <a:t>9</a:t>
            </a:r>
            <a:r>
              <a:rPr lang="ru-RU" sz="2800" i="1">
                <a:solidFill>
                  <a:schemeClr val="tx1"/>
                </a:solidFill>
                <a:ea typeface="Calibri"/>
                <a:cs typeface="Times New Roman"/>
              </a:rPr>
              <a:t>) </a:t>
            </a:r>
            <a:r>
              <a:rPr lang="ru-RU" sz="2800" i="1" smtClean="0">
                <a:solidFill>
                  <a:schemeClr val="tx1"/>
                </a:solidFill>
                <a:ea typeface="Calibri"/>
                <a:cs typeface="Times New Roman"/>
              </a:rPr>
              <a:t>Обеспечение </a:t>
            </a:r>
            <a:r>
              <a:rPr lang="ru-RU" sz="2800" i="1" dirty="0">
                <a:solidFill>
                  <a:schemeClr val="tx1"/>
                </a:solidFill>
                <a:ea typeface="Calibri"/>
                <a:cs typeface="Times New Roman"/>
              </a:rPr>
              <a:t>психолого-педагогической поддержки семьи и повышения компетентности родителей (законных представителей) в вопросах развития и образования, охраны и укрепления здоровья детей.</a:t>
            </a:r>
          </a:p>
          <a:p>
            <a:endParaRPr lang="ru-RU" sz="28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232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44</TotalTime>
  <Words>357</Words>
  <Application>Microsoft Office PowerPoint</Application>
  <PresentationFormat>Экран (4:3)</PresentationFormat>
  <Paragraphs>31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Волна</vt:lpstr>
      <vt:lpstr>Цели и задачи  Федерального государственного образовательного стандарта ФГОС</vt:lpstr>
      <vt:lpstr>       Цели ФГОС: 1. повышение социального статуса дошкольного образования;        Цели ФГОС:   </vt:lpstr>
      <vt:lpstr>       Цели ФГОС: 1. повышение социального статуса дошкольного образования;          </vt:lpstr>
      <vt:lpstr>4) сохранение единства образовательного пространства Российской Федерации относительно уровня дошкольного образования.</vt:lpstr>
      <vt:lpstr>Задачи ФГОС :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Цели и задачи  ФГОС</dc:title>
  <dc:creator>1</dc:creator>
  <cp:lastModifiedBy>1</cp:lastModifiedBy>
  <cp:revision>7</cp:revision>
  <dcterms:created xsi:type="dcterms:W3CDTF">2014-05-21T06:13:07Z</dcterms:created>
  <dcterms:modified xsi:type="dcterms:W3CDTF">2015-03-10T17:43:17Z</dcterms:modified>
</cp:coreProperties>
</file>