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72" r:id="rId8"/>
    <p:sldId id="27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гелина Коревина" initials="АК" lastIdx="1" clrIdx="0">
    <p:extLst>
      <p:ext uri="{19B8F6BF-5375-455C-9EA6-DF929625EA0E}">
        <p15:presenceInfo xmlns:p15="http://schemas.microsoft.com/office/powerpoint/2012/main" xmlns="" userId="0a921e94f2aaaf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0070C0"/>
    <a:srgbClr val="7030A0"/>
    <a:srgbClr val="C00000"/>
    <a:srgbClr val="00B050"/>
    <a:srgbClr val="005400"/>
    <a:srgbClr val="72B0DC"/>
    <a:srgbClr val="FB4A18"/>
    <a:srgbClr val="2998E3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C254F-C9DB-4735-8166-7BF37CFC6D08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DE99E-1692-4D81-957B-3E9CAC5FBCA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8716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DE99E-1692-4D81-957B-3E9CAC5FBCA6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396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E1A7-F59A-4B86-87C1-C01701ED922B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3614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9845-C073-46A6-AA69-B002F624A717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1177216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616A-241A-42E9-BBCE-385FB1B4DE02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21554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CAE2-A7DD-41C1-B343-B7527A8095E0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90242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D5F7-2218-4C63-8A81-DBBA42220A6F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71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9F301-7D48-40EB-B04A-05143955CB52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309125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5398-BB96-4C34-92EF-EF597FDEC37F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2716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3B65-06AE-46B6-B91F-F93A1F3D3E1E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44132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8E1A7-F59A-4B86-87C1-C01701ED922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681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1CFB5D-7ECB-455C-89AB-94C92AA38FCE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118857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screen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DFC7B-9D45-4A13-AD35-BE308B1931FE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3320173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CAF345A-AE12-46AD-A534-577F1C0041A6}" type="datetimeFigureOut">
              <a:rPr lang="ru-RU" smtClean="0"/>
              <a:pPr/>
              <a:t>11.03.2015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46EDFA-9556-447A-9BE3-9C09FAA34725}" type="slidenum">
              <a:rPr lang="ru-RU" altLang="ru-RU" smtClean="0"/>
              <a:pPr/>
              <a:t>‹#›</a:t>
            </a:fld>
            <a:endParaRPr lang="ru-RU" alt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169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ita.com.ua/blog/post/psychology/136634/show.html" TargetMode="External"/><Relationship Id="rId2" Type="http://schemas.openxmlformats.org/officeDocument/2006/relationships/hyperlink" Target="http://www.docme.ru/download/37350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CF%E0%F0%E0%E4_%ED%E0_%CA%F0%E0%F1%ED%EE%E9_%EF%EB%25E" TargetMode="External"/><Relationship Id="rId5" Type="http://schemas.openxmlformats.org/officeDocument/2006/relationships/hyperlink" Target="https://ru.wikipedia.org/wiki/%D0%9A%D0%B0%D1%82%D1%8E%D1%88%D0%B0_(%D0%BF%D1%80" TargetMode="External"/><Relationship Id="rId4" Type="http://schemas.openxmlformats.org/officeDocument/2006/relationships/hyperlink" Target="https://ru.wikipedia.org/wiki/%C2%E5%EB%E8%EA%E0%FF_%CE%F2%E5%F7%E5%F1%F2%E2%E5%ED%ED%E0%FF_%E2%EE%E9%ED%E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8309" y="322117"/>
            <a:ext cx="9649691" cy="789709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«Средняя общеобразовательная школа №71»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1154" y="2095357"/>
            <a:ext cx="9144000" cy="108426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работы : «Великая Отечественная Война в задачах по математике»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3372" y="1278082"/>
            <a:ext cx="6899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Научно-практическая конференция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46273" y="3258229"/>
            <a:ext cx="476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Коревина Ангелина, 9 «А» класс.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46273" y="3706172"/>
            <a:ext cx="4890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Сенаторова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Л.Г. , учитель математики.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11222" y="5621311"/>
            <a:ext cx="1649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2015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253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864" y="800100"/>
            <a:ext cx="6005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54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4000" b="1" dirty="0">
              <a:solidFill>
                <a:srgbClr val="0054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328" y="1704109"/>
            <a:ext cx="111478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	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 решение задач, основанных на реальных событиях и датах, способствует углублению знаний о войне.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 каждым годом становится все меньше живых свидетелей кровавых событий Великой Отечественной Войны. Но мы не в праве забывать об этом, должны помнить  о той трагедии и  быть патриотами своей Родины!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7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402587"/>
            <a:ext cx="12192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Литература/источники информации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  <a:p>
            <a:endParaRPr lang="ru-RU" sz="2000" u="sng" dirty="0" smtClean="0">
              <a:solidFill>
                <a:schemeClr val="tx2">
                  <a:lumMod val="75000"/>
                </a:schemeClr>
              </a:solidFill>
              <a:hlinkClick r:id="rId2"/>
            </a:endParaRPr>
          </a:p>
          <a:p>
            <a:pPr algn="ctr"/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 http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://www.docme.ru/download/373508#text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kita.com.ua/blog/post/psychology/136634/show.html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://ru.wikipedia.org/wiki/%C2%E5%EB%E8%EA%E0%FF_%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CE%F2%E5%F7%E5%F1%F2%E2%E5%ED</a:t>
            </a:r>
            <a:b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</a:b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%ED%E0%FF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_%E2%EE%E9%ED%E0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://ru.wikipedia.org/wiki/%D0%9A%D0%B0%D1%82%D1%8E%D1%88%D0%B0_(%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D0%BF%D1%80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%D0%BE%D0%B7%D0%B2%D0%B8%D1%89%D0%B5</a:t>
            </a:r>
            <a:r>
              <a:rPr lang="en-US" sz="2000" u="sng" dirty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_%</a:t>
            </a:r>
            <a:r>
              <a:rPr lang="en-US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D0%BE%D1%80%D1%83%D0%B6%D0%B8%D8F)</a:t>
            </a:r>
            <a:r>
              <a:rPr lang="ru-RU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en-US" sz="20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://ru.wikipedia.org/wiki/%CF%E0%F0%E0%E4_%ED%E0_%CA%F0%E0%F1%ED%EE%E9_%</a:t>
            </a:r>
            <a:r>
              <a:rPr lang="en-US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EF%EB%E</a:t>
            </a:r>
            <a:r>
              <a:rPr lang="en-US" sz="2000" u="sng" dirty="0" smtClean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E%F9%E0%E4%E8_7</a:t>
            </a:r>
            <a:r>
              <a:rPr lang="en-US" sz="2000" u="sng" dirty="0">
                <a:solidFill>
                  <a:srgbClr val="2998E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_%ED%EE%FF%E1%F0%FF_1941_%E3%EE%E4%E0</a:t>
            </a:r>
            <a:endParaRPr lang="ru-RU" sz="2000" u="sng" dirty="0">
              <a:solidFill>
                <a:srgbClr val="2998E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64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1664" y="479685"/>
            <a:ext cx="9306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 решение задач, основанных на реальных событиях и датах; </a:t>
            </a:r>
            <a:b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•углубление знаний о войне, с помощью задач по  математике.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1604" y="3222883"/>
            <a:ext cx="104309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 числового  материала в различных ресурсах о Великой Отечественной Войне.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Поиск  фото для оформления задач по материалу.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задач по найденному материалу.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Выход на учащихся 5-х классов с данной подборкой задач.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652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124691"/>
            <a:ext cx="10328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в числах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38" y="647911"/>
            <a:ext cx="4761635" cy="3278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253" y="647910"/>
            <a:ext cx="5144047" cy="32782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37" y="3668049"/>
            <a:ext cx="4761635" cy="27027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253" y="3865894"/>
            <a:ext cx="5144047" cy="25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2719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5104"/>
            <a:ext cx="122912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</a:t>
            </a:r>
            <a:r>
              <a:rPr lang="ru-RU" sz="28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складе лежат коробки с оружием. Вероятность того, что случайно выбранное оружие бракованное равна 0,02. Какова вероятность того, что два случайно выбранных оружия  из одной коробки окажутся бракованными?</a:t>
            </a:r>
            <a:endParaRPr lang="ru-RU" sz="28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00986"/>
            <a:ext cx="4187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dirty="0" smtClean="0"/>
              <a:t> 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1-0,02=0,98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0,98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= 0,9604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Ответ : 0,9604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447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526" y="510363"/>
            <a:ext cx="111977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: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из фронтов было 2400 человек. После сражения их </a:t>
            </a:r>
            <a:b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 1920. На сколько процентов сократилась численность</a:t>
            </a:r>
            <a:b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солдат?</a:t>
            </a:r>
            <a:endParaRPr lang="ru-RU" sz="280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526" y="2405575"/>
            <a:ext cx="3747949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2400 – 1920 = 480 человек.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∙ 100% = 20%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2400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20%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59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48" y="322118"/>
            <a:ext cx="1204195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/>
              <a:t>первые 5 часов танк ехал со скоростью 60 км/ч, следующие 3 часа – со скоростью 100 км/ч, а последние 4 часа – со скоростью 75 км/ч. Найдите среднюю скорость танка на протяжении всего пути.</a:t>
            </a:r>
            <a:endParaRPr lang="ru-RU" sz="2400" i="1" dirty="0"/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48" y="1856936"/>
            <a:ext cx="107758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: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c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 =   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t1∙V1+t2∙V2+t3∙V3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t1+t2+t3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 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60+3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100+4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300+300+300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75 км/ч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5+3+4                        12                12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75км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/ч.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59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169" y="0"/>
            <a:ext cx="118934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станок за час делает на 3 для танка больше, чем второй станок, и заканчивает работу над заказом, состоящим из 391 деталей для танков, на 6 часов раньше, чем второй станок выполнит заказ, состоящий из 460 таких же деталей. Сколько деталей делает для танка в час первый станок.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32548139"/>
              </p:ext>
            </p:extLst>
          </p:nvPr>
        </p:nvGraphicFramePr>
        <p:xfrm>
          <a:off x="223982" y="2744325"/>
          <a:ext cx="7340600" cy="287559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35150"/>
                <a:gridCol w="1920586"/>
                <a:gridCol w="1749714"/>
                <a:gridCol w="1835150"/>
              </a:tblGrid>
              <a:tr h="958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        деталей</a:t>
                      </a:r>
                      <a:r>
                        <a:rPr lang="ru-RU" baseline="0" dirty="0" smtClean="0"/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деталей за 1 час.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изготовления.</a:t>
                      </a:r>
                      <a:endParaRPr lang="ru-RU" dirty="0"/>
                    </a:p>
                  </a:txBody>
                  <a:tcPr/>
                </a:tc>
              </a:tr>
              <a:tr h="9585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 станок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391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pPr algn="ctr"/>
                      <a:r>
                        <a:rPr lang="ru-RU" sz="2000" dirty="0" smtClean="0"/>
                        <a:t>Х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391</a:t>
                      </a:r>
                      <a:br>
                        <a:rPr lang="ru-RU" u="sng" dirty="0" smtClean="0"/>
                      </a:br>
                      <a:r>
                        <a:rPr lang="ru-RU" u="none" dirty="0" smtClean="0"/>
                        <a:t>Х</a:t>
                      </a:r>
                      <a:endParaRPr lang="ru-RU" u="sng" dirty="0" smtClean="0"/>
                    </a:p>
                  </a:txBody>
                  <a:tcPr/>
                </a:tc>
              </a:tr>
              <a:tr h="9585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 станок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Х-3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460</a:t>
                      </a:r>
                      <a:r>
                        <a:rPr lang="ru-RU" u="none" dirty="0" smtClean="0"/>
                        <a:t/>
                      </a:r>
                      <a:br>
                        <a:rPr lang="ru-RU" u="none" dirty="0" smtClean="0"/>
                      </a:br>
                      <a:r>
                        <a:rPr lang="ru-RU" u="none" dirty="0" smtClean="0"/>
                        <a:t>Х-3</a:t>
                      </a:r>
                      <a:endParaRPr lang="ru-RU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0219" y="3002973"/>
            <a:ext cx="33978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ОДЗ. Х≠0, Х</a:t>
            </a:r>
            <a:r>
              <a:rPr lang="en-US" sz="4000" dirty="0" smtClean="0">
                <a:solidFill>
                  <a:srgbClr val="FF0000"/>
                </a:solidFill>
              </a:rPr>
              <a:t>&gt;</a:t>
            </a:r>
            <a:r>
              <a:rPr lang="ru-RU" sz="4000" dirty="0" smtClean="0">
                <a:solidFill>
                  <a:srgbClr val="FF0000"/>
                </a:solidFill>
              </a:rPr>
              <a:t>0,             Х≠3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69" y="2101651"/>
            <a:ext cx="1795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: 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88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5863"/>
            <a:ext cx="1185602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460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\x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\x-3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\(x^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3Х)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Х-3         Х</a:t>
            </a:r>
          </a:p>
          <a:p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460Х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391Х+1173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6Х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2—18Х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      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           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2-3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460Х-391Х+1173-6Х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2+18Х=0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2+87Х+1173=0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(-1) 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^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2-87Х-1173=0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b^2-4ac=(-87)^2 – 4∙6∙(-1173)=7569+28152=76721=189^2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x1,2 =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-b±√D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87±189</a:t>
            </a:r>
            <a:b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2a            12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 = 23; X2 = -8,5.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ОДЗ получаем, что 23 деталей за час делает первый станок.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99765" y="5777345"/>
            <a:ext cx="2720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23 детали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64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336" y="327737"/>
            <a:ext cx="1158355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Артем и Миша заполняли снарядами пушки. Артем заполнил за 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 15 пушек, а Миша – 18. Они одновременно начали заполнять пушки, и 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Артем закончил позже Миши на 56 минут. Сколько всего пушек?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01336" y="1662545"/>
            <a:ext cx="501836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Х – общее число пушек.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заполнил Артем;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заполнил Миша. </a:t>
            </a: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15ч                                  18ч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 минут 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60    30    15</a:t>
            </a:r>
          </a:p>
          <a:p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Х\6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Х\5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14\6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15        18       15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6Х-5Х=84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Х=84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пушек 84.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48728" y="5817528"/>
            <a:ext cx="3688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84 пушки.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01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353</TotalTime>
  <Words>334</Words>
  <Application>Microsoft Office PowerPoint</Application>
  <PresentationFormat>Произвольный</PresentationFormat>
  <Paragraphs>80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Ретро</vt:lpstr>
      <vt:lpstr>Муниципальное общеобразовательное учреждение  «Средняя общеобразовательная школа №71»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№71»</dc:title>
  <dc:creator>Ангелина Коревина</dc:creator>
  <cp:lastModifiedBy>Admin</cp:lastModifiedBy>
  <cp:revision>39</cp:revision>
  <dcterms:created xsi:type="dcterms:W3CDTF">2015-02-24T07:24:26Z</dcterms:created>
  <dcterms:modified xsi:type="dcterms:W3CDTF">2015-03-11T13:49:21Z</dcterms:modified>
</cp:coreProperties>
</file>