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63" r:id="rId6"/>
    <p:sldId id="264" r:id="rId7"/>
    <p:sldId id="265" r:id="rId8"/>
    <p:sldId id="262" r:id="rId9"/>
    <p:sldId id="259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379" y="118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632"/>
            <a:ext cx="9144000" cy="6863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86000" y="1052736"/>
            <a:ext cx="559836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Конспект занятия в подготовительной к школе группе по изобразительной деятельности на тему: "Портрет моего папы".</a:t>
            </a:r>
          </a:p>
        </p:txBody>
      </p:sp>
    </p:spTree>
    <p:extLst>
      <p:ext uri="{BB962C8B-B14F-4D97-AF65-F5344CB8AC3E}">
        <p14:creationId xmlns:p14="http://schemas.microsoft.com/office/powerpoint/2010/main" val="341653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631"/>
            <a:ext cx="9144000" cy="686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740701"/>
            <a:ext cx="3960440" cy="528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254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-5632"/>
            <a:ext cx="9180512" cy="6896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740701"/>
            <a:ext cx="3816424" cy="5088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086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631"/>
            <a:ext cx="9144000" cy="686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86000" y="2367171"/>
            <a:ext cx="45720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6600" b="1" dirty="0">
                <a:solidFill>
                  <a:prstClr val="black"/>
                </a:solidFill>
              </a:rPr>
              <a:t>Спасибо за внимание.</a:t>
            </a:r>
          </a:p>
        </p:txBody>
      </p:sp>
    </p:spTree>
    <p:extLst>
      <p:ext uri="{BB962C8B-B14F-4D97-AF65-F5344CB8AC3E}">
        <p14:creationId xmlns:p14="http://schemas.microsoft.com/office/powerpoint/2010/main" val="176954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631"/>
            <a:ext cx="9144000" cy="686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1305342"/>
            <a:ext cx="770485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just">
              <a:spcAft>
                <a:spcPts val="0"/>
              </a:spcAft>
            </a:pPr>
            <a:r>
              <a:rPr lang="ru-RU" sz="2400" b="1" dirty="0">
                <a:latin typeface="Times New Roman"/>
                <a:ea typeface="Times New Roman"/>
              </a:rPr>
              <a:t>Актуальность темы:</a:t>
            </a:r>
            <a:r>
              <a:rPr lang="ru-RU" sz="2400" dirty="0">
                <a:latin typeface="Times New Roman"/>
                <a:ea typeface="Times New Roman"/>
              </a:rPr>
              <a:t> </a:t>
            </a:r>
            <a:endParaRPr lang="ru-RU" sz="2400" dirty="0" smtClean="0">
              <a:latin typeface="Times New Roman"/>
              <a:ea typeface="Times New Roman"/>
            </a:endParaRPr>
          </a:p>
          <a:p>
            <a:pPr indent="540385" algn="just">
              <a:spcAft>
                <a:spcPts val="0"/>
              </a:spcAft>
            </a:pPr>
            <a:endParaRPr lang="ru-RU" sz="2400" dirty="0">
              <a:latin typeface="Times New Roman"/>
              <a:ea typeface="Times New Roman"/>
            </a:endParaRPr>
          </a:p>
          <a:p>
            <a:pPr indent="540385" algn="just"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</a:rPr>
              <a:t>Семья </a:t>
            </a:r>
            <a:r>
              <a:rPr lang="ru-RU" dirty="0">
                <a:latin typeface="Times New Roman"/>
                <a:ea typeface="Times New Roman"/>
              </a:rPr>
              <a:t>как институт воспитания творческой личности в настоящее время является объектом пристального внимания педагогической общественности и специалистов. Она традиционно рассматривалась в педагогике как весьма важная, ибо влияние семьи на творческое становление ребенка велико.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dirty="0">
                <a:latin typeface="Times New Roman"/>
                <a:ea typeface="Times New Roman"/>
              </a:rPr>
              <a:t>В настоящее время дети, да и мы взрослые, не всегда с должным уважением относимся к своим близким. И  если взрослые будут показывать положительный пример отношения к своим самым близким людям (родителям), то дети тоже будут в любить и уважать своих близких.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3301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631"/>
            <a:ext cx="9144000" cy="686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1859340"/>
            <a:ext cx="763284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just"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</a:rPr>
              <a:t>Цель: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 </a:t>
            </a: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</a:rPr>
              <a:t> </a:t>
            </a:r>
            <a:endParaRPr lang="ru-RU" dirty="0" smtClean="0">
              <a:solidFill>
                <a:srgbClr val="000000"/>
              </a:solidFill>
              <a:latin typeface="Arial"/>
              <a:ea typeface="Times New Roman"/>
            </a:endParaRPr>
          </a:p>
          <a:p>
            <a:pPr indent="540385" algn="just"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Формировать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навык рисовать мужской портрет, стараясь передать особенности внешнего вида, характер и настроение конкретного человека. Вызвать интерес к поиску изобразительно-выразительных средств, позволяющих раскрыть образ более полно, точно, индивидуально (использовать аппликацию для причёски, усов). </a:t>
            </a:r>
            <a:endParaRPr lang="ru-RU" sz="2000" dirty="0">
              <a:latin typeface="Times New Roman"/>
              <a:ea typeface="Times New Roman"/>
            </a:endParaRPr>
          </a:p>
          <a:p>
            <a:pPr indent="540385">
              <a:spcAft>
                <a:spcPts val="1010"/>
              </a:spcAft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9593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631"/>
            <a:ext cx="9144000" cy="686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59632" y="56282"/>
            <a:ext cx="6480720" cy="4529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>
              <a:spcAft>
                <a:spcPts val="101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Задачи:</a:t>
            </a:r>
            <a:endParaRPr lang="ru-RU" sz="1600" dirty="0">
              <a:latin typeface="Times New Roman"/>
              <a:ea typeface="Times New Roman"/>
            </a:endParaRPr>
          </a:p>
          <a:p>
            <a:pPr indent="540385">
              <a:spcAft>
                <a:spcPts val="1010"/>
              </a:spcAft>
            </a:pPr>
            <a:r>
              <a:rPr lang="ru-RU" u="sng" dirty="0">
                <a:solidFill>
                  <a:srgbClr val="000000"/>
                </a:solidFill>
                <a:latin typeface="Times New Roman"/>
                <a:ea typeface="Times New Roman"/>
              </a:rPr>
              <a:t>Образовательные: </a:t>
            </a:r>
            <a:r>
              <a:rPr lang="ru-RU" dirty="0">
                <a:latin typeface="Times New Roman"/>
                <a:ea typeface="Times New Roman"/>
              </a:rPr>
              <a:t>Познакомить с портретом как жанром живописи. Рассматривание репродукций картин известных художников. Экспериментирование с цветом гуашевых красок и цветной бумаги. Расширять кругозор. Обогащать словарный запас.</a:t>
            </a:r>
            <a:endParaRPr lang="ru-RU" sz="1600" dirty="0">
              <a:latin typeface="Times New Roman"/>
              <a:ea typeface="Times New Roman"/>
            </a:endParaRPr>
          </a:p>
          <a:p>
            <a:pPr indent="540385">
              <a:spcAft>
                <a:spcPts val="180"/>
              </a:spcAft>
            </a:pPr>
            <a:r>
              <a:rPr lang="ru-RU" u="sng" dirty="0">
                <a:solidFill>
                  <a:srgbClr val="000000"/>
                </a:solidFill>
                <a:latin typeface="Times New Roman"/>
                <a:ea typeface="Calibri"/>
              </a:rPr>
              <a:t>Развивающие: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</a:rPr>
              <a:t> Развивать цветовое восприятие и умение создавать оригинальные портреты. Продолжать развивать творчество, образное представление, эстетическое восприятие и навыки работы с различным материалом. </a:t>
            </a:r>
            <a:endParaRPr lang="ru-RU" sz="1600" dirty="0">
              <a:solidFill>
                <a:srgbClr val="000000"/>
              </a:solidFill>
              <a:latin typeface="Times New Roman"/>
              <a:ea typeface="Calibri"/>
            </a:endParaRPr>
          </a:p>
          <a:p>
            <a:pPr indent="540385">
              <a:spcAft>
                <a:spcPts val="0"/>
              </a:spcAft>
            </a:pPr>
            <a:r>
              <a:rPr lang="ru-RU" u="sng" dirty="0">
                <a:solidFill>
                  <a:srgbClr val="000000"/>
                </a:solidFill>
                <a:latin typeface="Times New Roman"/>
                <a:ea typeface="Times New Roman"/>
              </a:rPr>
              <a:t>Воспитательные: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 </a:t>
            </a:r>
            <a:r>
              <a:rPr lang="ru-RU" dirty="0">
                <a:latin typeface="Times New Roman"/>
                <a:ea typeface="Times New Roman"/>
              </a:rPr>
              <a:t>Воспитывать интерес к семье, её истокам. Воспитывать самостоятельность в выборе средств выразительности, настойчивость в достижении положительного результата работы.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 Воспитывать интерес к изобразительной деятельности, аккуратность.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9808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631"/>
            <a:ext cx="9144000" cy="686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7" y="24432"/>
            <a:ext cx="4680520" cy="5679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558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631"/>
            <a:ext cx="9144000" cy="686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3" y="183757"/>
            <a:ext cx="4536503" cy="5791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2900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69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683695"/>
            <a:ext cx="5040561" cy="5288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011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631"/>
            <a:ext cx="9144000" cy="686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908720"/>
            <a:ext cx="4104456" cy="5552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943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631"/>
            <a:ext cx="9144000" cy="686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266825"/>
            <a:ext cx="57150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387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104</Words>
  <Application>Microsoft Office PowerPoint</Application>
  <PresentationFormat>Экран (4:3)</PresentationFormat>
  <Paragraphs>12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 занятия в старшей группе по изобразительной деятельности на тему: "Пасхальное яйцо".</dc:title>
  <dc:creator>Надежда</dc:creator>
  <cp:lastModifiedBy>Надежда</cp:lastModifiedBy>
  <cp:revision>7</cp:revision>
  <dcterms:created xsi:type="dcterms:W3CDTF">2015-02-08T09:35:02Z</dcterms:created>
  <dcterms:modified xsi:type="dcterms:W3CDTF">2015-03-11T04:36:21Z</dcterms:modified>
</cp:coreProperties>
</file>