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73" r:id="rId2"/>
    <p:sldId id="274" r:id="rId3"/>
    <p:sldId id="275" r:id="rId4"/>
    <p:sldId id="271" r:id="rId5"/>
    <p:sldId id="272" r:id="rId6"/>
    <p:sldId id="270" r:id="rId7"/>
    <p:sldId id="257" r:id="rId8"/>
    <p:sldId id="258" r:id="rId9"/>
    <p:sldId id="259" r:id="rId10"/>
    <p:sldId id="260" r:id="rId11"/>
    <p:sldId id="263" r:id="rId12"/>
    <p:sldId id="283" r:id="rId13"/>
    <p:sldId id="301" r:id="rId14"/>
    <p:sldId id="265" r:id="rId15"/>
    <p:sldId id="276" r:id="rId16"/>
    <p:sldId id="288" r:id="rId17"/>
    <p:sldId id="266" r:id="rId18"/>
    <p:sldId id="277" r:id="rId19"/>
    <p:sldId id="278" r:id="rId20"/>
    <p:sldId id="302" r:id="rId21"/>
    <p:sldId id="280" r:id="rId22"/>
    <p:sldId id="267" r:id="rId23"/>
    <p:sldId id="281" r:id="rId24"/>
    <p:sldId id="282" r:id="rId25"/>
    <p:sldId id="268" r:id="rId26"/>
    <p:sldId id="284" r:id="rId27"/>
    <p:sldId id="287" r:id="rId28"/>
    <p:sldId id="304" r:id="rId29"/>
    <p:sldId id="286" r:id="rId30"/>
    <p:sldId id="285" r:id="rId31"/>
    <p:sldId id="269"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0066"/>
    <a:srgbClr val="FF0000"/>
    <a:srgbClr val="000066"/>
    <a:srgbClr val="990033"/>
    <a:srgbClr val="003300"/>
    <a:srgbClr val="660033"/>
    <a:srgbClr val="660066"/>
    <a:srgbClr val="66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1" autoAdjust="0"/>
    <p:restoredTop sz="94752" autoAdjust="0"/>
  </p:normalViewPr>
  <p:slideViewPr>
    <p:cSldViewPr>
      <p:cViewPr varScale="1">
        <p:scale>
          <a:sx n="41" d="100"/>
          <a:sy n="41" d="100"/>
        </p:scale>
        <p:origin x="-1320" y="-96"/>
      </p:cViewPr>
      <p:guideLst>
        <p:guide orient="horz" pos="2160"/>
        <p:guide pos="2880"/>
      </p:guideLst>
    </p:cSldViewPr>
  </p:slideViewPr>
  <p:outlineViewPr>
    <p:cViewPr>
      <p:scale>
        <a:sx n="33" d="100"/>
        <a:sy n="33" d="100"/>
      </p:scale>
      <p:origin x="0" y="3066"/>
    </p:cViewPr>
  </p:outlineViewPr>
  <p:notesTextViewPr>
    <p:cViewPr>
      <p:scale>
        <a:sx n="100" d="100"/>
        <a:sy n="100" d="100"/>
      </p:scale>
      <p:origin x="0" y="0"/>
    </p:cViewPr>
  </p:notesTextViewPr>
  <p:sorterViewPr>
    <p:cViewPr>
      <p:scale>
        <a:sx n="66" d="100"/>
        <a:sy n="66" d="100"/>
      </p:scale>
      <p:origin x="0" y="93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3526065-C6CB-4A6C-AE41-ECCA69539650}" type="datetimeFigureOut">
              <a:rPr lang="ru-RU"/>
              <a:pPr>
                <a:defRPr/>
              </a:pPr>
              <a:t>10.03.2015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9B38615-EF2E-4DD4-AC82-EDB01841F0F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p:cNvSpPr>
            <a:spLocks noGrp="1" noRot="1" noChangeAspect="1" noTextEdit="1"/>
          </p:cNvSpPr>
          <p:nvPr>
            <p:ph type="sldImg"/>
          </p:nvPr>
        </p:nvSpPr>
        <p:spPr bwMode="auto">
          <a:noFill/>
          <a:ln>
            <a:solidFill>
              <a:srgbClr val="000000"/>
            </a:solidFill>
            <a:miter lim="800000"/>
            <a:headEnd/>
            <a:tailEnd/>
          </a:ln>
        </p:spPr>
      </p:sp>
      <p:sp>
        <p:nvSpPr>
          <p:cNvPr id="1843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922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8202CA6-8568-49A8-862D-AC51AA7F3161}" type="slidenum">
              <a:rPr lang="ru-RU" smtClean="0"/>
              <a:pPr fontAlgn="base">
                <a:spcBef>
                  <a:spcPct val="0"/>
                </a:spcBef>
                <a:spcAft>
                  <a:spcPct val="0"/>
                </a:spcAft>
                <a:defRPr/>
              </a:pPr>
              <a:t>7</a:t>
            </a:fld>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bwMode="auto">
          <a:noFill/>
          <a:ln>
            <a:solidFill>
              <a:srgbClr val="000000"/>
            </a:solidFill>
            <a:miter lim="800000"/>
            <a:headEnd/>
            <a:tailEnd/>
          </a:ln>
        </p:spPr>
      </p:sp>
      <p:sp>
        <p:nvSpPr>
          <p:cNvPr id="30723"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5DD7477F-3999-4E5C-860C-7FD1E2F37086}" type="slidenum">
              <a:rPr lang="ru-RU" smtClean="0"/>
              <a:pPr>
                <a:defRPr/>
              </a:pPr>
              <a:t>31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024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275CCE-AF6C-44B0-A963-DF05481CDE9A}" type="slidenum">
              <a:rPr lang="ru-RU" smtClean="0"/>
              <a:pPr fontAlgn="base">
                <a:spcBef>
                  <a:spcPct val="0"/>
                </a:spcBef>
                <a:spcAft>
                  <a:spcPct val="0"/>
                </a:spcAft>
                <a:defRPr/>
              </a:pPr>
              <a:t>8</a:t>
            </a:fld>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Образ слайда 1"/>
          <p:cNvSpPr>
            <a:spLocks noGrp="1" noRot="1" noChangeAspect="1" noTextEdit="1"/>
          </p:cNvSpPr>
          <p:nvPr>
            <p:ph type="sldImg"/>
          </p:nvPr>
        </p:nvSpPr>
        <p:spPr bwMode="auto">
          <a:noFill/>
          <a:ln>
            <a:solidFill>
              <a:srgbClr val="000000"/>
            </a:solidFill>
            <a:miter lim="800000"/>
            <a:headEnd/>
            <a:tailEnd/>
          </a:ln>
        </p:spPr>
      </p:sp>
      <p:sp>
        <p:nvSpPr>
          <p:cNvPr id="2048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126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AD4214-11EA-499A-9C71-1BC3A3571976}" type="slidenum">
              <a:rPr lang="ru-RU" smtClean="0"/>
              <a:pPr fontAlgn="base">
                <a:spcBef>
                  <a:spcPct val="0"/>
                </a:spcBef>
                <a:spcAft>
                  <a:spcPct val="0"/>
                </a:spcAft>
                <a:defRPr/>
              </a:pPr>
              <a:t>9</a:t>
            </a:fld>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2292"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38ED83-750D-4DA8-91D6-4C7770E97784}" type="slidenum">
              <a:rPr lang="ru-RU" smtClean="0"/>
              <a:pPr fontAlgn="base">
                <a:spcBef>
                  <a:spcPct val="0"/>
                </a:spcBef>
                <a:spcAft>
                  <a:spcPct val="0"/>
                </a:spcAft>
                <a:defRPr/>
              </a:pPr>
              <a:t>10</a:t>
            </a:fld>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p:cNvSpPr>
            <a:spLocks noGrp="1" noRot="1" noChangeAspect="1" noTextEdit="1"/>
          </p:cNvSpPr>
          <p:nvPr>
            <p:ph type="sldImg"/>
          </p:nvPr>
        </p:nvSpPr>
        <p:spPr bwMode="auto">
          <a:noFill/>
          <a:ln>
            <a:solidFill>
              <a:srgbClr val="000000"/>
            </a:solidFill>
            <a:miter lim="800000"/>
            <a:headEnd/>
            <a:tailEnd/>
          </a:ln>
        </p:spPr>
      </p:sp>
      <p:sp>
        <p:nvSpPr>
          <p:cNvPr id="24579"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2E26DA68-5FC0-42D0-A837-E4B8AAC6DF17}" type="slidenum">
              <a:rPr lang="ru-RU" smtClean="0"/>
              <a:pPr>
                <a:defRPr/>
              </a:pPr>
              <a:t>11</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noFill/>
          <a:ln>
            <a:solidFill>
              <a:srgbClr val="000000"/>
            </a:solidFill>
            <a:miter lim="800000"/>
            <a:headEnd/>
            <a:tailEnd/>
          </a:ln>
        </p:spPr>
      </p:sp>
      <p:sp>
        <p:nvSpPr>
          <p:cNvPr id="26627"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1C5178FB-FFD5-46C6-A2BD-EF64455AEEC1}" type="slidenum">
              <a:rPr lang="ru-RU" smtClean="0"/>
              <a:pPr>
                <a:defRPr/>
              </a:pPr>
              <a:t>14</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bwMode="auto">
          <a:noFill/>
          <a:ln>
            <a:solidFill>
              <a:srgbClr val="000000"/>
            </a:solidFill>
            <a:miter lim="800000"/>
            <a:headEnd/>
            <a:tailEnd/>
          </a:ln>
        </p:spPr>
      </p:sp>
      <p:sp>
        <p:nvSpPr>
          <p:cNvPr id="27651"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D1AAE5BC-BBE1-400A-A357-484D9AFBEA8C}" type="slidenum">
              <a:rPr lang="ru-RU" smtClean="0"/>
              <a:pPr>
                <a:defRPr/>
              </a:pPr>
              <a:t>17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p:spPr>
      </p:sp>
      <p:sp>
        <p:nvSpPr>
          <p:cNvPr id="28675"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DD302629-CC6C-436D-BBD8-157FBC0E6B97}" type="slidenum">
              <a:rPr lang="ru-RU" smtClean="0"/>
              <a:pPr>
                <a:defRPr/>
              </a:pPr>
              <a:t>22</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Образ слайда 1"/>
          <p:cNvSpPr>
            <a:spLocks noGrp="1" noRot="1" noChangeAspect="1" noTextEdit="1"/>
          </p:cNvSpPr>
          <p:nvPr>
            <p:ph type="sldImg"/>
          </p:nvPr>
        </p:nvSpPr>
        <p:spPr bwMode="auto">
          <a:noFill/>
          <a:ln>
            <a:solidFill>
              <a:srgbClr val="000000"/>
            </a:solidFill>
            <a:miter lim="800000"/>
            <a:headEnd/>
            <a:tailEnd/>
          </a:ln>
        </p:spPr>
      </p:sp>
      <p:sp>
        <p:nvSpPr>
          <p:cNvPr id="29699"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6750F76F-476A-441B-813A-BED9FAC10EF6}" type="slidenum">
              <a:rPr lang="ru-RU" smtClean="0"/>
              <a:pPr>
                <a:defRPr/>
              </a:pPr>
              <a:t>25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1E7FF45D-2BE0-429A-87C5-2EDB9249EEAE}" type="datetimeFigureOut">
              <a:rPr lang="ru-RU"/>
              <a:pPr>
                <a:defRPr/>
              </a:pPr>
              <a:t>10.03.2015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8A606D1-5482-4DB1-8985-9918FCD50D1C}"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DE121CE-DB80-4F3B-B416-ABB14AFE9EE1}" type="datetimeFigureOut">
              <a:rPr lang="ru-RU"/>
              <a:pPr>
                <a:defRPr/>
              </a:pPr>
              <a:t>10.03.2015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2FDE56B-B2A7-4EC3-AE59-7748F7C72470}"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59B2736-0A80-4F89-812F-DFCF025E5927}" type="datetimeFigureOut">
              <a:rPr lang="ru-RU"/>
              <a:pPr>
                <a:defRPr/>
              </a:pPr>
              <a:t>10.03.2015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922983C-EF84-4EA0-9BB4-1D180275A757}"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C35C9E0-BA51-4E60-869A-60B43D27AA46}" type="datetimeFigureOut">
              <a:rPr lang="ru-RU"/>
              <a:pPr>
                <a:defRPr/>
              </a:pPr>
              <a:t>10.03.2015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9C57851-B595-4E68-BEE3-47A253B1D88D}"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18C6EA1-F5D9-4420-8CE2-68639913F617}" type="datetimeFigureOut">
              <a:rPr lang="ru-RU"/>
              <a:pPr>
                <a:defRPr/>
              </a:pPr>
              <a:t>10.03.2015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39DDA9C-DA17-47CF-98E9-EFC4F1B1C077}"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57E9007-EA20-411E-B2BD-442AF653ED6F}" type="datetimeFigureOut">
              <a:rPr lang="ru-RU"/>
              <a:pPr>
                <a:defRPr/>
              </a:pPr>
              <a:t>10.03.2015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CD2C138-0F1F-410E-9CEF-CEEB8F5988EC}"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E12C42A9-F997-4620-9B3F-FE276C49BA10}" type="datetimeFigureOut">
              <a:rPr lang="ru-RU"/>
              <a:pPr>
                <a:defRPr/>
              </a:pPr>
              <a:t>10.03.2015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EA78FB8-5874-4FE4-B9E6-54C5826B4ED9}"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DAFA081-30AD-4C6E-BCC9-18B757B061F4}" type="datetimeFigureOut">
              <a:rPr lang="ru-RU"/>
              <a:pPr>
                <a:defRPr/>
              </a:pPr>
              <a:t>10.03.2015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8569AEB4-A3D1-4CDD-A72B-4179E7E82444}"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A460EDB-B2E3-4D01-94B4-9E9E21FDBB92}" type="datetimeFigureOut">
              <a:rPr lang="ru-RU"/>
              <a:pPr>
                <a:defRPr/>
              </a:pPr>
              <a:t>10.03.2015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F6DD90D-42FE-40F0-9DC2-BFCBC7EFEF46}"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1535DF9-2AF3-4992-A5BF-BE1B86190737}" type="datetimeFigureOut">
              <a:rPr lang="ru-RU"/>
              <a:pPr>
                <a:defRPr/>
              </a:pPr>
              <a:t>10.03.2015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EDAD7BA-2DAA-447E-B89B-B7F220B32EC6}"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C6FCD04-AB2A-483F-AF00-D5C3A13D69A4}" type="datetimeFigureOut">
              <a:rPr lang="ru-RU"/>
              <a:pPr>
                <a:defRPr/>
              </a:pPr>
              <a:t>10.03.2015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4566BB7-7634-477D-BD9C-F56786A32C28}" type="slidenum">
              <a:rPr lang="ru-RU"/>
              <a:pPr>
                <a:defRPr/>
              </a:pPr>
              <a:t>‹#›</a:t>
            </a:fld>
            <a:endParaRPr lang="ru-RU"/>
          </a:p>
        </p:txBody>
      </p:sp>
    </p:spTree>
  </p:cSld>
  <p:clrMapOvr>
    <a:masterClrMapping/>
  </p:clrMapOvr>
  <p:transition advTm="2000">
    <p:dissolve/>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email"/>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E65FB47-1FB6-423E-ACEF-3720AD023313}" type="datetimeFigureOut">
              <a:rPr lang="ru-RU"/>
              <a:pPr>
                <a:defRPr/>
              </a:pPr>
              <a:t>10.03.2015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E926F3D-2981-48D1-BA29-F6BFBAA4E39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
    <p:dissolve/>
    <p:sndAc>
      <p:stSnd>
        <p:snd r:embed="rId13" name="chimes.wav"/>
      </p:stSnd>
    </p:sndAc>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video" Target="file:///C:\Users\user\Downloads\Head%20Shoulders%20Knees%20And%20Toes.mp4" TargetMode="Externa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14356"/>
            <a:ext cx="8029604" cy="2886095"/>
          </a:xfrm>
        </p:spPr>
        <p:txBody>
          <a:bodyPr/>
          <a:lstStyle/>
          <a:p>
            <a:pPr algn="r"/>
            <a:r>
              <a:rPr lang="ru-RU" sz="3600" dirty="0" smtClean="0">
                <a:latin typeface="Times New Roman" pitchFamily="18" charset="0"/>
                <a:cs typeface="Times New Roman" pitchFamily="18" charset="0"/>
              </a:rPr>
              <a:t>Шелобанова Ирина Евгеньевна</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учитель английского языка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МОУ СОШ № 1</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г.Егорьевск </a:t>
            </a:r>
            <a:br>
              <a:rPr lang="ru-RU" sz="3600"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857224" y="3500438"/>
            <a:ext cx="6915176" cy="3000396"/>
          </a:xfrm>
        </p:spPr>
        <p:txBody>
          <a:bodyPr/>
          <a:lstStyle/>
          <a:p>
            <a:r>
              <a:rPr lang="ru-RU" dirty="0" smtClean="0">
                <a:solidFill>
                  <a:schemeClr val="accent3">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Презентация к уроку </a:t>
            </a:r>
          </a:p>
          <a:p>
            <a:r>
              <a:rPr lang="ru-RU" dirty="0" smtClean="0">
                <a:solidFill>
                  <a:schemeClr val="accent3">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английского языка </a:t>
            </a:r>
          </a:p>
          <a:p>
            <a:r>
              <a:rPr lang="ru-RU" dirty="0" smtClean="0">
                <a:solidFill>
                  <a:schemeClr val="accent3">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 5 «А» классе по теме</a:t>
            </a:r>
          </a:p>
          <a:p>
            <a:r>
              <a:rPr lang="ru-RU" sz="4400" b="1" dirty="0" smtClean="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«ВРЕМЕНА ГОДА»</a:t>
            </a:r>
          </a:p>
          <a:p>
            <a:endParaRPr lang="ru-RU" sz="1600"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pPr algn="ctr" eaLnBrk="1" hangingPunct="1"/>
            <a:r>
              <a:rPr lang="en-US" sz="6000" i="1" dirty="0" smtClean="0">
                <a:solidFill>
                  <a:srgbClr val="009900"/>
                </a:solidFill>
                <a:latin typeface="Times New Roman" pitchFamily="18" charset="0"/>
                <a:cs typeface="Times New Roman" pitchFamily="18" charset="0"/>
              </a:rPr>
              <a:t>Spring - </a:t>
            </a:r>
            <a:r>
              <a:rPr lang="ru-RU" sz="6000" i="1" dirty="0" smtClean="0">
                <a:solidFill>
                  <a:srgbClr val="009900"/>
                </a:solidFill>
                <a:latin typeface="Times New Roman" pitchFamily="18" charset="0"/>
                <a:cs typeface="Times New Roman" pitchFamily="18" charset="0"/>
              </a:rPr>
              <a:t>весна</a:t>
            </a:r>
          </a:p>
        </p:txBody>
      </p:sp>
      <p:sp>
        <p:nvSpPr>
          <p:cNvPr id="6147" name="Рисунок 2"/>
          <p:cNvSpPr>
            <a:spLocks noGrp="1" noTextEdit="1"/>
          </p:cNvSpPr>
          <p:nvPr>
            <p:ph type="pic" idx="1"/>
          </p:nvPr>
        </p:nvSpPr>
        <p:spPr/>
      </p:sp>
      <p:sp>
        <p:nvSpPr>
          <p:cNvPr id="6148" name="Текст 3"/>
          <p:cNvSpPr>
            <a:spLocks noGrp="1"/>
          </p:cNvSpPr>
          <p:nvPr>
            <p:ph type="body" sz="half" idx="2"/>
          </p:nvPr>
        </p:nvSpPr>
        <p:spPr>
          <a:xfrm>
            <a:off x="1792288" y="5367338"/>
            <a:ext cx="5486400" cy="1062058"/>
          </a:xfrm>
        </p:spPr>
        <p:txBody>
          <a:bodyPr/>
          <a:lstStyle/>
          <a:p>
            <a:pPr algn="ctr" eaLnBrk="1" hangingPunct="1"/>
            <a:r>
              <a:rPr lang="en-US" sz="3600" b="1" i="1" dirty="0" smtClean="0">
                <a:solidFill>
                  <a:srgbClr val="6600CC"/>
                </a:solidFill>
                <a:latin typeface="Times New Roman" pitchFamily="18" charset="0"/>
                <a:cs typeface="Times New Roman" pitchFamily="18" charset="0"/>
              </a:rPr>
              <a:t>March - </a:t>
            </a:r>
            <a:r>
              <a:rPr lang="ru-RU" sz="3600" b="1" i="1" dirty="0" smtClean="0">
                <a:solidFill>
                  <a:srgbClr val="6600CC"/>
                </a:solidFill>
                <a:latin typeface="Times New Roman" pitchFamily="18" charset="0"/>
                <a:cs typeface="Times New Roman" pitchFamily="18" charset="0"/>
              </a:rPr>
              <a:t>Март</a:t>
            </a:r>
            <a:r>
              <a:rPr lang="en-US" sz="3600" b="1" i="1" dirty="0" smtClean="0">
                <a:solidFill>
                  <a:srgbClr val="6600CC"/>
                </a:solidFill>
                <a:latin typeface="Times New Roman" pitchFamily="18" charset="0"/>
                <a:cs typeface="Times New Roman" pitchFamily="18" charset="0"/>
              </a:rPr>
              <a:t> ,</a:t>
            </a:r>
            <a:r>
              <a:rPr lang="ru-RU" sz="3600" b="1" i="1" dirty="0" smtClean="0">
                <a:solidFill>
                  <a:srgbClr val="6600CC"/>
                </a:solidFill>
                <a:latin typeface="Times New Roman" pitchFamily="18" charset="0"/>
                <a:cs typeface="Times New Roman" pitchFamily="18" charset="0"/>
              </a:rPr>
              <a:t>                  </a:t>
            </a:r>
            <a:r>
              <a:rPr lang="en-US" sz="3600" b="1" i="1" dirty="0" smtClean="0">
                <a:solidFill>
                  <a:srgbClr val="6600CC"/>
                </a:solidFill>
                <a:latin typeface="Times New Roman" pitchFamily="18" charset="0"/>
                <a:cs typeface="Times New Roman" pitchFamily="18" charset="0"/>
              </a:rPr>
              <a:t> April –</a:t>
            </a:r>
            <a:r>
              <a:rPr lang="ru-RU" sz="3600" b="1" i="1" dirty="0" smtClean="0">
                <a:solidFill>
                  <a:srgbClr val="6600CC"/>
                </a:solidFill>
                <a:latin typeface="Times New Roman" pitchFamily="18" charset="0"/>
                <a:cs typeface="Times New Roman" pitchFamily="18" charset="0"/>
              </a:rPr>
              <a:t> Апрель,</a:t>
            </a:r>
            <a:r>
              <a:rPr lang="en-US" sz="3600" b="1" i="1" dirty="0" smtClean="0">
                <a:solidFill>
                  <a:srgbClr val="6600CC"/>
                </a:solidFill>
                <a:latin typeface="Times New Roman" pitchFamily="18" charset="0"/>
                <a:cs typeface="Times New Roman" pitchFamily="18" charset="0"/>
              </a:rPr>
              <a:t> May - </a:t>
            </a:r>
            <a:r>
              <a:rPr lang="ru-RU" sz="3600" b="1" i="1" dirty="0" smtClean="0">
                <a:solidFill>
                  <a:srgbClr val="6600CC"/>
                </a:solidFill>
                <a:latin typeface="Times New Roman" pitchFamily="18" charset="0"/>
                <a:cs typeface="Times New Roman" pitchFamily="18" charset="0"/>
              </a:rPr>
              <a:t>Май</a:t>
            </a:r>
          </a:p>
        </p:txBody>
      </p:sp>
      <p:pic>
        <p:nvPicPr>
          <p:cNvPr id="6149" name="Picture 5" descr="C:\Users\Айсылу\Desktop\trumb_9114845[1].jpg"/>
          <p:cNvPicPr>
            <a:picLocks noChangeAspect="1" noChangeArrowheads="1"/>
          </p:cNvPicPr>
          <p:nvPr/>
        </p:nvPicPr>
        <p:blipFill>
          <a:blip r:embed="rId4" cstate="email"/>
          <a:srcRect/>
          <a:stretch>
            <a:fillRect/>
          </a:stretch>
        </p:blipFill>
        <p:spPr bwMode="auto">
          <a:xfrm>
            <a:off x="1785938" y="571500"/>
            <a:ext cx="5500687" cy="3929063"/>
          </a:xfrm>
          <a:prstGeom prst="rect">
            <a:avLst/>
          </a:prstGeom>
          <a:noFill/>
          <a:ln w="9525">
            <a:noFill/>
            <a:miter lim="800000"/>
            <a:headEnd/>
            <a:tailEnd/>
          </a:ln>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box(in)">
                                      <p:cBhvr>
                                        <p:cTn id="7" dur="50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6146"/>
                                        </p:tgtEl>
                                        <p:attrNameLst>
                                          <p:attrName>style.visibility</p:attrName>
                                        </p:attrNameLst>
                                      </p:cBhvr>
                                      <p:to>
                                        <p:strVal val="visible"/>
                                      </p:to>
                                    </p:set>
                                    <p:animEffect transition="in" filter="fade">
                                      <p:cBhvr>
                                        <p:cTn id="12" dur="5000"/>
                                        <p:tgtEl>
                                          <p:spTgt spid="6146"/>
                                        </p:tgtEl>
                                      </p:cBhvr>
                                    </p:animEffect>
                                    <p:anim calcmode="lin" valueType="num">
                                      <p:cBhvr>
                                        <p:cTn id="13" dur="5000" fill="hold"/>
                                        <p:tgtEl>
                                          <p:spTgt spid="6146"/>
                                        </p:tgtEl>
                                        <p:attrNameLst>
                                          <p:attrName>ppt_w</p:attrName>
                                        </p:attrNameLst>
                                      </p:cBhvr>
                                      <p:tavLst>
                                        <p:tav tm="0" fmla="#ppt_w*sin(2.5*pi*$)">
                                          <p:val>
                                            <p:fltVal val="0"/>
                                          </p:val>
                                        </p:tav>
                                        <p:tav tm="100000">
                                          <p:val>
                                            <p:fltVal val="1"/>
                                          </p:val>
                                        </p:tav>
                                      </p:tavLst>
                                    </p:anim>
                                    <p:anim calcmode="lin" valueType="num">
                                      <p:cBhvr>
                                        <p:cTn id="14" dur="5000" fill="hold"/>
                                        <p:tgtEl>
                                          <p:spTgt spid="6146"/>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3" presetClass="entr" presetSubtype="16" fill="hold" nodeType="clickEffect">
                                  <p:stCondLst>
                                    <p:cond delay="0"/>
                                  </p:stCondLst>
                                  <p:childTnLst>
                                    <p:set>
                                      <p:cBhvr>
                                        <p:cTn id="18" dur="1" fill="hold">
                                          <p:stCondLst>
                                            <p:cond delay="0"/>
                                          </p:stCondLst>
                                        </p:cTn>
                                        <p:tgtEl>
                                          <p:spTgt spid="6148">
                                            <p:txEl>
                                              <p:pRg st="0" end="0"/>
                                            </p:txEl>
                                          </p:spTgt>
                                        </p:tgtEl>
                                        <p:attrNameLst>
                                          <p:attrName>style.visibility</p:attrName>
                                        </p:attrNameLst>
                                      </p:cBhvr>
                                      <p:to>
                                        <p:strVal val="visible"/>
                                      </p:to>
                                    </p:set>
                                    <p:animEffect transition="in" filter="plus(in)">
                                      <p:cBhvr>
                                        <p:cTn id="19" dur="5000"/>
                                        <p:tgtEl>
                                          <p:spTgt spid="61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003300"/>
                </a:solidFill>
                <a:latin typeface="Times New Roman" pitchFamily="18" charset="0"/>
                <a:cs typeface="Times New Roman" pitchFamily="18" charset="0"/>
              </a:rPr>
              <a:t>Task </a:t>
            </a:r>
            <a:r>
              <a:rPr lang="ru-RU" b="1" dirty="0" smtClean="0">
                <a:solidFill>
                  <a:srgbClr val="003300"/>
                </a:solidFill>
                <a:latin typeface="Times New Roman" pitchFamily="18" charset="0"/>
                <a:cs typeface="Times New Roman" pitchFamily="18" charset="0"/>
              </a:rPr>
              <a:t>№</a:t>
            </a:r>
            <a:r>
              <a:rPr lang="en-US" b="1" dirty="0" smtClean="0">
                <a:solidFill>
                  <a:srgbClr val="003300"/>
                </a:solidFill>
                <a:latin typeface="Times New Roman" pitchFamily="18" charset="0"/>
                <a:cs typeface="Times New Roman" pitchFamily="18" charset="0"/>
              </a:rPr>
              <a:t>1</a:t>
            </a:r>
            <a:endParaRPr lang="ru-RU" dirty="0" smtClean="0"/>
          </a:p>
        </p:txBody>
      </p:sp>
      <p:sp>
        <p:nvSpPr>
          <p:cNvPr id="3" name="Содержимое 2"/>
          <p:cNvSpPr>
            <a:spLocks noGrp="1"/>
          </p:cNvSpPr>
          <p:nvPr>
            <p:ph idx="1"/>
          </p:nvPr>
        </p:nvSpPr>
        <p:spPr>
          <a:xfrm>
            <a:off x="500063" y="1714500"/>
            <a:ext cx="8229600" cy="4525963"/>
          </a:xfrm>
        </p:spPr>
        <p:txBody>
          <a:bodyPr/>
          <a:lstStyle/>
          <a:p>
            <a:pPr algn="ctr">
              <a:buNone/>
            </a:pPr>
            <a:r>
              <a:rPr lang="en-US" sz="4000" i="1" dirty="0" smtClean="0">
                <a:solidFill>
                  <a:srgbClr val="FF0000"/>
                </a:solidFill>
              </a:rPr>
              <a:t>Translate from Russian into English</a:t>
            </a:r>
            <a:r>
              <a:rPr lang="ru-RU" sz="4000" b="1" i="1" dirty="0" smtClean="0">
                <a:solidFill>
                  <a:srgbClr val="FF0000"/>
                </a:solidFill>
                <a:latin typeface="Times New Roman" pitchFamily="18" charset="0"/>
                <a:cs typeface="Times New Roman" pitchFamily="18" charset="0"/>
              </a:rPr>
              <a:t>:</a:t>
            </a:r>
          </a:p>
          <a:p>
            <a:pPr algn="just">
              <a:buFont typeface="Arial" charset="0"/>
              <a:buNone/>
            </a:pPr>
            <a:r>
              <a:rPr lang="ru-RU" sz="4400" dirty="0" smtClean="0">
                <a:latin typeface="Times New Roman" pitchFamily="18" charset="0"/>
                <a:cs typeface="Times New Roman" pitchFamily="18" charset="0"/>
              </a:rPr>
              <a:t>		Март, январь, май, сентябрь, </a:t>
            </a:r>
          </a:p>
          <a:p>
            <a:pPr algn="just">
              <a:buFont typeface="Arial" charset="0"/>
              <a:buNone/>
            </a:pPr>
            <a:r>
              <a:rPr lang="ru-RU" sz="4400" dirty="0" smtClean="0">
                <a:latin typeface="Times New Roman" pitchFamily="18" charset="0"/>
                <a:cs typeface="Times New Roman" pitchFamily="18" charset="0"/>
              </a:rPr>
              <a:t>    июнь, август, февраль, июль,       декабрь, октябрь, апрель, ноябрь.</a:t>
            </a:r>
          </a:p>
        </p:txBody>
      </p:sp>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2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2500" accel="50000" fill="hold">
                                          <p:stCondLst>
                                            <p:cond delay="2500"/>
                                          </p:stCondLst>
                                        </p:cTn>
                                        <p:tgtEl>
                                          <p:spTgt spid="2"/>
                                        </p:tgtEl>
                                        <p:attrNameLst>
                                          <p:attrName>ppt_w</p:attrName>
                                        </p:attrNameLst>
                                      </p:cBhvr>
                                      <p:tavLst>
                                        <p:tav tm="0">
                                          <p:val>
                                            <p:strVal val="#ppt_w*.05"/>
                                          </p:val>
                                        </p:tav>
                                        <p:tav tm="100000">
                                          <p:val>
                                            <p:strVal val="#ppt_w"/>
                                          </p:val>
                                        </p:tav>
                                      </p:tavLst>
                                    </p:anim>
                                    <p:anim calcmode="lin" valueType="num">
                                      <p:cBhvr>
                                        <p:cTn id="10" dur="5000" fill="hold"/>
                                        <p:tgtEl>
                                          <p:spTgt spid="2"/>
                                        </p:tgtEl>
                                        <p:attrNameLst>
                                          <p:attrName>ppt_h</p:attrName>
                                        </p:attrNameLst>
                                      </p:cBhvr>
                                      <p:tavLst>
                                        <p:tav tm="0">
                                          <p:val>
                                            <p:strVal val="#ppt_h"/>
                                          </p:val>
                                        </p:tav>
                                        <p:tav tm="100000">
                                          <p:val>
                                            <p:strVal val="#ppt_h"/>
                                          </p:val>
                                        </p:tav>
                                      </p:tavLst>
                                    </p:anim>
                                    <p:anim calcmode="lin" valueType="num">
                                      <p:cBhvr>
                                        <p:cTn id="11" dur="2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2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2500" accel="50000" fill="hold">
                                          <p:stCondLst>
                                            <p:cond delay="2500"/>
                                          </p:stCondLst>
                                        </p:cTn>
                                        <p:tgtEl>
                                          <p:spTgt spid="2"/>
                                        </p:tgtEl>
                                        <p:attrNameLst>
                                          <p:attrName>ppt_y</p:attrName>
                                        </p:attrNameLst>
                                      </p:cBhvr>
                                      <p:tavLst>
                                        <p:tav tm="0">
                                          <p:val>
                                            <p:strVal val="#ppt_y+.1"/>
                                          </p:val>
                                        </p:tav>
                                        <p:tav tm="100000">
                                          <p:val>
                                            <p:strVal val="#ppt_y"/>
                                          </p:val>
                                        </p:tav>
                                      </p:tavLst>
                                    </p:anim>
                                    <p:animEffect transition="in" filter="fade">
                                      <p:cBhvr>
                                        <p:cTn id="14" dur="5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iterate type="lt">
                                    <p:tmPct val="10000"/>
                                  </p:iterate>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0"/>
                                        <p:tgtEl>
                                          <p:spTgt spid="3">
                                            <p:txEl>
                                              <p:pRg st="0" end="0"/>
                                            </p:txEl>
                                          </p:spTgt>
                                        </p:tgtEl>
                                      </p:cBhvr>
                                    </p:animEffect>
                                    <p:anim calcmode="lin" valueType="num">
                                      <p:cBhvr>
                                        <p:cTn id="20"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1"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5" presetClass="entr" presetSubtype="5"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checkerboard(down)">
                                      <p:cBhvr>
                                        <p:cTn id="26" dur="5000"/>
                                        <p:tgtEl>
                                          <p:spTgt spid="3">
                                            <p:txEl>
                                              <p:pRg st="1" end="1"/>
                                            </p:txEl>
                                          </p:spTgt>
                                        </p:tgtEl>
                                      </p:cBhvr>
                                    </p:animEffect>
                                  </p:childTnLst>
                                </p:cTn>
                              </p:par>
                              <p:par>
                                <p:cTn id="27" presetID="5" presetClass="entr" presetSubtype="5" fill="hold"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checkerboard(down)">
                                      <p:cBhvr>
                                        <p:cTn id="29" dur="5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800" b="1" dirty="0" smtClean="0">
                <a:solidFill>
                  <a:srgbClr val="FF0000"/>
                </a:solidFill>
              </a:rPr>
              <a:t>We can…in…     We can’t…in…</a:t>
            </a:r>
            <a:endParaRPr lang="ru-RU" sz="4800" b="1" dirty="0">
              <a:solidFill>
                <a:srgbClr val="FF0000"/>
              </a:solidFill>
            </a:endParaRPr>
          </a:p>
        </p:txBody>
      </p:sp>
      <p:sp>
        <p:nvSpPr>
          <p:cNvPr id="7" name="Содержимое 6"/>
          <p:cNvSpPr>
            <a:spLocks noGrp="1"/>
          </p:cNvSpPr>
          <p:nvPr>
            <p:ph sz="half" idx="1"/>
          </p:nvPr>
        </p:nvSpPr>
        <p:spPr/>
        <p:txBody>
          <a:bodyPr/>
          <a:lstStyle/>
          <a:p>
            <a:r>
              <a:rPr lang="en-US" sz="4800" dirty="0" smtClean="0"/>
              <a:t>can ski, skate</a:t>
            </a:r>
          </a:p>
          <a:p>
            <a:r>
              <a:rPr lang="en-US" sz="4800" dirty="0" smtClean="0"/>
              <a:t>play hockey</a:t>
            </a:r>
          </a:p>
          <a:p>
            <a:r>
              <a:rPr lang="en-US" sz="4800" dirty="0" smtClean="0"/>
              <a:t>make snowman</a:t>
            </a:r>
          </a:p>
          <a:p>
            <a:r>
              <a:rPr lang="en-US" sz="4800" dirty="0" smtClean="0"/>
              <a:t>can see the first flowers</a:t>
            </a:r>
          </a:p>
          <a:p>
            <a:endParaRPr lang="en-US" dirty="0" smtClean="0"/>
          </a:p>
          <a:p>
            <a:endParaRPr lang="ru-RU" dirty="0"/>
          </a:p>
        </p:txBody>
      </p:sp>
      <p:sp>
        <p:nvSpPr>
          <p:cNvPr id="8" name="Содержимое 7"/>
          <p:cNvSpPr>
            <a:spLocks noGrp="1"/>
          </p:cNvSpPr>
          <p:nvPr>
            <p:ph sz="half" idx="2"/>
          </p:nvPr>
        </p:nvSpPr>
        <p:spPr/>
        <p:txBody>
          <a:bodyPr/>
          <a:lstStyle/>
          <a:p>
            <a:r>
              <a:rPr lang="en-US" sz="4800" dirty="0" smtClean="0"/>
              <a:t>can play, swim in the river  </a:t>
            </a:r>
          </a:p>
          <a:p>
            <a:r>
              <a:rPr lang="en-US" sz="4800" dirty="0" smtClean="0"/>
              <a:t>go to the forest for mushrooms and berries</a:t>
            </a:r>
            <a:endParaRPr lang="ru-RU" sz="4800"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Head Shoulders Knees And Toes.mp4">
            <a:hlinkClick r:id="" action="ppaction://media"/>
          </p:cNvPr>
          <p:cNvPicPr>
            <a:picLocks noRot="1" noChangeAspect="1"/>
          </p:cNvPicPr>
          <p:nvPr>
            <a:videoFile r:link="rId1"/>
          </p:nvPr>
        </p:nvPicPr>
        <p:blipFill>
          <a:blip r:embed="rId4"/>
          <a:stretch>
            <a:fillRect/>
          </a:stretch>
        </p:blipFill>
        <p:spPr>
          <a:xfrm>
            <a:off x="571472" y="500042"/>
            <a:ext cx="7929618" cy="5786478"/>
          </a:xfrm>
          <a:prstGeom prst="rect">
            <a:avLst/>
          </a:prstGeom>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964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solidFill>
                  <a:srgbClr val="FF0066"/>
                </a:solidFill>
                <a:latin typeface="Times New Roman" pitchFamily="18" charset="0"/>
                <a:cs typeface="Times New Roman" pitchFamily="18" charset="0"/>
              </a:rPr>
              <a:t/>
            </a:r>
            <a:br>
              <a:rPr lang="en-US" b="1" i="1" dirty="0" smtClean="0">
                <a:solidFill>
                  <a:srgbClr val="FF0066"/>
                </a:solidFill>
                <a:latin typeface="Times New Roman" pitchFamily="18" charset="0"/>
                <a:cs typeface="Times New Roman" pitchFamily="18" charset="0"/>
              </a:rPr>
            </a:br>
            <a:r>
              <a:rPr lang="en-US" sz="6600" b="1" i="1" dirty="0" smtClean="0">
                <a:solidFill>
                  <a:srgbClr val="FF0066"/>
                </a:solidFill>
                <a:effectLst>
                  <a:outerShdw blurRad="38100" dist="38100" dir="2700000" algn="tl">
                    <a:srgbClr val="000000">
                      <a:alpha val="43137"/>
                    </a:srgbClr>
                  </a:outerShdw>
                </a:effectLst>
              </a:rPr>
              <a:t> Solve</a:t>
            </a:r>
            <a:r>
              <a:rPr lang="en-US" sz="6600" b="1" dirty="0" smtClean="0">
                <a:solidFill>
                  <a:srgbClr val="FF0066"/>
                </a:solidFill>
                <a:effectLst>
                  <a:outerShdw blurRad="38100" dist="38100" dir="2700000" algn="tl">
                    <a:srgbClr val="000000">
                      <a:alpha val="43137"/>
                    </a:srgbClr>
                  </a:outerShdw>
                </a:effectLst>
              </a:rPr>
              <a:t> </a:t>
            </a:r>
            <a:r>
              <a:rPr lang="en-US" sz="6600" b="1" i="1" dirty="0" smtClean="0">
                <a:solidFill>
                  <a:srgbClr val="FF0066"/>
                </a:solidFill>
                <a:effectLst>
                  <a:outerShdw blurRad="38100" dist="38100" dir="2700000" algn="tl">
                    <a:srgbClr val="000000">
                      <a:alpha val="43137"/>
                    </a:srgbClr>
                  </a:outerShdw>
                </a:effectLst>
              </a:rPr>
              <a:t>the</a:t>
            </a:r>
            <a:r>
              <a:rPr lang="en-US" sz="6600" b="1" dirty="0" smtClean="0">
                <a:solidFill>
                  <a:srgbClr val="FF0066"/>
                </a:solidFill>
                <a:effectLst>
                  <a:outerShdw blurRad="38100" dist="38100" dir="2700000" algn="tl">
                    <a:srgbClr val="000000">
                      <a:alpha val="43137"/>
                    </a:srgbClr>
                  </a:outerShdw>
                </a:effectLst>
              </a:rPr>
              <a:t> </a:t>
            </a:r>
            <a:r>
              <a:rPr lang="en-US" sz="6600" b="1" i="1" dirty="0" smtClean="0">
                <a:solidFill>
                  <a:srgbClr val="FF0066"/>
                </a:solidFill>
                <a:effectLst>
                  <a:outerShdw blurRad="38100" dist="38100" dir="2700000" algn="tl">
                    <a:srgbClr val="000000">
                      <a:alpha val="43137"/>
                    </a:srgbClr>
                  </a:outerShdw>
                </a:effectLst>
              </a:rPr>
              <a:t>riddles </a:t>
            </a:r>
            <a:r>
              <a:rPr lang="ru-RU" sz="6600" b="1" i="1" dirty="0" smtClean="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a:t>
            </a:r>
            <a:r>
              <a:rPr lang="en-US" b="1" i="1" dirty="0" smtClean="0">
                <a:solidFill>
                  <a:srgbClr val="FF0066"/>
                </a:solidFill>
                <a:latin typeface="Times New Roman" pitchFamily="18" charset="0"/>
                <a:cs typeface="Times New Roman" pitchFamily="18" charset="0"/>
              </a:rPr>
              <a:t/>
            </a:r>
            <a:br>
              <a:rPr lang="en-US" b="1" i="1" dirty="0" smtClean="0">
                <a:solidFill>
                  <a:srgbClr val="FF0066"/>
                </a:solidFill>
                <a:latin typeface="Times New Roman" pitchFamily="18" charset="0"/>
                <a:cs typeface="Times New Roman" pitchFamily="18" charset="0"/>
              </a:rPr>
            </a:br>
            <a:endParaRPr lang="ru-RU" dirty="0" smtClean="0"/>
          </a:p>
        </p:txBody>
      </p:sp>
      <p:sp>
        <p:nvSpPr>
          <p:cNvPr id="3" name="Содержимое 2"/>
          <p:cNvSpPr>
            <a:spLocks noGrp="1"/>
          </p:cNvSpPr>
          <p:nvPr>
            <p:ph idx="1"/>
          </p:nvPr>
        </p:nvSpPr>
        <p:spPr/>
        <p:txBody>
          <a:bodyPr/>
          <a:lstStyle/>
          <a:p>
            <a:pPr marL="514350" indent="-514350">
              <a:buFont typeface="Arial" charset="0"/>
              <a:buNone/>
              <a:defRPr/>
            </a:pPr>
            <a:endParaRPr lang="en-US" sz="4000" b="1" dirty="0" smtClean="0">
              <a:solidFill>
                <a:srgbClr val="002060"/>
              </a:solidFill>
              <a:latin typeface="Times New Roman" pitchFamily="18" charset="0"/>
              <a:cs typeface="Times New Roman" pitchFamily="18" charset="0"/>
            </a:endParaRPr>
          </a:p>
          <a:p>
            <a:pPr marL="514350" indent="-514350">
              <a:buFont typeface="Arial" charset="0"/>
              <a:buNone/>
              <a:defRPr/>
            </a:pPr>
            <a:endParaRPr lang="en-US" sz="4000" b="1" dirty="0" smtClean="0">
              <a:solidFill>
                <a:srgbClr val="002060"/>
              </a:solidFill>
              <a:latin typeface="Times New Roman" pitchFamily="18" charset="0"/>
              <a:cs typeface="Times New Roman" pitchFamily="18" charset="0"/>
            </a:endParaRPr>
          </a:p>
          <a:p>
            <a:pPr marL="514350" indent="-514350">
              <a:buFont typeface="Arial" charset="0"/>
              <a:buNone/>
              <a:defRPr/>
            </a:pPr>
            <a:r>
              <a:rPr lang="en-US" sz="4000" b="1" dirty="0" smtClean="0">
                <a:solidFill>
                  <a:srgbClr val="002060"/>
                </a:solidFill>
                <a:latin typeface="Times New Roman" pitchFamily="18" charset="0"/>
                <a:cs typeface="Times New Roman" pitchFamily="18" charset="0"/>
              </a:rPr>
              <a:t>This is the season</a:t>
            </a:r>
          </a:p>
          <a:p>
            <a:pPr marL="514350" indent="-514350">
              <a:buFont typeface="Arial" charset="0"/>
              <a:buNone/>
              <a:defRPr/>
            </a:pPr>
            <a:r>
              <a:rPr lang="en-US" sz="4000" b="1" dirty="0" smtClean="0">
                <a:solidFill>
                  <a:srgbClr val="002060"/>
                </a:solidFill>
                <a:latin typeface="Times New Roman" pitchFamily="18" charset="0"/>
                <a:cs typeface="Times New Roman" pitchFamily="18" charset="0"/>
              </a:rPr>
              <a:t>When fruit is sweet,</a:t>
            </a:r>
          </a:p>
          <a:p>
            <a:pPr marL="514350" indent="-514350">
              <a:buFont typeface="Arial" charset="0"/>
              <a:buNone/>
              <a:defRPr/>
            </a:pPr>
            <a:r>
              <a:rPr lang="en-US" sz="4000" b="1" dirty="0" smtClean="0">
                <a:solidFill>
                  <a:srgbClr val="002060"/>
                </a:solidFill>
                <a:latin typeface="Times New Roman" pitchFamily="18" charset="0"/>
                <a:cs typeface="Times New Roman" pitchFamily="18" charset="0"/>
              </a:rPr>
              <a:t>This is the season</a:t>
            </a:r>
          </a:p>
          <a:p>
            <a:pPr marL="514350" indent="-514350">
              <a:buFont typeface="Arial" charset="0"/>
              <a:buNone/>
              <a:defRPr/>
            </a:pPr>
            <a:r>
              <a:rPr lang="en-US" sz="4000" b="1" dirty="0" smtClean="0">
                <a:solidFill>
                  <a:srgbClr val="002060"/>
                </a:solidFill>
                <a:latin typeface="Times New Roman" pitchFamily="18" charset="0"/>
                <a:cs typeface="Times New Roman" pitchFamily="18" charset="0"/>
              </a:rPr>
              <a:t>When school friends meet!</a:t>
            </a:r>
            <a:endParaRPr lang="ru-RU" sz="4000" b="1" dirty="0">
              <a:solidFill>
                <a:srgbClr val="002060"/>
              </a:solidFill>
              <a:latin typeface="Times New Roman" pitchFamily="18" charset="0"/>
              <a:cs typeface="Times New Roman" pitchFamily="18" charset="0"/>
            </a:endParaRPr>
          </a:p>
        </p:txBody>
      </p:sp>
      <p:pic>
        <p:nvPicPr>
          <p:cNvPr id="4" name="Рисунок 3" descr="Autumn Leaves.jpg"/>
          <p:cNvPicPr>
            <a:picLocks noChangeAspect="1"/>
          </p:cNvPicPr>
          <p:nvPr/>
        </p:nvPicPr>
        <p:blipFill>
          <a:blip r:embed="rId4" cstate="email"/>
          <a:srcRect/>
          <a:stretch>
            <a:fillRect/>
          </a:stretch>
        </p:blipFill>
        <p:spPr bwMode="auto">
          <a:xfrm>
            <a:off x="5214938" y="2214563"/>
            <a:ext cx="3643312" cy="2500312"/>
          </a:xfrm>
          <a:prstGeom prst="rect">
            <a:avLst/>
          </a:prstGeom>
          <a:noFill/>
          <a:ln w="9525">
            <a:noFill/>
            <a:miter lim="800000"/>
            <a:headEnd/>
            <a:tailEnd/>
          </a:ln>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plus(in)">
                                      <p:cBhvr>
                                        <p:cTn id="12" dur="5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5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lide(fromBottom)">
                                      <p:cBhvr>
                                        <p:cTn id="27" dur="5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5"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3" dur="2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4" dur="2500" accel="50000" fill="hold">
                                          <p:stCondLst>
                                            <p:cond delay="2500"/>
                                          </p:stCondLst>
                                        </p:cTn>
                                        <p:tgtEl>
                                          <p:spTgt spid="4"/>
                                        </p:tgtEl>
                                        <p:attrNameLst>
                                          <p:attrName>ppt_w</p:attrName>
                                        </p:attrNameLst>
                                      </p:cBhvr>
                                      <p:tavLst>
                                        <p:tav tm="0">
                                          <p:val>
                                            <p:strVal val="#ppt_w*.05"/>
                                          </p:val>
                                        </p:tav>
                                        <p:tav tm="100000">
                                          <p:val>
                                            <p:strVal val="#ppt_w"/>
                                          </p:val>
                                        </p:tav>
                                      </p:tavLst>
                                    </p:anim>
                                    <p:anim calcmode="lin" valueType="num">
                                      <p:cBhvr>
                                        <p:cTn id="35" dur="5000" fill="hold"/>
                                        <p:tgtEl>
                                          <p:spTgt spid="4"/>
                                        </p:tgtEl>
                                        <p:attrNameLst>
                                          <p:attrName>ppt_h</p:attrName>
                                        </p:attrNameLst>
                                      </p:cBhvr>
                                      <p:tavLst>
                                        <p:tav tm="0">
                                          <p:val>
                                            <p:strVal val="#ppt_h"/>
                                          </p:val>
                                        </p:tav>
                                        <p:tav tm="100000">
                                          <p:val>
                                            <p:strVal val="#ppt_h"/>
                                          </p:val>
                                        </p:tav>
                                      </p:tavLst>
                                    </p:anim>
                                    <p:anim calcmode="lin" valueType="num">
                                      <p:cBhvr>
                                        <p:cTn id="36" dur="2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7" dur="2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8" dur="2500" accel="50000" fill="hold">
                                          <p:stCondLst>
                                            <p:cond delay="2500"/>
                                          </p:stCondLst>
                                        </p:cTn>
                                        <p:tgtEl>
                                          <p:spTgt spid="4"/>
                                        </p:tgtEl>
                                        <p:attrNameLst>
                                          <p:attrName>ppt_y</p:attrName>
                                        </p:attrNameLst>
                                      </p:cBhvr>
                                      <p:tavLst>
                                        <p:tav tm="0">
                                          <p:val>
                                            <p:strVal val="#ppt_y+.1"/>
                                          </p:val>
                                        </p:tav>
                                        <p:tav tm="100000">
                                          <p:val>
                                            <p:strVal val="#ppt_y"/>
                                          </p:val>
                                        </p:tav>
                                      </p:tavLst>
                                    </p:anim>
                                    <p:animEffect transition="in" filter="fade">
                                      <p:cBhvr>
                                        <p:cTn id="39" dur="5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000" dirty="0" smtClean="0">
                <a:solidFill>
                  <a:schemeClr val="accent4">
                    <a:lumMod val="50000"/>
                  </a:schemeClr>
                </a:solidFill>
                <a:effectLst>
                  <a:outerShdw blurRad="38100" dist="38100" dir="2700000" algn="tl">
                    <a:srgbClr val="000000">
                      <a:alpha val="43137"/>
                    </a:srgbClr>
                  </a:outerShdw>
                </a:effectLst>
                <a:latin typeface="Arial" pitchFamily="34" charset="0"/>
                <a:cs typeface="Arial" pitchFamily="34" charset="0"/>
              </a:rPr>
              <a:t/>
            </a:r>
            <a:br>
              <a:rPr lang="en-US" sz="6000" dirty="0" smtClean="0">
                <a:solidFill>
                  <a:schemeClr val="accent4">
                    <a:lumMod val="50000"/>
                  </a:schemeClr>
                </a:solidFill>
                <a:effectLst>
                  <a:outerShdw blurRad="38100" dist="38100" dir="2700000" algn="tl">
                    <a:srgbClr val="000000">
                      <a:alpha val="43137"/>
                    </a:srgbClr>
                  </a:outerShdw>
                </a:effectLst>
                <a:latin typeface="Arial" pitchFamily="34" charset="0"/>
                <a:cs typeface="Arial" pitchFamily="34" charset="0"/>
              </a:rPr>
            </a:br>
            <a:r>
              <a:rPr lang="en-US" sz="6000" i="1" dirty="0" smtClean="0">
                <a:solidFill>
                  <a:schemeClr val="accent6">
                    <a:lumMod val="75000"/>
                  </a:schemeClr>
                </a:solidFill>
              </a:rPr>
              <a:t> </a:t>
            </a:r>
            <a:r>
              <a:rPr lang="en-US" sz="6600" i="1" dirty="0" smtClean="0">
                <a:solidFill>
                  <a:schemeClr val="accent6">
                    <a:lumMod val="75000"/>
                  </a:schemeClr>
                </a:solidFill>
              </a:rPr>
              <a:t>Autumn </a:t>
            </a:r>
            <a:r>
              <a:rPr lang="ru-RU" sz="6600" dirty="0" smtClean="0">
                <a:solidFill>
                  <a:schemeClr val="accent4">
                    <a:lumMod val="50000"/>
                  </a:schemeClr>
                </a:solidFill>
                <a:effectLst>
                  <a:outerShdw blurRad="38100" dist="38100" dir="2700000" algn="tl">
                    <a:srgbClr val="000000">
                      <a:alpha val="43137"/>
                    </a:srgbClr>
                  </a:outerShdw>
                </a:effectLst>
                <a:latin typeface="Arial" pitchFamily="34" charset="0"/>
                <a:cs typeface="Arial" pitchFamily="34" charset="0"/>
              </a:rPr>
              <a:t/>
            </a:r>
            <a:br>
              <a:rPr lang="ru-RU" sz="6600" dirty="0" smtClean="0">
                <a:solidFill>
                  <a:schemeClr val="accent4">
                    <a:lumMod val="50000"/>
                  </a:schemeClr>
                </a:solidFill>
                <a:effectLst>
                  <a:outerShdw blurRad="38100" dist="38100" dir="2700000" algn="tl">
                    <a:srgbClr val="000000">
                      <a:alpha val="43137"/>
                    </a:srgbClr>
                  </a:outerShdw>
                </a:effectLst>
                <a:latin typeface="Arial" pitchFamily="34" charset="0"/>
                <a:cs typeface="Arial" pitchFamily="34" charset="0"/>
              </a:rPr>
            </a:br>
            <a:endParaRPr lang="ru-RU" sz="6600" dirty="0"/>
          </a:p>
        </p:txBody>
      </p:sp>
      <p:sp>
        <p:nvSpPr>
          <p:cNvPr id="4" name="Содержимое 3"/>
          <p:cNvSpPr>
            <a:spLocks noGrp="1"/>
          </p:cNvSpPr>
          <p:nvPr>
            <p:ph sz="half" idx="2"/>
          </p:nvPr>
        </p:nvSpPr>
        <p:spPr>
          <a:xfrm>
            <a:off x="3929058" y="1285860"/>
            <a:ext cx="5072098" cy="4840303"/>
          </a:xfrm>
        </p:spPr>
        <p:txBody>
          <a:bodyPr/>
          <a:lstStyle/>
          <a:p>
            <a:pPr algn="just">
              <a:buNone/>
            </a:pPr>
            <a:r>
              <a:rPr lang="en-US" dirty="0" smtClean="0"/>
              <a:t>    </a:t>
            </a:r>
            <a:r>
              <a:rPr lang="en-US" i="1" dirty="0" smtClean="0">
                <a:effectLst>
                  <a:outerShdw blurRad="38100" dist="38100" dir="2700000" algn="tl">
                    <a:srgbClr val="000000">
                      <a:alpha val="43137"/>
                    </a:srgbClr>
                  </a:outerShdw>
                </a:effectLst>
              </a:rPr>
              <a:t>Autumn comes in September with the beginning of the school year. The trees and grass become yellow, red and brown. There are many fruit and vegetables in the gardens. In October the days grow shorter and the nights grow longer. It becomes colder and darker and cold winds blow. It often rains. Birds fly away to warm countries.</a:t>
            </a:r>
            <a:endParaRPr lang="ru-RU" i="1" dirty="0" smtClean="0">
              <a:effectLst>
                <a:outerShdw blurRad="38100" dist="38100" dir="2700000" algn="tl">
                  <a:srgbClr val="000000">
                    <a:alpha val="43137"/>
                  </a:srgbClr>
                </a:outerShdw>
              </a:effectLst>
            </a:endParaRPr>
          </a:p>
          <a:p>
            <a:pPr>
              <a:buNone/>
            </a:pPr>
            <a:endParaRPr lang="ru-RU" dirty="0"/>
          </a:p>
        </p:txBody>
      </p:sp>
      <p:pic>
        <p:nvPicPr>
          <p:cNvPr id="5" name="Picture 2" descr="C:\Documents and Settings\Администратор\Мои документы\курсы\Либеров\Времена года фото\осень2.jpg"/>
          <p:cNvPicPr>
            <a:picLocks noGrp="1" noChangeAspect="1" noChangeArrowheads="1"/>
          </p:cNvPicPr>
          <p:nvPr>
            <p:ph sz="half" idx="1"/>
          </p:nvPr>
        </p:nvPicPr>
        <p:blipFill>
          <a:blip r:embed="rId3" cstate="print"/>
          <a:srcRect/>
          <a:stretch>
            <a:fillRect/>
          </a:stretch>
        </p:blipFill>
        <p:spPr bwMode="auto">
          <a:xfrm>
            <a:off x="142844" y="1357298"/>
            <a:ext cx="4143404" cy="4714908"/>
          </a:xfrm>
          <a:prstGeom prst="roundRect">
            <a:avLst>
              <a:gd name="adj" fmla="val 8172"/>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5"/>
                                        </p:tgtEl>
                                        <p:attrNameLst>
                                          <p:attrName>ppt_w</p:attrName>
                                        </p:attrNameLst>
                                      </p:cBhvr>
                                      <p:tavLst>
                                        <p:tav tm="0">
                                          <p:val>
                                            <p:strVal val="#ppt_w*.05"/>
                                          </p:val>
                                        </p:tav>
                                        <p:tav tm="100000">
                                          <p:val>
                                            <p:strVal val="#ppt_w"/>
                                          </p:val>
                                        </p:tav>
                                      </p:tavLst>
                                    </p:anim>
                                    <p:anim calcmode="lin" valueType="num">
                                      <p:cBhvr>
                                        <p:cTn id="10" dur="2000" fill="hold"/>
                                        <p:tgtEl>
                                          <p:spTgt spid="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i="1" dirty="0" smtClean="0">
                <a:solidFill>
                  <a:srgbClr val="FF0066"/>
                </a:solidFill>
                <a:effectLst>
                  <a:outerShdw blurRad="38100" dist="38100" dir="2700000" algn="tl">
                    <a:srgbClr val="000000">
                      <a:alpha val="43137"/>
                    </a:srgbClr>
                  </a:outerShdw>
                </a:effectLst>
              </a:rPr>
              <a:t>Autumn</a:t>
            </a:r>
            <a:endParaRPr lang="ru-RU" sz="6600" b="1" dirty="0">
              <a:solidFill>
                <a:srgbClr val="FF0066"/>
              </a:solidFill>
              <a:effectLst>
                <a:outerShdw blurRad="38100" dist="38100" dir="2700000" algn="tl">
                  <a:srgbClr val="000000">
                    <a:alpha val="43137"/>
                  </a:srgbClr>
                </a:outerShdw>
              </a:effectLst>
            </a:endParaRPr>
          </a:p>
        </p:txBody>
      </p:sp>
      <p:sp>
        <p:nvSpPr>
          <p:cNvPr id="4" name="Содержимое 3"/>
          <p:cNvSpPr>
            <a:spLocks noGrp="1"/>
          </p:cNvSpPr>
          <p:nvPr>
            <p:ph sz="half" idx="2"/>
          </p:nvPr>
        </p:nvSpPr>
        <p:spPr>
          <a:xfrm>
            <a:off x="4143372" y="1600200"/>
            <a:ext cx="4714908" cy="4525963"/>
          </a:xfrm>
        </p:spPr>
        <p:txBody>
          <a:bodyPr/>
          <a:lstStyle/>
          <a:p>
            <a:pPr>
              <a:buNone/>
            </a:pPr>
            <a:r>
              <a:rPr lang="en-US" sz="3600" b="1" i="1" dirty="0" smtClean="0">
                <a:effectLst>
                  <a:outerShdw blurRad="38100" dist="38100" dir="2700000" algn="tl">
                    <a:srgbClr val="000000">
                      <a:alpha val="43137"/>
                    </a:srgbClr>
                  </a:outerShdw>
                </a:effectLst>
              </a:rPr>
              <a:t>   </a:t>
            </a:r>
            <a:r>
              <a:rPr lang="en-US" sz="3600" i="1" dirty="0" smtClean="0">
                <a:effectLst>
                  <a:outerShdw blurRad="38100" dist="38100" dir="2700000" algn="tl">
                    <a:srgbClr val="000000">
                      <a:alpha val="43137"/>
                    </a:srgbClr>
                  </a:outerShdw>
                </a:effectLst>
              </a:rPr>
              <a:t>Yellow, red, green and brown – </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See the leaves come down …</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Dancing, dancing in the breeze.</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Falling, falling from the trees …</a:t>
            </a:r>
            <a:endParaRPr lang="ru-RU" sz="3600" i="1" dirty="0" smtClean="0">
              <a:effectLst>
                <a:outerShdw blurRad="38100" dist="38100" dir="2700000" algn="tl">
                  <a:srgbClr val="000000">
                    <a:alpha val="43137"/>
                  </a:srgbClr>
                </a:outerShdw>
              </a:effectLst>
            </a:endParaRPr>
          </a:p>
          <a:p>
            <a:pPr>
              <a:buNone/>
            </a:pPr>
            <a:endParaRPr lang="ru-RU" dirty="0"/>
          </a:p>
        </p:txBody>
      </p:sp>
      <p:pic>
        <p:nvPicPr>
          <p:cNvPr id="5" name="Picture 36" descr="maple-tree-md"/>
          <p:cNvPicPr>
            <a:picLocks noGrp="1" noChangeAspect="1" noChangeArrowheads="1"/>
          </p:cNvPicPr>
          <p:nvPr>
            <p:ph sz="half" idx="1"/>
          </p:nvPr>
        </p:nvPicPr>
        <p:blipFill>
          <a:blip r:embed="rId3" cstate="email"/>
          <a:srcRect/>
          <a:stretch>
            <a:fillRect/>
          </a:stretch>
        </p:blipFill>
        <p:spPr bwMode="auto">
          <a:xfrm>
            <a:off x="571472" y="1785926"/>
            <a:ext cx="3482171" cy="4113827"/>
          </a:xfrm>
          <a:prstGeom prst="rect">
            <a:avLst/>
          </a:prstGeom>
          <a:noFill/>
          <a:ln w="9525">
            <a:noFill/>
            <a:miter lim="800000"/>
            <a:headEnd/>
            <a:tailEnd/>
          </a:ln>
        </p:spPr>
      </p:pic>
      <p:pic>
        <p:nvPicPr>
          <p:cNvPr id="6" name="Picture 40" descr="12154413492052743229lemmling_Cartoon_acorn"/>
          <p:cNvPicPr>
            <a:picLocks noChangeAspect="1" noChangeArrowheads="1"/>
          </p:cNvPicPr>
          <p:nvPr/>
        </p:nvPicPr>
        <p:blipFill>
          <a:blip r:embed="rId4" cstate="email"/>
          <a:srcRect/>
          <a:stretch>
            <a:fillRect/>
          </a:stretch>
        </p:blipFill>
        <p:spPr bwMode="auto">
          <a:xfrm rot="2536421">
            <a:off x="3023090" y="5557848"/>
            <a:ext cx="327025" cy="406400"/>
          </a:xfrm>
          <a:prstGeom prst="rect">
            <a:avLst/>
          </a:prstGeom>
          <a:noFill/>
          <a:ln w="9525">
            <a:noFill/>
            <a:miter lim="800000"/>
            <a:headEnd/>
            <a:tailEnd/>
          </a:ln>
        </p:spPr>
      </p:pic>
      <p:pic>
        <p:nvPicPr>
          <p:cNvPr id="7" name="Picture 40" descr="12154413492052743229lemmling_Cartoon_acorn"/>
          <p:cNvPicPr>
            <a:picLocks noChangeAspect="1" noChangeArrowheads="1"/>
          </p:cNvPicPr>
          <p:nvPr/>
        </p:nvPicPr>
        <p:blipFill>
          <a:blip r:embed="rId4" cstate="email"/>
          <a:srcRect/>
          <a:stretch>
            <a:fillRect/>
          </a:stretch>
        </p:blipFill>
        <p:spPr bwMode="auto">
          <a:xfrm rot="2536421">
            <a:off x="3308841" y="5343534"/>
            <a:ext cx="327025" cy="406400"/>
          </a:xfrm>
          <a:prstGeom prst="rect">
            <a:avLst/>
          </a:prstGeom>
          <a:noFill/>
          <a:ln w="9525">
            <a:noFill/>
            <a:miter lim="800000"/>
            <a:headEnd/>
            <a:tailEnd/>
          </a:ln>
        </p:spPr>
      </p:pic>
      <p:pic>
        <p:nvPicPr>
          <p:cNvPr id="8" name="Picture 40" descr="12154413492052743229lemmling_Cartoon_acorn"/>
          <p:cNvPicPr>
            <a:picLocks noChangeAspect="1" noChangeArrowheads="1"/>
          </p:cNvPicPr>
          <p:nvPr/>
        </p:nvPicPr>
        <p:blipFill>
          <a:blip r:embed="rId4" cstate="email"/>
          <a:srcRect/>
          <a:stretch>
            <a:fillRect/>
          </a:stretch>
        </p:blipFill>
        <p:spPr bwMode="auto">
          <a:xfrm rot="2536421">
            <a:off x="3523157" y="5629286"/>
            <a:ext cx="327025" cy="406400"/>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457200" y="274638"/>
            <a:ext cx="8229600" cy="46037"/>
          </a:xfrm>
        </p:spPr>
        <p:txBody>
          <a:bodyPr/>
          <a:lstStyle/>
          <a:p>
            <a:endParaRPr lang="ru-RU" smtClean="0"/>
          </a:p>
        </p:txBody>
      </p:sp>
      <p:sp>
        <p:nvSpPr>
          <p:cNvPr id="3" name="Содержимое 2"/>
          <p:cNvSpPr>
            <a:spLocks noGrp="1"/>
          </p:cNvSpPr>
          <p:nvPr>
            <p:ph idx="1"/>
          </p:nvPr>
        </p:nvSpPr>
        <p:spPr>
          <a:xfrm>
            <a:off x="457200" y="571500"/>
            <a:ext cx="8229600" cy="5554663"/>
          </a:xfrm>
        </p:spPr>
        <p:txBody>
          <a:bodyPr/>
          <a:lstStyle/>
          <a:p>
            <a:pPr marL="514350" indent="-514350">
              <a:buFont typeface="Arial" charset="0"/>
              <a:buNone/>
            </a:pPr>
            <a:r>
              <a:rPr lang="en-US" b="1" dirty="0" smtClean="0">
                <a:solidFill>
                  <a:srgbClr val="FF0066"/>
                </a:solidFill>
                <a:latin typeface="Times New Roman" pitchFamily="18" charset="0"/>
                <a:cs typeface="Times New Roman" pitchFamily="18" charset="0"/>
              </a:rPr>
              <a:t>This is the season</a:t>
            </a:r>
          </a:p>
          <a:p>
            <a:pPr marL="514350" indent="-514350">
              <a:buFont typeface="Arial" charset="0"/>
              <a:buNone/>
            </a:pPr>
            <a:r>
              <a:rPr lang="en-US" b="1" dirty="0" smtClean="0">
                <a:solidFill>
                  <a:srgbClr val="FF0066"/>
                </a:solidFill>
                <a:latin typeface="Times New Roman" pitchFamily="18" charset="0"/>
                <a:cs typeface="Times New Roman" pitchFamily="18" charset="0"/>
              </a:rPr>
              <a:t>When children ski</a:t>
            </a:r>
          </a:p>
          <a:p>
            <a:pPr marL="514350" indent="-514350">
              <a:buFont typeface="Arial" charset="0"/>
              <a:buNone/>
            </a:pPr>
            <a:r>
              <a:rPr lang="en-US" b="1" dirty="0" smtClean="0">
                <a:solidFill>
                  <a:srgbClr val="FF0066"/>
                </a:solidFill>
                <a:latin typeface="Times New Roman" pitchFamily="18" charset="0"/>
                <a:cs typeface="Times New Roman" pitchFamily="18" charset="0"/>
              </a:rPr>
              <a:t>And Grandfather Frost</a:t>
            </a:r>
          </a:p>
          <a:p>
            <a:pPr marL="514350" indent="-514350">
              <a:buFont typeface="Arial" charset="0"/>
              <a:buNone/>
            </a:pPr>
            <a:r>
              <a:rPr lang="en-US" b="1" dirty="0" smtClean="0">
                <a:solidFill>
                  <a:srgbClr val="FF0066"/>
                </a:solidFill>
                <a:latin typeface="Times New Roman" pitchFamily="18" charset="0"/>
                <a:cs typeface="Times New Roman" pitchFamily="18" charset="0"/>
              </a:rPr>
              <a:t>Brings the New Year tree.</a:t>
            </a:r>
            <a:endParaRPr lang="ru-RU" dirty="0" smtClean="0">
              <a:solidFill>
                <a:srgbClr val="FF0066"/>
              </a:solidFill>
            </a:endParaRPr>
          </a:p>
        </p:txBody>
      </p:sp>
      <p:pic>
        <p:nvPicPr>
          <p:cNvPr id="7" name="Picture 5" descr="C:\Users\Айсылу\Desktop\winter_0081[1].jpg"/>
          <p:cNvPicPr>
            <a:picLocks noChangeAspect="1" noChangeArrowheads="1"/>
          </p:cNvPicPr>
          <p:nvPr/>
        </p:nvPicPr>
        <p:blipFill>
          <a:blip r:embed="rId4" cstate="email"/>
          <a:srcRect/>
          <a:stretch>
            <a:fillRect/>
          </a:stretch>
        </p:blipFill>
        <p:spPr bwMode="auto">
          <a:xfrm>
            <a:off x="3357554" y="3000372"/>
            <a:ext cx="5286375" cy="3500438"/>
          </a:xfrm>
          <a:prstGeom prst="rect">
            <a:avLst/>
          </a:prstGeom>
          <a:noFill/>
          <a:ln w="9525">
            <a:noFill/>
            <a:miter lim="800000"/>
            <a:headEnd/>
            <a:tailEnd/>
          </a:ln>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0" fill="hold"/>
                                        <p:tgtEl>
                                          <p:spTgt spid="7"/>
                                        </p:tgtEl>
                                        <p:attrNameLst>
                                          <p:attrName>ppt_x</p:attrName>
                                        </p:attrNameLst>
                                      </p:cBhvr>
                                      <p:tavLst>
                                        <p:tav tm="0">
                                          <p:val>
                                            <p:strVal val="0-#ppt_w/2"/>
                                          </p:val>
                                        </p:tav>
                                        <p:tav tm="100000">
                                          <p:val>
                                            <p:strVal val="#ppt_x"/>
                                          </p:val>
                                        </p:tav>
                                      </p:tavLst>
                                    </p:anim>
                                    <p:anim calcmode="lin" valueType="num">
                                      <p:cBhvr additive="base">
                                        <p:cTn id="32"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Winter</a:t>
            </a:r>
            <a:endParaRPr lang="ru-RU" sz="6600" dirty="0">
              <a:solidFill>
                <a:schemeClr val="bg1"/>
              </a:solidFill>
            </a:endParaRPr>
          </a:p>
        </p:txBody>
      </p:sp>
      <p:sp>
        <p:nvSpPr>
          <p:cNvPr id="4" name="Содержимое 3"/>
          <p:cNvSpPr>
            <a:spLocks noGrp="1"/>
          </p:cNvSpPr>
          <p:nvPr>
            <p:ph sz="half" idx="2"/>
          </p:nvPr>
        </p:nvSpPr>
        <p:spPr>
          <a:xfrm>
            <a:off x="3929058" y="1357298"/>
            <a:ext cx="4757742" cy="4768865"/>
          </a:xfrm>
        </p:spPr>
        <p:txBody>
          <a:bodyPr/>
          <a:lstStyle/>
          <a:p>
            <a:pPr>
              <a:buNone/>
            </a:pPr>
            <a:r>
              <a:rPr lang="en-US" dirty="0" smtClean="0"/>
              <a:t>    </a:t>
            </a:r>
            <a:r>
              <a:rPr lang="en-US" i="1" dirty="0" smtClean="0">
                <a:effectLst>
                  <a:outerShdw blurRad="38100" dist="38100" dir="2700000" algn="tl">
                    <a:srgbClr val="000000">
                      <a:alpha val="43137"/>
                    </a:srgbClr>
                  </a:outerShdw>
                </a:effectLst>
              </a:rPr>
              <a:t>Winter is the coldest season of the year. The rivers and lakes are frozen over. The sun sets early and rises late. The days are short and the nights are long. The sky is grey. It often snows. There is a lot of snow everywhere. The trees, the streets, the houses are white with snow. Children can ski, skate, play hockey and snowballs.</a:t>
            </a:r>
            <a:endParaRPr lang="ru-RU" i="1" dirty="0" smtClean="0">
              <a:effectLst>
                <a:outerShdw blurRad="38100" dist="38100" dir="2700000" algn="tl">
                  <a:srgbClr val="000000">
                    <a:alpha val="43137"/>
                  </a:srgbClr>
                </a:outerShdw>
              </a:effectLst>
            </a:endParaRPr>
          </a:p>
          <a:p>
            <a:endParaRPr lang="ru-RU" dirty="0"/>
          </a:p>
        </p:txBody>
      </p:sp>
      <p:pic>
        <p:nvPicPr>
          <p:cNvPr id="5" name="Picture 2" descr="C:\Documents and Settings\Администратор\Мои документы\курсы\Либеров\Времена года фото\зима2.jpg"/>
          <p:cNvPicPr>
            <a:picLocks noGrp="1" noChangeAspect="1" noChangeArrowheads="1"/>
          </p:cNvPicPr>
          <p:nvPr>
            <p:ph sz="half" idx="1"/>
          </p:nvPr>
        </p:nvPicPr>
        <p:blipFill>
          <a:blip r:embed="rId3" cstate="print"/>
          <a:srcRect/>
          <a:stretch>
            <a:fillRect/>
          </a:stretch>
        </p:blipFill>
        <p:spPr bwMode="auto">
          <a:xfrm>
            <a:off x="457200" y="1571612"/>
            <a:ext cx="4038600" cy="4786346"/>
          </a:xfrm>
          <a:prstGeom prst="roundRect">
            <a:avLst>
              <a:gd name="adj" fmla="val 6458"/>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5"/>
                                        </p:tgtEl>
                                        <p:attrNameLst>
                                          <p:attrName>ppt_w</p:attrName>
                                        </p:attrNameLst>
                                      </p:cBhvr>
                                      <p:tavLst>
                                        <p:tav tm="0">
                                          <p:val>
                                            <p:strVal val="#ppt_w*.05"/>
                                          </p:val>
                                        </p:tav>
                                        <p:tav tm="100000">
                                          <p:val>
                                            <p:strVal val="#ppt_w"/>
                                          </p:val>
                                        </p:tav>
                                      </p:tavLst>
                                    </p:anim>
                                    <p:anim calcmode="lin" valueType="num">
                                      <p:cBhvr>
                                        <p:cTn id="10" dur="2000" fill="hold"/>
                                        <p:tgtEl>
                                          <p:spTgt spid="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55686"/>
          </a:xfrm>
        </p:spPr>
        <p:txBody>
          <a:bodyPr/>
          <a:lstStyle/>
          <a:p>
            <a:endParaRPr lang="ru-RU" dirty="0"/>
          </a:p>
        </p:txBody>
      </p:sp>
      <p:sp>
        <p:nvSpPr>
          <p:cNvPr id="3" name="Содержимое 2"/>
          <p:cNvSpPr>
            <a:spLocks noGrp="1"/>
          </p:cNvSpPr>
          <p:nvPr>
            <p:ph idx="1"/>
          </p:nvPr>
        </p:nvSpPr>
        <p:spPr/>
        <p:txBody>
          <a:bodyPr/>
          <a:lstStyle/>
          <a:p>
            <a:pPr>
              <a:buNone/>
            </a:pPr>
            <a:r>
              <a:rPr lang="en-US" dirty="0" smtClean="0"/>
              <a:t>    </a:t>
            </a:r>
            <a:r>
              <a:rPr lang="en-US" sz="4800" i="1" dirty="0" smtClean="0">
                <a:effectLst>
                  <a:outerShdw blurRad="38100" dist="38100" dir="2700000" algn="tl">
                    <a:srgbClr val="000000">
                      <a:alpha val="43137"/>
                    </a:srgbClr>
                  </a:outerShdw>
                </a:effectLst>
              </a:rPr>
              <a:t>The snow is falling,</a:t>
            </a:r>
            <a:br>
              <a:rPr lang="en-US" sz="4800" i="1" dirty="0" smtClean="0">
                <a:effectLst>
                  <a:outerShdw blurRad="38100" dist="38100" dir="2700000" algn="tl">
                    <a:srgbClr val="000000">
                      <a:alpha val="43137"/>
                    </a:srgbClr>
                  </a:outerShdw>
                </a:effectLst>
              </a:rPr>
            </a:br>
            <a:r>
              <a:rPr lang="en-US" sz="4800" i="1" dirty="0" smtClean="0">
                <a:effectLst>
                  <a:outerShdw blurRad="38100" dist="38100" dir="2700000" algn="tl">
                    <a:srgbClr val="000000">
                      <a:alpha val="43137"/>
                    </a:srgbClr>
                  </a:outerShdw>
                </a:effectLst>
              </a:rPr>
              <a:t>The north wind is blowing.</a:t>
            </a:r>
            <a:br>
              <a:rPr lang="en-US" sz="4800" i="1" dirty="0" smtClean="0">
                <a:effectLst>
                  <a:outerShdw blurRad="38100" dist="38100" dir="2700000" algn="tl">
                    <a:srgbClr val="000000">
                      <a:alpha val="43137"/>
                    </a:srgbClr>
                  </a:outerShdw>
                </a:effectLst>
              </a:rPr>
            </a:br>
            <a:r>
              <a:rPr lang="en-US" sz="4800" i="1" dirty="0" smtClean="0">
                <a:effectLst>
                  <a:outerShdw blurRad="38100" dist="38100" dir="2700000" algn="tl">
                    <a:srgbClr val="000000">
                      <a:alpha val="43137"/>
                    </a:srgbClr>
                  </a:outerShdw>
                </a:effectLst>
              </a:rPr>
              <a:t>The ground is white</a:t>
            </a:r>
            <a:br>
              <a:rPr lang="en-US" sz="4800" i="1" dirty="0" smtClean="0">
                <a:effectLst>
                  <a:outerShdw blurRad="38100" dist="38100" dir="2700000" algn="tl">
                    <a:srgbClr val="000000">
                      <a:alpha val="43137"/>
                    </a:srgbClr>
                  </a:outerShdw>
                </a:effectLst>
              </a:rPr>
            </a:br>
            <a:r>
              <a:rPr lang="en-US" sz="4800" i="1" dirty="0" smtClean="0">
                <a:effectLst>
                  <a:outerShdw blurRad="38100" dist="38100" dir="2700000" algn="tl">
                    <a:srgbClr val="000000">
                      <a:alpha val="43137"/>
                    </a:srgbClr>
                  </a:outerShdw>
                </a:effectLst>
              </a:rPr>
              <a:t>All day and all night.</a:t>
            </a:r>
            <a:endParaRPr lang="ru-RU" sz="4800" i="1" dirty="0" smtClean="0">
              <a:effectLst>
                <a:outerShdw blurRad="38100" dist="38100" dir="2700000" algn="tl">
                  <a:srgbClr val="000000">
                    <a:alpha val="43137"/>
                  </a:srgbClr>
                </a:outerShdw>
              </a:effectLst>
            </a:endParaRPr>
          </a:p>
          <a:p>
            <a:endParaRPr lang="ru-RU" dirty="0"/>
          </a:p>
        </p:txBody>
      </p:sp>
      <p:sp>
        <p:nvSpPr>
          <p:cNvPr id="4" name="Текст 3"/>
          <p:cNvSpPr>
            <a:spLocks noGrp="1"/>
          </p:cNvSpPr>
          <p:nvPr>
            <p:ph type="body" sz="half" idx="2"/>
          </p:nvPr>
        </p:nvSpPr>
        <p:spPr/>
        <p:txBody>
          <a:bodyPr/>
          <a:lstStyle/>
          <a:p>
            <a:endParaRPr lang="ru-RU" dirty="0"/>
          </a:p>
        </p:txBody>
      </p:sp>
      <p:pic>
        <p:nvPicPr>
          <p:cNvPr id="6" name="Picture 19" descr="1194984634356785167pattinatrice_architetto__01"/>
          <p:cNvPicPr>
            <a:picLocks noChangeAspect="1" noChangeArrowheads="1"/>
          </p:cNvPicPr>
          <p:nvPr/>
        </p:nvPicPr>
        <p:blipFill>
          <a:blip r:embed="rId3" cstate="email"/>
          <a:srcRect/>
          <a:stretch>
            <a:fillRect/>
          </a:stretch>
        </p:blipFill>
        <p:spPr bwMode="auto">
          <a:xfrm>
            <a:off x="357158" y="642918"/>
            <a:ext cx="3500462" cy="5464183"/>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6000792"/>
          </a:xfrm>
        </p:spPr>
        <p:txBody>
          <a:bodyPr/>
          <a:lstStyle/>
          <a:p>
            <a:pPr algn="l"/>
            <a:r>
              <a:rPr lang="ru-RU" dirty="0" smtClean="0"/>
              <a:t/>
            </a:r>
            <a:br>
              <a:rPr lang="ru-RU" dirty="0" smtClean="0"/>
            </a:br>
            <a:r>
              <a:rPr lang="en-US" dirty="0" smtClean="0"/>
              <a:t>[ </a:t>
            </a:r>
            <a:r>
              <a:rPr lang="en-US" dirty="0" err="1" smtClean="0"/>
              <a:t>ei</a:t>
            </a:r>
            <a:r>
              <a:rPr lang="en-US" dirty="0" smtClean="0"/>
              <a:t> ] – r</a:t>
            </a:r>
            <a:r>
              <a:rPr lang="en-US" b="1" dirty="0" smtClean="0"/>
              <a:t>ai</a:t>
            </a:r>
            <a:r>
              <a:rPr lang="en-US" dirty="0" smtClean="0"/>
              <a:t>ny, </a:t>
            </a:r>
            <a:r>
              <a:rPr lang="en-US" b="1" dirty="0" smtClean="0"/>
              <a:t>A</a:t>
            </a:r>
            <a:r>
              <a:rPr lang="en-US" dirty="0" smtClean="0"/>
              <a:t>pril, M</a:t>
            </a:r>
            <a:r>
              <a:rPr lang="en-US" b="1" dirty="0" smtClean="0"/>
              <a:t>ay</a:t>
            </a:r>
            <a:r>
              <a:rPr lang="ru-RU" dirty="0" smtClean="0"/>
              <a:t/>
            </a:r>
            <a:br>
              <a:rPr lang="ru-RU" dirty="0" smtClean="0"/>
            </a:br>
            <a:r>
              <a:rPr lang="en-US" dirty="0" smtClean="0"/>
              <a:t>[  ɔ: ] – </a:t>
            </a:r>
            <a:r>
              <a:rPr lang="en-US" b="1" dirty="0" smtClean="0"/>
              <a:t>au</a:t>
            </a:r>
            <a:r>
              <a:rPr lang="en-US" dirty="0" smtClean="0"/>
              <a:t>tumn, </a:t>
            </a:r>
            <a:r>
              <a:rPr lang="en-US" b="1" dirty="0" smtClean="0"/>
              <a:t>Au</a:t>
            </a:r>
            <a:r>
              <a:rPr lang="en-US" dirty="0" smtClean="0"/>
              <a:t>gust, w</a:t>
            </a:r>
            <a:r>
              <a:rPr lang="en-US" b="1" dirty="0" smtClean="0"/>
              <a:t>ar</a:t>
            </a:r>
            <a:r>
              <a:rPr lang="en-US" dirty="0" smtClean="0"/>
              <a:t>m</a:t>
            </a:r>
            <a:r>
              <a:rPr lang="ru-RU" dirty="0" smtClean="0"/>
              <a:t/>
            </a:r>
            <a:br>
              <a:rPr lang="ru-RU" dirty="0" smtClean="0"/>
            </a:br>
            <a:r>
              <a:rPr lang="en-US" dirty="0" smtClean="0"/>
              <a:t>[ </a:t>
            </a:r>
            <a:r>
              <a:rPr lang="en-US" dirty="0" err="1" smtClean="0"/>
              <a:t>dʒ</a:t>
            </a:r>
            <a:r>
              <a:rPr lang="en-US" dirty="0" smtClean="0"/>
              <a:t> ] – </a:t>
            </a:r>
            <a:r>
              <a:rPr lang="en-US" b="1" dirty="0" smtClean="0"/>
              <a:t>J</a:t>
            </a:r>
            <a:r>
              <a:rPr lang="en-US" dirty="0" smtClean="0"/>
              <a:t>anuary, </a:t>
            </a:r>
            <a:r>
              <a:rPr lang="en-US" b="1" dirty="0" smtClean="0"/>
              <a:t>J</a:t>
            </a:r>
            <a:r>
              <a:rPr lang="en-US" dirty="0" smtClean="0"/>
              <a:t>une, </a:t>
            </a:r>
            <a:r>
              <a:rPr lang="en-US" b="1" dirty="0" smtClean="0"/>
              <a:t>J</a:t>
            </a:r>
            <a:r>
              <a:rPr lang="en-US" dirty="0" smtClean="0"/>
              <a:t>uly</a:t>
            </a:r>
            <a:br>
              <a:rPr lang="en-US" dirty="0" smtClean="0"/>
            </a:br>
            <a:r>
              <a:rPr lang="en-US" dirty="0" smtClean="0"/>
              <a:t>[d]- </a:t>
            </a:r>
            <a:r>
              <a:rPr lang="en-US" b="1" dirty="0" smtClean="0"/>
              <a:t>d</a:t>
            </a:r>
            <a:r>
              <a:rPr lang="en-US" dirty="0" smtClean="0"/>
              <a:t>ry, col</a:t>
            </a:r>
            <a:r>
              <a:rPr lang="en-US" b="1" dirty="0" smtClean="0"/>
              <a:t>d</a:t>
            </a:r>
            <a:r>
              <a:rPr lang="en-US" dirty="0" smtClean="0"/>
              <a:t>, clou</a:t>
            </a:r>
            <a:r>
              <a:rPr lang="en-US" b="1" dirty="0" smtClean="0"/>
              <a:t>d</a:t>
            </a:r>
            <a:r>
              <a:rPr lang="en-US" dirty="0" smtClean="0"/>
              <a:t>, clou</a:t>
            </a:r>
            <a:r>
              <a:rPr lang="en-US" b="1" dirty="0" smtClean="0"/>
              <a:t>d</a:t>
            </a:r>
            <a:r>
              <a:rPr lang="en-US" dirty="0" smtClean="0"/>
              <a:t>y</a:t>
            </a:r>
            <a:r>
              <a:rPr lang="ru-RU" dirty="0" smtClean="0"/>
              <a:t/>
            </a:r>
            <a:br>
              <a:rPr lang="ru-RU" dirty="0" smtClean="0"/>
            </a:br>
            <a:r>
              <a:rPr lang="en-US" dirty="0" smtClean="0"/>
              <a:t>[s] – </a:t>
            </a:r>
            <a:r>
              <a:rPr lang="en-US" b="1" dirty="0" smtClean="0"/>
              <a:t>s</a:t>
            </a:r>
            <a:r>
              <a:rPr lang="en-US" dirty="0" smtClean="0"/>
              <a:t>now, </a:t>
            </a:r>
            <a:r>
              <a:rPr lang="en-US" b="1" dirty="0" smtClean="0"/>
              <a:t>s</a:t>
            </a:r>
            <a:r>
              <a:rPr lang="en-US" dirty="0" smtClean="0"/>
              <a:t>nowy, </a:t>
            </a:r>
            <a:r>
              <a:rPr lang="en-US" b="1" dirty="0" smtClean="0"/>
              <a:t>s</a:t>
            </a:r>
            <a:r>
              <a:rPr lang="en-US" dirty="0" smtClean="0"/>
              <a:t>unny, </a:t>
            </a:r>
            <a:r>
              <a:rPr lang="en-US" b="1" dirty="0" smtClean="0"/>
              <a:t>s</a:t>
            </a:r>
            <a:r>
              <a:rPr lang="en-US" dirty="0" smtClean="0"/>
              <a:t>pring, </a:t>
            </a:r>
            <a:r>
              <a:rPr lang="en-US" b="1" dirty="0" smtClean="0"/>
              <a:t>s</a:t>
            </a:r>
            <a:r>
              <a:rPr lang="en-US" dirty="0" smtClean="0"/>
              <a:t>eason, </a:t>
            </a:r>
            <a:r>
              <a:rPr lang="en-US" b="1" dirty="0" smtClean="0"/>
              <a:t>s</a:t>
            </a:r>
            <a:r>
              <a:rPr lang="en-US" dirty="0" smtClean="0"/>
              <a:t>ummer</a:t>
            </a:r>
            <a:r>
              <a:rPr lang="ru-RU" dirty="0" smtClean="0"/>
              <a:t/>
            </a:r>
            <a:br>
              <a:rPr lang="ru-RU" dirty="0" smtClean="0"/>
            </a:br>
            <a:r>
              <a:rPr lang="en-US" dirty="0" smtClean="0"/>
              <a:t>[w] – </a:t>
            </a:r>
            <a:r>
              <a:rPr lang="en-US" b="1" dirty="0" smtClean="0"/>
              <a:t>w</a:t>
            </a:r>
            <a:r>
              <a:rPr lang="en-US" dirty="0" smtClean="0"/>
              <a:t>eather, </a:t>
            </a:r>
            <a:r>
              <a:rPr lang="en-US" b="1" dirty="0" smtClean="0"/>
              <a:t>w</a:t>
            </a:r>
            <a:r>
              <a:rPr lang="en-US" dirty="0" smtClean="0"/>
              <a:t>et, </a:t>
            </a:r>
            <a:r>
              <a:rPr lang="en-US" b="1" dirty="0" smtClean="0"/>
              <a:t>w</a:t>
            </a:r>
            <a:r>
              <a:rPr lang="en-US" dirty="0" smtClean="0"/>
              <a:t>arm, </a:t>
            </a:r>
            <a:r>
              <a:rPr lang="en-US" b="1" dirty="0" smtClean="0"/>
              <a:t>w</a:t>
            </a:r>
            <a:r>
              <a:rPr lang="en-US" dirty="0" smtClean="0"/>
              <a:t>inter</a:t>
            </a:r>
            <a:r>
              <a:rPr lang="ru-RU" dirty="0" smtClean="0"/>
              <a:t/>
            </a:r>
            <a:br>
              <a:rPr lang="ru-RU" dirty="0" smtClean="0"/>
            </a:br>
            <a:r>
              <a:rPr lang="ru-RU" dirty="0" smtClean="0"/>
              <a:t/>
            </a:r>
            <a:br>
              <a:rPr lang="ru-RU" dirty="0" smtClean="0"/>
            </a:br>
            <a:endParaRPr lang="ru-RU"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928926" y="273050"/>
            <a:ext cx="5929354" cy="5853113"/>
          </a:xfrm>
        </p:spPr>
        <p:txBody>
          <a:bodyPr/>
          <a:lstStyle/>
          <a:p>
            <a:pPr algn="just">
              <a:buNone/>
            </a:pPr>
            <a:r>
              <a:rPr lang="ru-RU" dirty="0" smtClean="0"/>
              <a:t>        </a:t>
            </a:r>
            <a:r>
              <a:rPr lang="en-US" sz="2800" i="1" dirty="0" smtClean="0">
                <a:effectLst>
                  <a:outerShdw blurRad="38100" dist="38100" dir="2700000" algn="tl">
                    <a:srgbClr val="000000">
                      <a:alpha val="43137"/>
                    </a:srgbClr>
                  </a:outerShdw>
                </a:effectLst>
              </a:rPr>
              <a:t>In winter the British have several holidays. On the first of January they celebrate the New Year’s Day. This holiday is especially popular in Scotland. But in England the most popular holiday is Christmas. People celebrate it on the 25th of December with Christmas tree and Santa Claus. They buy presents to each other and send Christmas cards. On Christmas day many people go to church. After that the family gather round the Christmas tree and open their presents. </a:t>
            </a:r>
            <a:r>
              <a:rPr lang="ru-RU" dirty="0" smtClean="0"/>
              <a:t/>
            </a:r>
            <a:br>
              <a:rPr lang="ru-RU" dirty="0" smtClean="0"/>
            </a:br>
            <a:endParaRPr lang="ru-RU" dirty="0"/>
          </a:p>
        </p:txBody>
      </p:sp>
      <p:sp>
        <p:nvSpPr>
          <p:cNvPr id="4" name="Текст 3"/>
          <p:cNvSpPr>
            <a:spLocks noGrp="1"/>
          </p:cNvSpPr>
          <p:nvPr>
            <p:ph type="body" sz="half" idx="2"/>
          </p:nvPr>
        </p:nvSpPr>
        <p:spPr>
          <a:xfrm>
            <a:off x="357158" y="1000108"/>
            <a:ext cx="3222627" cy="5191129"/>
          </a:xfrm>
        </p:spPr>
        <p:txBody>
          <a:bodyPr/>
          <a:lstStyle/>
          <a:p>
            <a:endParaRPr lang="ru-RU" dirty="0"/>
          </a:p>
        </p:txBody>
      </p:sp>
      <p:pic>
        <p:nvPicPr>
          <p:cNvPr id="5" name="Picture 9" descr="decorated-christmas-tree-with-snow-hi"/>
          <p:cNvPicPr>
            <a:picLocks noChangeAspect="1" noChangeArrowheads="1"/>
          </p:cNvPicPr>
          <p:nvPr/>
        </p:nvPicPr>
        <p:blipFill>
          <a:blip r:embed="rId3" cstate="email"/>
          <a:srcRect/>
          <a:stretch>
            <a:fillRect/>
          </a:stretch>
        </p:blipFill>
        <p:spPr bwMode="auto">
          <a:xfrm>
            <a:off x="0" y="428604"/>
            <a:ext cx="3500430" cy="5929354"/>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just"/>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i="1" dirty="0" smtClean="0">
                <a:effectLst>
                  <a:outerShdw blurRad="38100" dist="38100" dir="2700000" algn="tl">
                    <a:srgbClr val="000000">
                      <a:alpha val="43137"/>
                    </a:srgbClr>
                  </a:outerShdw>
                </a:effectLst>
              </a:rPr>
              <a:t>Then they have a traditional dinner – a turkey, ham, mashed potatoes, plum pudding, cakes, tea or coffee. </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One more popular holiday in winter is St. Valentine’s Day. The British celebrate it on the 14th of February. It is the day of all lovers. They send Valentines to each other. A Valentine is a greeting card or a little present in a form of a heart.</a:t>
            </a:r>
            <a:endParaRPr lang="ru-RU" sz="3600" i="1" dirty="0">
              <a:effectLst>
                <a:outerShdw blurRad="38100" dist="38100" dir="2700000" algn="tl">
                  <a:srgbClr val="000000">
                    <a:alpha val="43137"/>
                  </a:srgbClr>
                </a:outerShdw>
              </a:effectLst>
            </a:endParaRPr>
          </a:p>
        </p:txBody>
      </p:sp>
      <p:pic>
        <p:nvPicPr>
          <p:cNvPr id="3" name="Picture 10" descr="1195445441446720031FEN_Santa_in_his_sleigh"/>
          <p:cNvPicPr>
            <a:picLocks noChangeAspect="1" noChangeArrowheads="1"/>
          </p:cNvPicPr>
          <p:nvPr/>
        </p:nvPicPr>
        <p:blipFill>
          <a:blip r:embed="rId3" cstate="email"/>
          <a:srcRect/>
          <a:stretch>
            <a:fillRect/>
          </a:stretch>
        </p:blipFill>
        <p:spPr bwMode="auto">
          <a:xfrm>
            <a:off x="6072198" y="5132388"/>
            <a:ext cx="2419350" cy="1725612"/>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endParaRPr lang="ru-RU" smtClean="0"/>
          </a:p>
        </p:txBody>
      </p:sp>
      <p:sp>
        <p:nvSpPr>
          <p:cNvPr id="3" name="Содержимое 2"/>
          <p:cNvSpPr>
            <a:spLocks noGrp="1"/>
          </p:cNvSpPr>
          <p:nvPr>
            <p:ph idx="1"/>
          </p:nvPr>
        </p:nvSpPr>
        <p:spPr>
          <a:xfrm>
            <a:off x="457200" y="214313"/>
            <a:ext cx="8229600" cy="5911850"/>
          </a:xfrm>
        </p:spPr>
        <p:txBody>
          <a:bodyPr/>
          <a:lstStyle/>
          <a:p>
            <a:pPr marL="514350" indent="-514350">
              <a:buFont typeface="Arial" charset="0"/>
              <a:buNone/>
            </a:pPr>
            <a:r>
              <a:rPr lang="en-US" b="1" smtClean="0">
                <a:solidFill>
                  <a:srgbClr val="990033"/>
                </a:solidFill>
                <a:latin typeface="Times New Roman" pitchFamily="18" charset="0"/>
                <a:cs typeface="Times New Roman" pitchFamily="18" charset="0"/>
              </a:rPr>
              <a:t>This is the season</a:t>
            </a:r>
          </a:p>
          <a:p>
            <a:pPr marL="514350" indent="-514350">
              <a:buFont typeface="Arial" charset="0"/>
              <a:buNone/>
            </a:pPr>
            <a:r>
              <a:rPr lang="en-US" b="1" smtClean="0">
                <a:solidFill>
                  <a:srgbClr val="990033"/>
                </a:solidFill>
                <a:latin typeface="Times New Roman" pitchFamily="18" charset="0"/>
                <a:cs typeface="Times New Roman" pitchFamily="18" charset="0"/>
              </a:rPr>
              <a:t>When snowdrops bloom,</a:t>
            </a:r>
          </a:p>
          <a:p>
            <a:pPr marL="514350" indent="-514350">
              <a:buFont typeface="Arial" charset="0"/>
              <a:buNone/>
            </a:pPr>
            <a:r>
              <a:rPr lang="en-US" b="1" smtClean="0">
                <a:solidFill>
                  <a:srgbClr val="990033"/>
                </a:solidFill>
                <a:latin typeface="Times New Roman" pitchFamily="18" charset="0"/>
                <a:cs typeface="Times New Roman" pitchFamily="18" charset="0"/>
              </a:rPr>
              <a:t>When nobody likes</a:t>
            </a:r>
          </a:p>
          <a:p>
            <a:pPr marL="514350" indent="-514350">
              <a:buFont typeface="Arial" charset="0"/>
              <a:buNone/>
            </a:pPr>
            <a:r>
              <a:rPr lang="en-US" b="1" smtClean="0">
                <a:solidFill>
                  <a:srgbClr val="990033"/>
                </a:solidFill>
                <a:latin typeface="Times New Roman" pitchFamily="18" charset="0"/>
                <a:cs typeface="Times New Roman" pitchFamily="18" charset="0"/>
              </a:rPr>
              <a:t>To stay in the room.</a:t>
            </a:r>
          </a:p>
          <a:p>
            <a:pPr marL="514350" indent="-514350">
              <a:buFont typeface="Arial" charset="0"/>
              <a:buNone/>
            </a:pPr>
            <a:r>
              <a:rPr lang="en-US" b="1" smtClean="0">
                <a:solidFill>
                  <a:srgbClr val="990033"/>
                </a:solidFill>
                <a:latin typeface="Times New Roman" pitchFamily="18" charset="0"/>
                <a:cs typeface="Times New Roman" pitchFamily="18" charset="0"/>
              </a:rPr>
              <a:t>This is the season</a:t>
            </a:r>
          </a:p>
          <a:p>
            <a:pPr marL="514350" indent="-514350">
              <a:buFont typeface="Arial" charset="0"/>
              <a:buNone/>
            </a:pPr>
            <a:r>
              <a:rPr lang="en-US" b="1" smtClean="0">
                <a:solidFill>
                  <a:srgbClr val="990033"/>
                </a:solidFill>
                <a:latin typeface="Times New Roman" pitchFamily="18" charset="0"/>
                <a:cs typeface="Times New Roman" pitchFamily="18" charset="0"/>
              </a:rPr>
              <a:t>When birds make their nests,</a:t>
            </a:r>
          </a:p>
          <a:p>
            <a:pPr marL="514350" indent="-514350">
              <a:buFont typeface="Arial" charset="0"/>
              <a:buNone/>
            </a:pPr>
            <a:r>
              <a:rPr lang="en-US" b="1" smtClean="0">
                <a:solidFill>
                  <a:srgbClr val="990033"/>
                </a:solidFill>
                <a:latin typeface="Times New Roman" pitchFamily="18" charset="0"/>
                <a:cs typeface="Times New Roman" pitchFamily="18" charset="0"/>
              </a:rPr>
              <a:t>This is the season</a:t>
            </a:r>
          </a:p>
          <a:p>
            <a:pPr marL="514350" indent="-514350">
              <a:buFont typeface="Arial" charset="0"/>
              <a:buNone/>
            </a:pPr>
            <a:r>
              <a:rPr lang="en-US" b="1" smtClean="0">
                <a:solidFill>
                  <a:srgbClr val="990033"/>
                </a:solidFill>
                <a:latin typeface="Times New Roman" pitchFamily="18" charset="0"/>
                <a:cs typeface="Times New Roman" pitchFamily="18" charset="0"/>
              </a:rPr>
              <a:t>We all like best.</a:t>
            </a:r>
            <a:endParaRPr lang="ru-RU" smtClean="0">
              <a:solidFill>
                <a:srgbClr val="990033"/>
              </a:solidFill>
            </a:endParaRPr>
          </a:p>
        </p:txBody>
      </p:sp>
      <p:pic>
        <p:nvPicPr>
          <p:cNvPr id="4" name="Picture 5" descr="C:\Users\Айсылу\Desktop\trumb_9114845[1].jpg"/>
          <p:cNvPicPr>
            <a:picLocks noChangeAspect="1" noChangeArrowheads="1"/>
          </p:cNvPicPr>
          <p:nvPr/>
        </p:nvPicPr>
        <p:blipFill>
          <a:blip r:embed="rId4" cstate="email"/>
          <a:srcRect/>
          <a:stretch>
            <a:fillRect/>
          </a:stretch>
        </p:blipFill>
        <p:spPr bwMode="auto">
          <a:xfrm>
            <a:off x="4857750" y="3643313"/>
            <a:ext cx="4286250" cy="3214687"/>
          </a:xfrm>
          <a:prstGeom prst="rect">
            <a:avLst/>
          </a:prstGeom>
          <a:noFill/>
          <a:ln w="9525">
            <a:noFill/>
            <a:miter lim="800000"/>
            <a:headEnd/>
            <a:tailEnd/>
          </a:ln>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2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2500" accel="50000" fill="hold">
                                          <p:stCondLst>
                                            <p:cond delay="2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5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2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2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2500" accel="50000" fill="hold">
                                          <p:stCondLst>
                                            <p:cond delay="2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5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linds(horizontal)">
                                      <p:cBhvr>
                                        <p:cTn id="25" dur="5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3" presetClass="entr" presetSubtype="16"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plus(in)">
                                      <p:cBhvr>
                                        <p:cTn id="30" dur="5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0"/>
                                        <p:tgtEl>
                                          <p:spTgt spid="3">
                                            <p:txEl>
                                              <p:pRg st="4" end="4"/>
                                            </p:txEl>
                                          </p:spTgt>
                                        </p:tgtEl>
                                      </p:cBhvr>
                                    </p:animEffect>
                                    <p:anim calcmode="lin" valueType="num">
                                      <p:cBhvr>
                                        <p:cTn id="36" dur="5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7" dur="5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box(in)">
                                      <p:cBhvr>
                                        <p:cTn id="42" dur="5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diamond(in)">
                                      <p:cBhvr>
                                        <p:cTn id="47" dur="50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slide(fromBottom)">
                                      <p:cBhvr>
                                        <p:cTn id="52" dur="50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checkerboard(across)">
                                      <p:cBhvr>
                                        <p:cTn id="5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i="1" dirty="0" smtClean="0">
                <a:solidFill>
                  <a:schemeClr val="tx2">
                    <a:lumMod val="60000"/>
                    <a:lumOff val="40000"/>
                  </a:schemeClr>
                </a:solidFill>
                <a:effectLst>
                  <a:outerShdw blurRad="38100" dist="38100" dir="2700000" algn="tl">
                    <a:srgbClr val="000000">
                      <a:alpha val="43137"/>
                    </a:srgbClr>
                  </a:outerShdw>
                </a:effectLst>
              </a:rPr>
              <a:t>Spring</a:t>
            </a:r>
            <a:endParaRPr lang="ru-RU" sz="6600" dirty="0">
              <a:solidFill>
                <a:schemeClr val="tx2">
                  <a:lumMod val="60000"/>
                  <a:lumOff val="40000"/>
                </a:schemeClr>
              </a:solidFill>
            </a:endParaRPr>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a:xfrm>
            <a:off x="642910" y="1600200"/>
            <a:ext cx="8043890" cy="4525963"/>
          </a:xfrm>
        </p:spPr>
        <p:txBody>
          <a:bodyPr/>
          <a:lstStyle/>
          <a:p>
            <a:pPr>
              <a:buNone/>
            </a:pPr>
            <a:r>
              <a:rPr lang="en-US" dirty="0" smtClean="0"/>
              <a:t>                    </a:t>
            </a:r>
            <a:r>
              <a:rPr lang="en-US" i="1" dirty="0" smtClean="0">
                <a:effectLst>
                  <a:outerShdw blurRad="38100" dist="38100" dir="2700000" algn="tl">
                    <a:srgbClr val="000000">
                      <a:alpha val="43137"/>
                    </a:srgbClr>
                  </a:outerShdw>
                </a:effectLst>
              </a:rPr>
              <a:t>    Spring is a nice season.</a:t>
            </a:r>
          </a:p>
          <a:p>
            <a:pPr>
              <a:buNone/>
            </a:pPr>
            <a:r>
              <a:rPr lang="en-US" i="1" dirty="0" smtClean="0">
                <a:effectLst>
                  <a:outerShdw blurRad="38100" dist="38100" dir="2700000" algn="tl">
                    <a:srgbClr val="000000">
                      <a:alpha val="43137"/>
                    </a:srgbClr>
                  </a:outerShdw>
                </a:effectLst>
              </a:rPr>
              <a:t>     March, April and May are spring months. Spring begins in March and ends in May. The weather is usually fine in spring. It is warm. The trees are green. We can see the first flowers. The farmers begin to work in the fields. At the end of March the weather gets warmer. The sun shines brightly. The days become longer, the nights become shorter. Snow begins melting. Nature awakens after a long winter sleep. The birds return from the South.</a:t>
            </a:r>
            <a:endParaRPr lang="ru-RU" i="1" dirty="0" smtClean="0">
              <a:effectLst>
                <a:outerShdw blurRad="38100" dist="38100" dir="2700000" algn="tl">
                  <a:srgbClr val="000000">
                    <a:alpha val="43137"/>
                  </a:srgbClr>
                </a:outerShdw>
              </a:effectLst>
            </a:endParaRPr>
          </a:p>
          <a:p>
            <a:endParaRPr lang="ru-RU" dirty="0"/>
          </a:p>
        </p:txBody>
      </p:sp>
      <p:pic>
        <p:nvPicPr>
          <p:cNvPr id="5" name="Picture 12" descr="11949853801640399181bird_of_peace_mauro_oliv_01"/>
          <p:cNvPicPr>
            <a:picLocks noChangeAspect="1" noChangeArrowheads="1"/>
          </p:cNvPicPr>
          <p:nvPr/>
        </p:nvPicPr>
        <p:blipFill>
          <a:blip r:embed="rId3" cstate="email"/>
          <a:srcRect/>
          <a:stretch>
            <a:fillRect/>
          </a:stretch>
        </p:blipFill>
        <p:spPr bwMode="auto">
          <a:xfrm>
            <a:off x="142844" y="214290"/>
            <a:ext cx="2524125" cy="1981200"/>
          </a:xfrm>
          <a:prstGeom prst="rect">
            <a:avLst/>
          </a:prstGeom>
          <a:noFill/>
          <a:ln w="9525">
            <a:noFill/>
            <a:miter lim="800000"/>
            <a:headEnd/>
            <a:tailEnd/>
          </a:ln>
        </p:spPr>
      </p:pic>
      <p:pic>
        <p:nvPicPr>
          <p:cNvPr id="6" name="Picture 33" descr="12387015492062054497tom_simple_spring_new_leaves"/>
          <p:cNvPicPr>
            <a:picLocks noChangeAspect="1" noChangeArrowheads="1"/>
          </p:cNvPicPr>
          <p:nvPr/>
        </p:nvPicPr>
        <p:blipFill>
          <a:blip r:embed="rId4" cstate="email"/>
          <a:srcRect/>
          <a:stretch>
            <a:fillRect/>
          </a:stretch>
        </p:blipFill>
        <p:spPr bwMode="auto">
          <a:xfrm rot="21410851">
            <a:off x="5952087" y="84040"/>
            <a:ext cx="3113088" cy="2061026"/>
          </a:xfrm>
          <a:prstGeom prst="rect">
            <a:avLst/>
          </a:prstGeom>
          <a:noFill/>
          <a:ln w="9525">
            <a:noFill/>
            <a:miter lim="800000"/>
            <a:headEnd/>
            <a:tailEnd/>
          </a:ln>
        </p:spPr>
      </p:pic>
      <p:pic>
        <p:nvPicPr>
          <p:cNvPr id="7" name="Picture 41" descr="1194985422676876798ladybug_01"/>
          <p:cNvPicPr>
            <a:picLocks noChangeAspect="1" noChangeArrowheads="1"/>
          </p:cNvPicPr>
          <p:nvPr/>
        </p:nvPicPr>
        <p:blipFill>
          <a:blip r:embed="rId5" cstate="email"/>
          <a:srcRect/>
          <a:stretch>
            <a:fillRect/>
          </a:stretch>
        </p:blipFill>
        <p:spPr bwMode="auto">
          <a:xfrm>
            <a:off x="6286512" y="857232"/>
            <a:ext cx="576263" cy="347662"/>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dirty="0" smtClean="0">
                <a:solidFill>
                  <a:srgbClr val="92D050"/>
                </a:solidFill>
                <a:effectLst>
                  <a:outerShdw blurRad="38100" dist="38100" dir="2700000" algn="tl">
                    <a:srgbClr val="000000">
                      <a:alpha val="43137"/>
                    </a:srgbClr>
                  </a:outerShdw>
                </a:effectLst>
                <a:latin typeface="Arial" pitchFamily="34" charset="0"/>
                <a:cs typeface="Arial" pitchFamily="34" charset="0"/>
              </a:rPr>
              <a:t>Spring</a:t>
            </a:r>
            <a:endParaRPr lang="ru-RU" sz="6600" dirty="0">
              <a:solidFill>
                <a:srgbClr val="92D050"/>
              </a:solidFill>
              <a:effectLst>
                <a:outerShdw blurRad="38100" dist="38100" dir="2700000" algn="tl">
                  <a:srgbClr val="000000">
                    <a:alpha val="43137"/>
                  </a:srgbClr>
                </a:outerShdw>
              </a:effectLst>
              <a:latin typeface="Arial" pitchFamily="34" charset="0"/>
              <a:cs typeface="Arial" pitchFamily="34" charset="0"/>
            </a:endParaRPr>
          </a:p>
        </p:txBody>
      </p:sp>
      <p:sp>
        <p:nvSpPr>
          <p:cNvPr id="4" name="Содержимое 3"/>
          <p:cNvSpPr>
            <a:spLocks noGrp="1"/>
          </p:cNvSpPr>
          <p:nvPr>
            <p:ph sz="half" idx="2"/>
          </p:nvPr>
        </p:nvSpPr>
        <p:spPr>
          <a:xfrm>
            <a:off x="4643438" y="2000240"/>
            <a:ext cx="4210080" cy="4054485"/>
          </a:xfrm>
        </p:spPr>
        <p:txBody>
          <a:bodyPr/>
          <a:lstStyle/>
          <a:p>
            <a:pPr>
              <a:buNone/>
            </a:pPr>
            <a:r>
              <a:rPr lang="en-US" dirty="0" smtClean="0">
                <a:effectLst>
                  <a:outerShdw blurRad="38100" dist="38100" dir="2700000" algn="tl">
                    <a:srgbClr val="000000">
                      <a:alpha val="43137"/>
                    </a:srgbClr>
                  </a:outerShdw>
                </a:effectLst>
              </a:rPr>
              <a:t>It’s lovely, lovely spring</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And birds begin to sing.</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The sun is very high</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It’s smiling in the sky.</a:t>
            </a:r>
            <a:endParaRPr lang="ru-RU" dirty="0" smtClean="0">
              <a:effectLst>
                <a:outerShdw blurRad="38100" dist="38100" dir="2700000" algn="tl">
                  <a:srgbClr val="000000">
                    <a:alpha val="43137"/>
                  </a:srgbClr>
                </a:outerShdw>
              </a:effectLst>
            </a:endParaRPr>
          </a:p>
          <a:p>
            <a:pPr>
              <a:buNone/>
            </a:pPr>
            <a:r>
              <a:rPr lang="en-US" dirty="0" smtClean="0">
                <a:effectLst>
                  <a:outerShdw blurRad="38100" dist="38100" dir="2700000" algn="tl">
                    <a:srgbClr val="000000">
                      <a:alpha val="43137"/>
                    </a:srgbClr>
                  </a:outerShdw>
                </a:effectLst>
              </a:rPr>
              <a:t>It’s lovely, lovely spring</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And all the children sing.</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They sing a merry song</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They sing:”Ding-dong”.</a:t>
            </a:r>
            <a:endParaRPr lang="ru-RU" dirty="0" smtClean="0">
              <a:effectLst>
                <a:outerShdw blurRad="38100" dist="38100" dir="2700000" algn="tl">
                  <a:srgbClr val="000000">
                    <a:alpha val="43137"/>
                  </a:srgbClr>
                </a:outerShdw>
              </a:effectLst>
            </a:endParaRPr>
          </a:p>
          <a:p>
            <a:endParaRPr lang="ru-RU" dirty="0"/>
          </a:p>
        </p:txBody>
      </p:sp>
      <p:pic>
        <p:nvPicPr>
          <p:cNvPr id="5" name="Picture 2" descr="C:\Documents and Settings\Администратор\Мои документы\курсы\Либеров\Времена года фото\весна1.jpg"/>
          <p:cNvPicPr>
            <a:picLocks noGrp="1" noChangeAspect="1" noChangeArrowheads="1"/>
          </p:cNvPicPr>
          <p:nvPr>
            <p:ph sz="half" idx="1"/>
          </p:nvPr>
        </p:nvPicPr>
        <p:blipFill>
          <a:blip r:embed="rId3" cstate="print"/>
          <a:srcRect/>
          <a:stretch>
            <a:fillRect/>
          </a:stretch>
        </p:blipFill>
        <p:spPr bwMode="auto">
          <a:xfrm>
            <a:off x="457200" y="1643050"/>
            <a:ext cx="4038600" cy="4429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5"/>
                                        </p:tgtEl>
                                        <p:attrNameLst>
                                          <p:attrName>ppt_w</p:attrName>
                                        </p:attrNameLst>
                                      </p:cBhvr>
                                      <p:tavLst>
                                        <p:tav tm="0">
                                          <p:val>
                                            <p:strVal val="#ppt_w*.05"/>
                                          </p:val>
                                        </p:tav>
                                        <p:tav tm="100000">
                                          <p:val>
                                            <p:strVal val="#ppt_w"/>
                                          </p:val>
                                        </p:tav>
                                      </p:tavLst>
                                    </p:anim>
                                    <p:anim calcmode="lin" valueType="num">
                                      <p:cBhvr>
                                        <p:cTn id="10" dur="2000" fill="hold"/>
                                        <p:tgtEl>
                                          <p:spTgt spid="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endParaRPr lang="ru-RU" smtClean="0"/>
          </a:p>
        </p:txBody>
      </p:sp>
      <p:sp>
        <p:nvSpPr>
          <p:cNvPr id="3" name="Содержимое 2"/>
          <p:cNvSpPr>
            <a:spLocks noGrp="1"/>
          </p:cNvSpPr>
          <p:nvPr>
            <p:ph idx="1"/>
          </p:nvPr>
        </p:nvSpPr>
        <p:spPr>
          <a:xfrm>
            <a:off x="457200" y="285750"/>
            <a:ext cx="8229600" cy="5840413"/>
          </a:xfrm>
        </p:spPr>
        <p:txBody>
          <a:bodyPr/>
          <a:lstStyle/>
          <a:p>
            <a:pPr marL="514350" indent="-514350" algn="ctr">
              <a:buFont typeface="Arial" charset="0"/>
              <a:buNone/>
            </a:pPr>
            <a:r>
              <a:rPr lang="en-US" b="1" smtClean="0">
                <a:solidFill>
                  <a:srgbClr val="990033"/>
                </a:solidFill>
                <a:latin typeface="Times New Roman" pitchFamily="18" charset="0"/>
                <a:cs typeface="Times New Roman" pitchFamily="18" charset="0"/>
              </a:rPr>
              <a:t>This is the season</a:t>
            </a:r>
          </a:p>
          <a:p>
            <a:pPr marL="514350" indent="-514350" algn="ctr">
              <a:buFont typeface="Arial" charset="0"/>
              <a:buNone/>
            </a:pPr>
            <a:r>
              <a:rPr lang="en-US" b="1" smtClean="0">
                <a:solidFill>
                  <a:srgbClr val="990033"/>
                </a:solidFill>
                <a:latin typeface="Times New Roman" pitchFamily="18" charset="0"/>
                <a:cs typeface="Times New Roman" pitchFamily="18" charset="0"/>
              </a:rPr>
              <a:t>		When vegetables grow,</a:t>
            </a:r>
          </a:p>
          <a:p>
            <a:pPr marL="514350" indent="-514350" algn="ctr">
              <a:buFont typeface="Arial" charset="0"/>
              <a:buNone/>
            </a:pPr>
            <a:r>
              <a:rPr lang="en-US" b="1" smtClean="0">
                <a:solidFill>
                  <a:srgbClr val="990033"/>
                </a:solidFill>
                <a:latin typeface="Times New Roman" pitchFamily="18" charset="0"/>
                <a:cs typeface="Times New Roman" pitchFamily="18" charset="0"/>
              </a:rPr>
              <a:t>	I come to the garden</a:t>
            </a:r>
          </a:p>
          <a:p>
            <a:pPr marL="514350" indent="-514350" algn="ctr">
              <a:buFont typeface="Arial" charset="0"/>
              <a:buNone/>
            </a:pPr>
            <a:r>
              <a:rPr lang="en-US" b="1" smtClean="0">
                <a:solidFill>
                  <a:srgbClr val="990033"/>
                </a:solidFill>
                <a:latin typeface="Times New Roman" pitchFamily="18" charset="0"/>
                <a:cs typeface="Times New Roman" pitchFamily="18" charset="0"/>
              </a:rPr>
              <a:t>	And make water flow.</a:t>
            </a:r>
            <a:endParaRPr lang="ru-RU" smtClean="0"/>
          </a:p>
        </p:txBody>
      </p:sp>
      <p:pic>
        <p:nvPicPr>
          <p:cNvPr id="4" name="Рисунок 3" descr="Forest Flowers.jpg"/>
          <p:cNvPicPr>
            <a:picLocks noChangeAspect="1"/>
          </p:cNvPicPr>
          <p:nvPr/>
        </p:nvPicPr>
        <p:blipFill>
          <a:blip r:embed="rId4" cstate="email"/>
          <a:srcRect/>
          <a:stretch>
            <a:fillRect/>
          </a:stretch>
        </p:blipFill>
        <p:spPr bwMode="auto">
          <a:xfrm>
            <a:off x="1857375" y="2571750"/>
            <a:ext cx="6072188" cy="4071938"/>
          </a:xfrm>
          <a:prstGeom prst="rect">
            <a:avLst/>
          </a:prstGeom>
          <a:noFill/>
          <a:ln w="9525">
            <a:noFill/>
            <a:miter lim="800000"/>
            <a:headEnd/>
            <a:tailEnd/>
          </a:ln>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2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2500" accel="50000" fill="hold">
                                          <p:stCondLst>
                                            <p:cond delay="2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5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2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2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2500" accel="50000" fill="hold">
                                          <p:stCondLst>
                                            <p:cond delay="2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5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linds(horizontal)">
                                      <p:cBhvr>
                                        <p:cTn id="25" dur="5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box(in)">
                                      <p:cBhvr>
                                        <p:cTn id="30" dur="5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slide(fromBottom)">
                                      <p:cBhvr>
                                        <p:cTn id="35"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i="1" dirty="0" smtClean="0">
                <a:solidFill>
                  <a:srgbClr val="FF0000"/>
                </a:solidFill>
                <a:latin typeface="Times New Roman" pitchFamily="18" charset="0"/>
                <a:cs typeface="Times New Roman" pitchFamily="18" charset="0"/>
              </a:rPr>
              <a:t>Summer</a:t>
            </a:r>
            <a:endParaRPr lang="ru-RU" sz="6600" b="1" i="1" dirty="0">
              <a:solidFill>
                <a:srgbClr val="FF0000"/>
              </a:solidFill>
            </a:endParaRPr>
          </a:p>
        </p:txBody>
      </p:sp>
      <p:sp>
        <p:nvSpPr>
          <p:cNvPr id="4" name="Содержимое 3"/>
          <p:cNvSpPr>
            <a:spLocks noGrp="1"/>
          </p:cNvSpPr>
          <p:nvPr>
            <p:ph sz="half" idx="2"/>
          </p:nvPr>
        </p:nvSpPr>
        <p:spPr>
          <a:xfrm>
            <a:off x="4143372" y="1600200"/>
            <a:ext cx="4643470" cy="4525963"/>
          </a:xfrm>
        </p:spPr>
        <p:txBody>
          <a:bodyPr/>
          <a:lstStyle/>
          <a:p>
            <a:pPr algn="just">
              <a:buNone/>
            </a:pPr>
            <a:r>
              <a:rPr lang="en-US" sz="2400" b="1" dirty="0" smtClean="0"/>
              <a:t>    </a:t>
            </a:r>
            <a:r>
              <a:rPr lang="en-US" sz="2400" i="1" dirty="0" smtClean="0">
                <a:effectLst>
                  <a:outerShdw blurRad="38100" dist="38100" dir="2700000" algn="tl">
                    <a:srgbClr val="000000">
                      <a:alpha val="43137"/>
                    </a:srgbClr>
                  </a:outerShdw>
                </a:effectLst>
              </a:rPr>
              <a:t>Summer is the hottest season of the year. The sun shines brightly. The sky is blue. It is warm or sometimes hot. The days are long and the nights are short. Children are happy because they have their long summer holidays. They can play, swim in the river or go to the forest for mushrooms and berries. There are a lot of flowers in the gardens and parks.</a:t>
            </a:r>
            <a:endParaRPr lang="ru-RU" sz="2400" i="1" dirty="0" smtClean="0">
              <a:effectLst>
                <a:outerShdw blurRad="38100" dist="38100" dir="2700000" algn="tl">
                  <a:srgbClr val="000000">
                    <a:alpha val="43137"/>
                  </a:srgbClr>
                </a:outerShdw>
              </a:effectLst>
            </a:endParaRPr>
          </a:p>
          <a:p>
            <a:endParaRPr lang="ru-RU" sz="2400" dirty="0"/>
          </a:p>
        </p:txBody>
      </p:sp>
      <p:pic>
        <p:nvPicPr>
          <p:cNvPr id="5" name="Picture 3" descr="C:\Documents and Settings\Администратор\Мои документы\курсы\Либеров\Времена года фото\лето1.jpg"/>
          <p:cNvPicPr>
            <a:picLocks noGrp="1" noChangeAspect="1" noChangeArrowheads="1"/>
          </p:cNvPicPr>
          <p:nvPr>
            <p:ph sz="half" idx="1"/>
          </p:nvPr>
        </p:nvPicPr>
        <p:blipFill>
          <a:blip r:embed="rId3" cstate="print"/>
          <a:srcRect/>
          <a:stretch>
            <a:fillRect/>
          </a:stretch>
        </p:blipFill>
        <p:spPr bwMode="auto">
          <a:xfrm>
            <a:off x="457200" y="1571612"/>
            <a:ext cx="4038600" cy="4572032"/>
          </a:xfrm>
          <a:prstGeom prst="roundRect">
            <a:avLst>
              <a:gd name="adj" fmla="val 7301"/>
            </a:avLst>
          </a:prstGeom>
          <a:solidFill>
            <a:srgbClr val="FFFFFF">
              <a:shade val="85000"/>
            </a:srgbClr>
          </a:solidFill>
          <a:ln>
            <a:noFill/>
          </a:ln>
          <a:effectLst>
            <a:reflection blurRad="12700" stA="38000" endPos="28000" dist="5000" dir="5400000" sy="-100000" algn="bl" rotWithShape="0"/>
          </a:effectLst>
          <a:scene3d>
            <a:camera prst="perspectiveRight"/>
            <a:lightRig rig="threePt" dir="t"/>
          </a:scene3d>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5"/>
                                        </p:tgtEl>
                                        <p:attrNameLst>
                                          <p:attrName>ppt_w</p:attrName>
                                        </p:attrNameLst>
                                      </p:cBhvr>
                                      <p:tavLst>
                                        <p:tav tm="0">
                                          <p:val>
                                            <p:strVal val="#ppt_w*.05"/>
                                          </p:val>
                                        </p:tav>
                                        <p:tav tm="100000">
                                          <p:val>
                                            <p:strVal val="#ppt_w"/>
                                          </p:val>
                                        </p:tav>
                                      </p:tavLst>
                                    </p:anim>
                                    <p:anim calcmode="lin" valueType="num">
                                      <p:cBhvr>
                                        <p:cTn id="10" dur="2000" fill="hold"/>
                                        <p:tgtEl>
                                          <p:spTgt spid="5"/>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5"/>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i="1" dirty="0" smtClean="0">
                <a:solidFill>
                  <a:srgbClr val="FF0066"/>
                </a:solidFill>
                <a:effectLst>
                  <a:outerShdw blurRad="38100" dist="38100" dir="2700000" algn="tl">
                    <a:srgbClr val="000000">
                      <a:alpha val="43137"/>
                    </a:srgbClr>
                  </a:outerShdw>
                </a:effectLst>
              </a:rPr>
              <a:t>Summer</a:t>
            </a:r>
            <a:endParaRPr lang="ru-RU" sz="6600" b="1" i="1" dirty="0">
              <a:solidFill>
                <a:srgbClr val="FF0066"/>
              </a:solidFill>
              <a:effectLst>
                <a:outerShdw blurRad="38100" dist="38100" dir="2700000" algn="tl">
                  <a:srgbClr val="000000">
                    <a:alpha val="43137"/>
                  </a:srgbClr>
                </a:outerShdw>
              </a:effectLst>
            </a:endParaRPr>
          </a:p>
        </p:txBody>
      </p:sp>
      <p:sp>
        <p:nvSpPr>
          <p:cNvPr id="4" name="Содержимое 3"/>
          <p:cNvSpPr>
            <a:spLocks noGrp="1"/>
          </p:cNvSpPr>
          <p:nvPr>
            <p:ph sz="half" idx="2"/>
          </p:nvPr>
        </p:nvSpPr>
        <p:spPr>
          <a:xfrm>
            <a:off x="4000496" y="1600200"/>
            <a:ext cx="4686304" cy="4525963"/>
          </a:xfrm>
        </p:spPr>
        <p:txBody>
          <a:bodyPr/>
          <a:lstStyle/>
          <a:p>
            <a:pPr>
              <a:buNone/>
            </a:pPr>
            <a:r>
              <a:rPr lang="en-US" sz="3600" i="1" dirty="0" smtClean="0">
                <a:effectLst>
                  <a:outerShdw blurRad="38100" dist="38100" dir="2700000" algn="tl">
                    <a:srgbClr val="000000">
                      <a:alpha val="43137"/>
                    </a:srgbClr>
                  </a:outerShdw>
                </a:effectLst>
              </a:rPr>
              <a:t>This is the season</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When fruit grow.</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I come to the garden</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And make water flow.</a:t>
            </a:r>
            <a:endParaRPr lang="ru-RU" sz="3600" i="1" dirty="0" smtClean="0">
              <a:effectLst>
                <a:outerShdw blurRad="38100" dist="38100" dir="2700000" algn="tl">
                  <a:srgbClr val="000000">
                    <a:alpha val="43137"/>
                  </a:srgbClr>
                </a:outerShdw>
              </a:effectLst>
            </a:endParaRPr>
          </a:p>
          <a:p>
            <a:pPr>
              <a:buNone/>
            </a:pPr>
            <a:r>
              <a:rPr lang="en-US" sz="3600" i="1" dirty="0" smtClean="0">
                <a:effectLst>
                  <a:outerShdw blurRad="38100" dist="38100" dir="2700000" algn="tl">
                    <a:srgbClr val="000000">
                      <a:alpha val="43137"/>
                    </a:srgbClr>
                  </a:outerShdw>
                </a:effectLst>
              </a:rPr>
              <a:t>This is the season</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When days are long.</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And the sun is high </a:t>
            </a:r>
            <a:br>
              <a:rPr lang="en-US" sz="3600" i="1" dirty="0" smtClean="0">
                <a:effectLst>
                  <a:outerShdw blurRad="38100" dist="38100" dir="2700000" algn="tl">
                    <a:srgbClr val="000000">
                      <a:alpha val="43137"/>
                    </a:srgbClr>
                  </a:outerShdw>
                </a:effectLst>
              </a:rPr>
            </a:br>
            <a:r>
              <a:rPr lang="en-US" sz="3600" i="1" dirty="0" smtClean="0">
                <a:effectLst>
                  <a:outerShdw blurRad="38100" dist="38100" dir="2700000" algn="tl">
                    <a:srgbClr val="000000">
                      <a:alpha val="43137"/>
                    </a:srgbClr>
                  </a:outerShdw>
                </a:effectLst>
              </a:rPr>
              <a:t>And strong.</a:t>
            </a:r>
            <a:endParaRPr lang="ru-RU" sz="3600" i="1" dirty="0" smtClean="0">
              <a:effectLst>
                <a:outerShdw blurRad="38100" dist="38100" dir="2700000" algn="tl">
                  <a:srgbClr val="000000">
                    <a:alpha val="43137"/>
                  </a:srgbClr>
                </a:outerShdw>
              </a:effectLst>
            </a:endParaRPr>
          </a:p>
          <a:p>
            <a:pPr>
              <a:buNone/>
            </a:pPr>
            <a:endParaRPr lang="ru-RU" i="1" dirty="0"/>
          </a:p>
        </p:txBody>
      </p:sp>
      <p:pic>
        <p:nvPicPr>
          <p:cNvPr id="5" name="Picture 24" descr="1237098635915429223StudioFibonacci_Cartoon_Hillside_with_Butterfly_and_Flowers"/>
          <p:cNvPicPr>
            <a:picLocks noGrp="1" noChangeAspect="1" noChangeArrowheads="1"/>
          </p:cNvPicPr>
          <p:nvPr>
            <p:ph sz="half" idx="1"/>
          </p:nvPr>
        </p:nvPicPr>
        <p:blipFill>
          <a:blip r:embed="rId3" cstate="email"/>
          <a:srcRect/>
          <a:stretch>
            <a:fillRect/>
          </a:stretch>
        </p:blipFill>
        <p:spPr bwMode="auto">
          <a:xfrm>
            <a:off x="142844" y="1714488"/>
            <a:ext cx="3848131" cy="4357718"/>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71481"/>
            <a:ext cx="7772400" cy="1285883"/>
          </a:xfrm>
        </p:spPr>
        <p:txBody>
          <a:bodyPr/>
          <a:lstStyle/>
          <a:p>
            <a:r>
              <a:rPr lang="ru-RU" i="1" dirty="0" smtClean="0">
                <a:solidFill>
                  <a:srgbClr val="0070C0"/>
                </a:solidFill>
                <a:effectLst>
                  <a:outerShdw blurRad="38100" dist="38100" dir="2700000" algn="tl">
                    <a:srgbClr val="000000">
                      <a:alpha val="43137"/>
                    </a:srgbClr>
                  </a:outerShdw>
                </a:effectLst>
              </a:rPr>
              <a:t>Физкультминутка</a:t>
            </a:r>
            <a:endParaRPr lang="ru-RU" dirty="0"/>
          </a:p>
        </p:txBody>
      </p:sp>
      <p:sp>
        <p:nvSpPr>
          <p:cNvPr id="3" name="Подзаголовок 2"/>
          <p:cNvSpPr>
            <a:spLocks noGrp="1"/>
          </p:cNvSpPr>
          <p:nvPr>
            <p:ph type="subTitle" idx="1"/>
          </p:nvPr>
        </p:nvSpPr>
        <p:spPr>
          <a:xfrm>
            <a:off x="785786" y="2428868"/>
            <a:ext cx="7500990" cy="3571900"/>
          </a:xfrm>
        </p:spPr>
        <p:txBody>
          <a:bodyPr/>
          <a:lstStyle/>
          <a:p>
            <a:r>
              <a:rPr lang="en-US" i="1" dirty="0" smtClean="0">
                <a:solidFill>
                  <a:schemeClr val="tx1"/>
                </a:solidFill>
                <a:effectLst>
                  <a:outerShdw blurRad="38100" dist="38100" dir="2700000" algn="tl">
                    <a:srgbClr val="000000">
                      <a:alpha val="43137"/>
                    </a:srgbClr>
                  </a:outerShdw>
                </a:effectLst>
              </a:rPr>
              <a:t>One, one, one – all children run!</a:t>
            </a:r>
            <a:endParaRPr lang="ru-RU" i="1" dirty="0" smtClean="0">
              <a:solidFill>
                <a:schemeClr val="tx1"/>
              </a:solidFill>
              <a:effectLst>
                <a:outerShdw blurRad="38100" dist="38100" dir="2700000" algn="tl">
                  <a:srgbClr val="000000">
                    <a:alpha val="43137"/>
                  </a:srgbClr>
                </a:outerShdw>
              </a:effectLst>
            </a:endParaRPr>
          </a:p>
          <a:p>
            <a:r>
              <a:rPr lang="en-US" i="1" dirty="0" smtClean="0">
                <a:solidFill>
                  <a:schemeClr val="tx1"/>
                </a:solidFill>
                <a:effectLst>
                  <a:outerShdw blurRad="38100" dist="38100" dir="2700000" algn="tl">
                    <a:srgbClr val="000000">
                      <a:alpha val="43137"/>
                    </a:srgbClr>
                  </a:outerShdw>
                </a:effectLst>
              </a:rPr>
              <a:t>Two, two, two – children touch the </a:t>
            </a:r>
            <a:r>
              <a:rPr lang="en-US" i="1" dirty="0" smtClean="0">
                <a:solidFill>
                  <a:schemeClr val="tx1"/>
                </a:solidFill>
                <a:effectLst>
                  <a:outerShdw blurRad="38100" dist="38100" dir="2700000" algn="tl">
                    <a:srgbClr val="000000">
                      <a:alpha val="43137"/>
                    </a:srgbClr>
                  </a:outerShdw>
                </a:effectLst>
              </a:rPr>
              <a:t>shoe!</a:t>
            </a:r>
            <a:endParaRPr lang="ru-RU" i="1" dirty="0" smtClean="0">
              <a:solidFill>
                <a:schemeClr val="tx1"/>
              </a:solidFill>
              <a:effectLst>
                <a:outerShdw blurRad="38100" dist="38100" dir="2700000" algn="tl">
                  <a:srgbClr val="000000">
                    <a:alpha val="43137"/>
                  </a:srgbClr>
                </a:outerShdw>
              </a:effectLst>
            </a:endParaRPr>
          </a:p>
          <a:p>
            <a:r>
              <a:rPr lang="en-US" i="1" dirty="0" smtClean="0">
                <a:solidFill>
                  <a:schemeClr val="tx1"/>
                </a:solidFill>
                <a:effectLst>
                  <a:outerShdw blurRad="38100" dist="38100" dir="2700000" algn="tl">
                    <a:srgbClr val="000000">
                      <a:alpha val="43137"/>
                    </a:srgbClr>
                  </a:outerShdw>
                </a:effectLst>
              </a:rPr>
              <a:t>Three, three, three – children climb the tree!</a:t>
            </a:r>
            <a:endParaRPr lang="ru-RU" i="1" dirty="0" smtClean="0">
              <a:solidFill>
                <a:schemeClr val="tx1"/>
              </a:solidFill>
              <a:effectLst>
                <a:outerShdw blurRad="38100" dist="38100" dir="2700000" algn="tl">
                  <a:srgbClr val="000000">
                    <a:alpha val="43137"/>
                  </a:srgbClr>
                </a:outerShdw>
              </a:effectLst>
            </a:endParaRPr>
          </a:p>
          <a:p>
            <a:r>
              <a:rPr lang="en-US" i="1" dirty="0" smtClean="0">
                <a:solidFill>
                  <a:schemeClr val="tx1"/>
                </a:solidFill>
                <a:effectLst>
                  <a:outerShdw blurRad="38100" dist="38100" dir="2700000" algn="tl">
                    <a:srgbClr val="000000">
                      <a:alpha val="43137"/>
                    </a:srgbClr>
                  </a:outerShdw>
                </a:effectLst>
              </a:rPr>
              <a:t>Four, four, four – children touch the floor!</a:t>
            </a:r>
            <a:endParaRPr lang="ru-RU" i="1" dirty="0" smtClean="0">
              <a:solidFill>
                <a:schemeClr val="tx1"/>
              </a:solidFill>
              <a:effectLst>
                <a:outerShdw blurRad="38100" dist="38100" dir="2700000" algn="tl">
                  <a:srgbClr val="000000">
                    <a:alpha val="43137"/>
                  </a:srgbClr>
                </a:outerShdw>
              </a:effectLst>
            </a:endParaRPr>
          </a:p>
          <a:p>
            <a:r>
              <a:rPr lang="en-US" i="1" dirty="0" smtClean="0">
                <a:solidFill>
                  <a:schemeClr val="tx1"/>
                </a:solidFill>
                <a:effectLst>
                  <a:outerShdw blurRad="38100" dist="38100" dir="2700000" algn="tl">
                    <a:srgbClr val="000000">
                      <a:alpha val="43137"/>
                    </a:srgbClr>
                  </a:outerShdw>
                </a:effectLst>
              </a:rPr>
              <a:t>Five, five, five – all children fly!</a:t>
            </a:r>
            <a:endParaRPr lang="ru-RU" i="1" dirty="0" smtClean="0">
              <a:solidFill>
                <a:schemeClr val="tx1"/>
              </a:solidFill>
              <a:effectLst>
                <a:outerShdw blurRad="38100" dist="38100" dir="2700000" algn="tl">
                  <a:srgbClr val="000000">
                    <a:alpha val="43137"/>
                  </a:srgbClr>
                </a:outerShdw>
              </a:effectLst>
            </a:endParaRPr>
          </a:p>
          <a:p>
            <a:endParaRPr lang="ru-RU"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71546"/>
          </a:xfrm>
        </p:spPr>
        <p:txBody>
          <a:bodyPr/>
          <a:lstStyle/>
          <a:p>
            <a:r>
              <a:rPr lang="en-US" sz="4000" b="1" dirty="0" smtClean="0">
                <a:solidFill>
                  <a:srgbClr val="FF0066"/>
                </a:solidFill>
              </a:rPr>
              <a:t>Find the Russian proverb:</a:t>
            </a:r>
            <a:r>
              <a:rPr lang="en-US" sz="4000" dirty="0" smtClean="0">
                <a:solidFill>
                  <a:srgbClr val="FF0066"/>
                </a:solidFill>
              </a:rPr>
              <a:t> </a:t>
            </a:r>
            <a:endParaRPr lang="ru-RU" sz="4000" dirty="0">
              <a:solidFill>
                <a:srgbClr val="FF0066"/>
              </a:solidFill>
            </a:endParaRPr>
          </a:p>
        </p:txBody>
      </p:sp>
      <p:sp>
        <p:nvSpPr>
          <p:cNvPr id="3" name="Содержимое 2"/>
          <p:cNvSpPr>
            <a:spLocks noGrp="1"/>
          </p:cNvSpPr>
          <p:nvPr>
            <p:ph sz="half" idx="1"/>
          </p:nvPr>
        </p:nvSpPr>
        <p:spPr>
          <a:xfrm>
            <a:off x="214282" y="1142984"/>
            <a:ext cx="4281518" cy="4983179"/>
          </a:xfrm>
        </p:spPr>
        <p:txBody>
          <a:bodyPr/>
          <a:lstStyle/>
          <a:p>
            <a:r>
              <a:rPr lang="en-US" b="1" dirty="0" smtClean="0"/>
              <a:t>1) April weather - rain and sunshine together. </a:t>
            </a:r>
            <a:endParaRPr lang="ru-RU" dirty="0" smtClean="0"/>
          </a:p>
          <a:p>
            <a:r>
              <a:rPr lang="en-US" b="1" dirty="0" smtClean="0"/>
              <a:t>2) Everything is good in its season.                     </a:t>
            </a:r>
            <a:endParaRPr lang="ru-RU" dirty="0" smtClean="0"/>
          </a:p>
          <a:p>
            <a:r>
              <a:rPr lang="ru-RU" b="1" dirty="0" smtClean="0"/>
              <a:t>3) </a:t>
            </a:r>
            <a:r>
              <a:rPr lang="ru-RU" b="1" dirty="0" err="1" smtClean="0"/>
              <a:t>March</a:t>
            </a:r>
            <a:r>
              <a:rPr lang="ru-RU" b="1" dirty="0" smtClean="0"/>
              <a:t> </a:t>
            </a:r>
            <a:r>
              <a:rPr lang="ru-RU" b="1" dirty="0" err="1" smtClean="0"/>
              <a:t>winds</a:t>
            </a:r>
            <a:r>
              <a:rPr lang="ru-RU" b="1" dirty="0" smtClean="0"/>
              <a:t> </a:t>
            </a:r>
            <a:r>
              <a:rPr lang="ru-RU" b="1" dirty="0" err="1" smtClean="0"/>
              <a:t>and</a:t>
            </a:r>
            <a:r>
              <a:rPr lang="ru-RU" b="1" dirty="0" smtClean="0"/>
              <a:t> </a:t>
            </a:r>
            <a:r>
              <a:rPr lang="ru-RU" b="1" dirty="0" err="1" smtClean="0"/>
              <a:t>April</a:t>
            </a:r>
            <a:r>
              <a:rPr lang="ru-RU" b="1" dirty="0" smtClean="0"/>
              <a:t> </a:t>
            </a:r>
            <a:r>
              <a:rPr lang="ru-RU" b="1" dirty="0" err="1" smtClean="0"/>
              <a:t>showers</a:t>
            </a:r>
            <a:r>
              <a:rPr lang="ru-RU" b="1" dirty="0" smtClean="0"/>
              <a:t>                     </a:t>
            </a:r>
            <a:r>
              <a:rPr lang="en-US" b="1" dirty="0" smtClean="0"/>
              <a:t>bring forth May flowers. </a:t>
            </a:r>
            <a:endParaRPr lang="ru-RU" dirty="0" smtClean="0"/>
          </a:p>
          <a:p>
            <a:r>
              <a:rPr lang="en-US" b="1" dirty="0" smtClean="0"/>
              <a:t>4) After rain comes fine weather.                          </a:t>
            </a:r>
            <a:endParaRPr lang="ru-RU" dirty="0" smtClean="0"/>
          </a:p>
          <a:p>
            <a:r>
              <a:rPr lang="en-US" b="1" dirty="0" smtClean="0"/>
              <a:t>5) It rains cats and dogs.                                         </a:t>
            </a:r>
            <a:endParaRPr lang="ru-RU" dirty="0" smtClean="0"/>
          </a:p>
          <a:p>
            <a:r>
              <a:rPr lang="en-US" b="1" dirty="0" smtClean="0"/>
              <a:t>6) Make hay while the sun shines.                          </a:t>
            </a:r>
            <a:endParaRPr lang="ru-RU" dirty="0" smtClean="0"/>
          </a:p>
          <a:p>
            <a:endParaRPr lang="ru-RU" dirty="0"/>
          </a:p>
        </p:txBody>
      </p:sp>
      <p:sp>
        <p:nvSpPr>
          <p:cNvPr id="4" name="Содержимое 3"/>
          <p:cNvSpPr>
            <a:spLocks noGrp="1"/>
          </p:cNvSpPr>
          <p:nvPr>
            <p:ph sz="half" idx="2"/>
          </p:nvPr>
        </p:nvSpPr>
        <p:spPr>
          <a:xfrm>
            <a:off x="4648200" y="1142984"/>
            <a:ext cx="4281518" cy="4983179"/>
          </a:xfrm>
        </p:spPr>
        <p:txBody>
          <a:bodyPr/>
          <a:lstStyle/>
          <a:p>
            <a:r>
              <a:rPr lang="en-US" b="1" dirty="0" smtClean="0"/>
              <a:t>a) </a:t>
            </a:r>
            <a:r>
              <a:rPr lang="ru-RU" b="1" dirty="0" smtClean="0"/>
              <a:t>Куй железо</a:t>
            </a:r>
            <a:r>
              <a:rPr lang="en-US" b="1" dirty="0" smtClean="0"/>
              <a:t>, </a:t>
            </a:r>
            <a:r>
              <a:rPr lang="ru-RU" b="1" dirty="0" smtClean="0"/>
              <a:t>пока горячо</a:t>
            </a:r>
            <a:r>
              <a:rPr lang="en-US" b="1" dirty="0" smtClean="0"/>
              <a:t>.</a:t>
            </a:r>
          </a:p>
          <a:p>
            <a:r>
              <a:rPr lang="en-US" b="1" dirty="0" smtClean="0"/>
              <a:t>b</a:t>
            </a:r>
            <a:r>
              <a:rPr lang="ru-RU" b="1" dirty="0" smtClean="0"/>
              <a:t>) То дождь, то солнце.</a:t>
            </a:r>
            <a:endParaRPr lang="en-US" b="1" dirty="0" smtClean="0"/>
          </a:p>
          <a:p>
            <a:pPr algn="just"/>
            <a:r>
              <a:rPr lang="ru-RU" b="1" dirty="0" smtClean="0"/>
              <a:t>с) Ветрено в марте, в апреле                                                                            дожди, в мае фиалок и ландышей жди</a:t>
            </a:r>
            <a:r>
              <a:rPr lang="en-US" b="1" dirty="0" smtClean="0"/>
              <a:t>.</a:t>
            </a:r>
          </a:p>
          <a:p>
            <a:pPr algn="just"/>
            <a:r>
              <a:rPr lang="en-US" b="1" dirty="0" smtClean="0"/>
              <a:t>d</a:t>
            </a:r>
            <a:r>
              <a:rPr lang="ru-RU" b="1" dirty="0" smtClean="0"/>
              <a:t>) Все хорошо в свое время.</a:t>
            </a:r>
            <a:endParaRPr lang="ru-RU" dirty="0" smtClean="0"/>
          </a:p>
          <a:p>
            <a:r>
              <a:rPr lang="ru-RU" b="1" dirty="0" smtClean="0"/>
              <a:t>е</a:t>
            </a:r>
            <a:r>
              <a:rPr lang="en-US" b="1" dirty="0" smtClean="0"/>
              <a:t>) </a:t>
            </a:r>
            <a:r>
              <a:rPr lang="ru-RU" b="1" dirty="0" smtClean="0"/>
              <a:t>После бури наступает затишье</a:t>
            </a:r>
            <a:r>
              <a:rPr lang="en-US" b="1" dirty="0" smtClean="0"/>
              <a:t>.</a:t>
            </a:r>
          </a:p>
          <a:p>
            <a:r>
              <a:rPr lang="en-US" b="1" dirty="0" smtClean="0"/>
              <a:t>f</a:t>
            </a:r>
            <a:r>
              <a:rPr lang="ru-RU" b="1" dirty="0" smtClean="0"/>
              <a:t>) Льёт как из ведра.</a:t>
            </a:r>
            <a:endParaRPr lang="ru-RU"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lstStyle/>
          <a:p>
            <a:r>
              <a:rPr lang="ru-RU" sz="4800" b="1" i="1" dirty="0" smtClean="0">
                <a:solidFill>
                  <a:srgbClr val="0070C0"/>
                </a:solidFill>
              </a:rPr>
              <a:t>«</a:t>
            </a:r>
            <a:r>
              <a:rPr lang="en-US" sz="4800" b="1" i="1" dirty="0" smtClean="0">
                <a:solidFill>
                  <a:srgbClr val="0070C0"/>
                </a:solidFill>
              </a:rPr>
              <a:t>Winter brings us snowflakes</a:t>
            </a:r>
            <a:r>
              <a:rPr lang="ru-RU" sz="4800" b="1" i="1" dirty="0" smtClean="0">
                <a:solidFill>
                  <a:srgbClr val="0070C0"/>
                </a:solidFill>
              </a:rPr>
              <a:t>»</a:t>
            </a:r>
            <a:r>
              <a:rPr lang="ru-RU" sz="4800" b="1" dirty="0" smtClean="0"/>
              <a:t/>
            </a:r>
            <a:br>
              <a:rPr lang="ru-RU" sz="4800" b="1" dirty="0" smtClean="0"/>
            </a:br>
            <a:r>
              <a:rPr lang="ru-RU" dirty="0" smtClean="0"/>
              <a:t/>
            </a:r>
            <a:br>
              <a:rPr lang="ru-RU" dirty="0" smtClean="0"/>
            </a:br>
            <a:r>
              <a:rPr lang="en-US" i="1" dirty="0" smtClean="0">
                <a:effectLst>
                  <a:outerShdw blurRad="38100" dist="38100" dir="2700000" algn="tl">
                    <a:srgbClr val="000000">
                      <a:alpha val="43137"/>
                    </a:srgbClr>
                  </a:outerShdw>
                </a:effectLst>
              </a:rPr>
              <a:t>Winter brings us snowflakes,</a:t>
            </a:r>
            <a:r>
              <a:rPr lang="ru-RU" i="1" dirty="0" smtClean="0">
                <a:effectLst>
                  <a:outerShdw blurRad="38100" dist="38100" dir="2700000" algn="tl">
                    <a:srgbClr val="000000">
                      <a:alpha val="43137"/>
                    </a:srgbClr>
                  </a:outerShdw>
                </a:effectLst>
              </a:rPr>
              <a:t/>
            </a:r>
            <a:br>
              <a:rPr lang="ru-RU" i="1" dirty="0" smtClean="0">
                <a:effectLst>
                  <a:outerShdw blurRad="38100" dist="38100" dir="2700000" algn="tl">
                    <a:srgbClr val="000000">
                      <a:alpha val="43137"/>
                    </a:srgbClr>
                  </a:outerShdw>
                </a:effectLst>
              </a:rPr>
            </a:br>
            <a:r>
              <a:rPr lang="en-US" i="1" dirty="0" smtClean="0">
                <a:effectLst>
                  <a:outerShdw blurRad="38100" dist="38100" dir="2700000" algn="tl">
                    <a:srgbClr val="000000">
                      <a:alpha val="43137"/>
                    </a:srgbClr>
                  </a:outerShdw>
                </a:effectLst>
              </a:rPr>
              <a:t>Spring – green buds and shoots.</a:t>
            </a:r>
            <a:r>
              <a:rPr lang="ru-RU" i="1" dirty="0" smtClean="0">
                <a:effectLst>
                  <a:outerShdw blurRad="38100" dist="38100" dir="2700000" algn="tl">
                    <a:srgbClr val="000000">
                      <a:alpha val="43137"/>
                    </a:srgbClr>
                  </a:outerShdw>
                </a:effectLst>
              </a:rPr>
              <a:t/>
            </a:r>
            <a:br>
              <a:rPr lang="ru-RU" i="1" dirty="0" smtClean="0">
                <a:effectLst>
                  <a:outerShdw blurRad="38100" dist="38100" dir="2700000" algn="tl">
                    <a:srgbClr val="000000">
                      <a:alpha val="43137"/>
                    </a:srgbClr>
                  </a:outerShdw>
                </a:effectLst>
              </a:rPr>
            </a:br>
            <a:r>
              <a:rPr lang="en-US" i="1" dirty="0" smtClean="0">
                <a:effectLst>
                  <a:outerShdw blurRad="38100" dist="38100" dir="2700000" algn="tl">
                    <a:srgbClr val="000000">
                      <a:alpha val="43137"/>
                    </a:srgbClr>
                  </a:outerShdw>
                </a:effectLst>
              </a:rPr>
              <a:t>Summer brings us berries,</a:t>
            </a:r>
            <a:r>
              <a:rPr lang="ru-RU" i="1" dirty="0" smtClean="0">
                <a:effectLst>
                  <a:outerShdw blurRad="38100" dist="38100" dir="2700000" algn="tl">
                    <a:srgbClr val="000000">
                      <a:alpha val="43137"/>
                    </a:srgbClr>
                  </a:outerShdw>
                </a:effectLst>
              </a:rPr>
              <a:t/>
            </a:r>
            <a:br>
              <a:rPr lang="ru-RU" i="1" dirty="0" smtClean="0">
                <a:effectLst>
                  <a:outerShdw blurRad="38100" dist="38100" dir="2700000" algn="tl">
                    <a:srgbClr val="000000">
                      <a:alpha val="43137"/>
                    </a:srgbClr>
                  </a:outerShdw>
                </a:effectLst>
              </a:rPr>
            </a:br>
            <a:r>
              <a:rPr lang="en-US" i="1" dirty="0" smtClean="0">
                <a:effectLst>
                  <a:outerShdw blurRad="38100" dist="38100" dir="2700000" algn="tl">
                    <a:srgbClr val="000000">
                      <a:alpha val="43137"/>
                    </a:srgbClr>
                  </a:outerShdw>
                </a:effectLst>
              </a:rPr>
              <a:t>Autumn – golden fruits.</a:t>
            </a:r>
            <a:r>
              <a:rPr lang="ru-RU" dirty="0" smtClean="0"/>
              <a:t/>
            </a:r>
            <a:br>
              <a:rPr lang="ru-RU" dirty="0" smtClean="0"/>
            </a:br>
            <a:endParaRPr lang="ru-RU"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4"/>
            <a:ext cx="7772400" cy="2928958"/>
          </a:xfrm>
        </p:spPr>
        <p:txBody>
          <a:bodyPr/>
          <a:lstStyle/>
          <a:p>
            <a:r>
              <a:rPr lang="en-US" sz="8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THANK YOU!</a:t>
            </a:r>
            <a:r>
              <a:rPr lang="ru-RU" sz="8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
            </a:r>
            <a:br>
              <a:rPr lang="ru-RU" sz="8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br>
            <a:endParaRPr lang="ru-RU" sz="8000" b="1" i="1"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endParaRPr lang="ru-RU" dirty="0"/>
          </a:p>
        </p:txBody>
      </p:sp>
      <p:pic>
        <p:nvPicPr>
          <p:cNvPr id="4" name="Picture 2" descr="C:\Documents and Settings\Администратор\Мои документы\курсы\Либеров\Времена года фото\1230579485_vc_pack10_30.png"/>
          <p:cNvPicPr>
            <a:picLocks noChangeAspect="1" noChangeArrowheads="1"/>
          </p:cNvPicPr>
          <p:nvPr/>
        </p:nvPicPr>
        <p:blipFill>
          <a:blip r:embed="rId3" cstate="print"/>
          <a:srcRect/>
          <a:stretch>
            <a:fillRect/>
          </a:stretch>
        </p:blipFill>
        <p:spPr bwMode="auto">
          <a:xfrm>
            <a:off x="1071538" y="2285992"/>
            <a:ext cx="6858048" cy="3876670"/>
          </a:xfrm>
          <a:prstGeom prst="rect">
            <a:avLst/>
          </a:prstGeom>
          <a:noFill/>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endParaRPr lang="ru-RU" smtClean="0"/>
          </a:p>
        </p:txBody>
      </p:sp>
      <p:sp>
        <p:nvSpPr>
          <p:cNvPr id="3" name="Содержимое 2"/>
          <p:cNvSpPr>
            <a:spLocks noGrp="1"/>
          </p:cNvSpPr>
          <p:nvPr>
            <p:ph idx="1"/>
          </p:nvPr>
        </p:nvSpPr>
        <p:spPr>
          <a:xfrm>
            <a:off x="642938" y="2500306"/>
            <a:ext cx="8229600" cy="3214710"/>
          </a:xfrm>
        </p:spPr>
        <p:txBody>
          <a:bodyPr/>
          <a:lstStyle/>
          <a:p>
            <a:pPr algn="ctr">
              <a:buFont typeface="Arial" charset="0"/>
              <a:buNone/>
            </a:pPr>
            <a:r>
              <a:rPr lang="en-US" sz="9600" b="1" i="1" dirty="0" smtClean="0">
                <a:solidFill>
                  <a:srgbClr val="990033"/>
                </a:solidFill>
                <a:latin typeface="Times New Roman" pitchFamily="18" charset="0"/>
                <a:cs typeface="Times New Roman" pitchFamily="18" charset="0"/>
              </a:rPr>
              <a:t>The end!</a:t>
            </a:r>
            <a:endParaRPr lang="ru-RU" sz="9600" b="1" i="1" dirty="0" smtClean="0">
              <a:solidFill>
                <a:srgbClr val="990033"/>
              </a:solidFill>
              <a:latin typeface="Times New Roman" pitchFamily="18" charset="0"/>
              <a:cs typeface="Times New Roman" pitchFamily="18" charset="0"/>
            </a:endParaRPr>
          </a:p>
        </p:txBody>
      </p:sp>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571636"/>
          </a:xfrm>
        </p:spPr>
        <p:txBody>
          <a:bodyPr/>
          <a:lstStyle/>
          <a:p>
            <a:r>
              <a:rPr lang="ru-RU" sz="48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r>
            <a:br>
              <a:rPr lang="ru-RU" sz="48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en-US" sz="48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SEASONS</a:t>
            </a:r>
            <a:r>
              <a:rPr lang="ru-RU" sz="48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r>
            <a:br>
              <a:rPr lang="ru-RU" sz="480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endParaRPr lang="ru-RU" sz="4800" dirty="0">
              <a:solidFill>
                <a:srgbClr val="FF0000"/>
              </a:solidFill>
            </a:endParaRPr>
          </a:p>
        </p:txBody>
      </p:sp>
      <p:pic>
        <p:nvPicPr>
          <p:cNvPr id="4" name="Picture 2" descr="C:\Documents and Settings\Администратор\Мои документы\курсы\Либеров\Времена года фото\god.jpg"/>
          <p:cNvPicPr>
            <a:picLocks noGrp="1" noChangeAspect="1" noChangeArrowheads="1"/>
          </p:cNvPicPr>
          <p:nvPr>
            <p:ph idx="1"/>
          </p:nvPr>
        </p:nvPicPr>
        <p:blipFill>
          <a:blip r:embed="rId3" cstate="print"/>
          <a:srcRect/>
          <a:stretch>
            <a:fillRect/>
          </a:stretch>
        </p:blipFill>
        <p:spPr bwMode="auto">
          <a:xfrm>
            <a:off x="928662" y="2220119"/>
            <a:ext cx="7143800" cy="3566335"/>
          </a:xfrm>
          <a:prstGeom prst="rect">
            <a:avLst/>
          </a:prstGeom>
          <a:noFill/>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kern="0" dirty="0" smtClean="0">
                <a:solidFill>
                  <a:schemeClr val="folHlink"/>
                </a:solidFill>
                <a:effectLst>
                  <a:outerShdw blurRad="38100" dist="38100" dir="2700000" algn="tl">
                    <a:srgbClr val="000000"/>
                  </a:outerShdw>
                </a:effectLst>
              </a:rPr>
              <a:t/>
            </a:r>
            <a:br>
              <a:rPr lang="ru-RU" kern="0" dirty="0" smtClean="0">
                <a:solidFill>
                  <a:schemeClr val="folHlink"/>
                </a:solidFill>
                <a:effectLst>
                  <a:outerShdw blurRad="38100" dist="38100" dir="2700000" algn="tl">
                    <a:srgbClr val="000000"/>
                  </a:outerShdw>
                </a:effectLst>
              </a:rPr>
            </a:br>
            <a:r>
              <a:rPr lang="en-US" sz="4800" kern="0" dirty="0" smtClean="0">
                <a:solidFill>
                  <a:srgbClr val="FFFF00"/>
                </a:solidFill>
                <a:effectLst>
                  <a:outerShdw blurRad="38100" dist="38100" dir="2700000" algn="tl">
                    <a:srgbClr val="000000"/>
                  </a:outerShdw>
                </a:effectLst>
              </a:rPr>
              <a:t>Autumn</a:t>
            </a:r>
            <a:r>
              <a:rPr lang="en-US" sz="4800" kern="0" dirty="0" smtClean="0">
                <a:solidFill>
                  <a:schemeClr val="tx2"/>
                </a:solidFill>
                <a:effectLst>
                  <a:outerShdw blurRad="38100" dist="38100" dir="2700000" algn="tl">
                    <a:srgbClr val="000000"/>
                  </a:outerShdw>
                </a:effectLst>
              </a:rPr>
              <a:t> </a:t>
            </a:r>
            <a:r>
              <a:rPr lang="en-US" sz="4800" kern="0" dirty="0" smtClean="0">
                <a:solidFill>
                  <a:schemeClr val="bg1"/>
                </a:solidFill>
                <a:effectLst>
                  <a:outerShdw blurRad="38100" dist="38100" dir="2700000" algn="tl">
                    <a:srgbClr val="000000"/>
                  </a:outerShdw>
                </a:effectLst>
              </a:rPr>
              <a:t>Winter</a:t>
            </a:r>
            <a:r>
              <a:rPr lang="en-US" sz="4800" kern="0" dirty="0" smtClean="0">
                <a:solidFill>
                  <a:schemeClr val="tx2"/>
                </a:solidFill>
                <a:effectLst>
                  <a:outerShdw blurRad="38100" dist="38100" dir="2700000" algn="tl">
                    <a:srgbClr val="000000"/>
                  </a:outerShdw>
                </a:effectLst>
              </a:rPr>
              <a:t> </a:t>
            </a:r>
            <a:r>
              <a:rPr lang="en-US" sz="4800" kern="0" dirty="0" smtClean="0">
                <a:solidFill>
                  <a:srgbClr val="24E22D"/>
                </a:solidFill>
                <a:effectLst>
                  <a:outerShdw blurRad="38100" dist="38100" dir="2700000" algn="tl">
                    <a:srgbClr val="000000"/>
                  </a:outerShdw>
                </a:effectLst>
              </a:rPr>
              <a:t>Spring</a:t>
            </a:r>
            <a:r>
              <a:rPr lang="en-US" sz="4800" kern="0" dirty="0" smtClean="0">
                <a:solidFill>
                  <a:schemeClr val="tx2"/>
                </a:solidFill>
                <a:effectLst>
                  <a:outerShdw blurRad="38100" dist="38100" dir="2700000" algn="tl">
                    <a:srgbClr val="000000"/>
                  </a:outerShdw>
                </a:effectLst>
              </a:rPr>
              <a:t> </a:t>
            </a:r>
            <a:r>
              <a:rPr lang="en-US" sz="4800" kern="0" dirty="0" smtClean="0">
                <a:solidFill>
                  <a:srgbClr val="FF0000"/>
                </a:solidFill>
                <a:effectLst>
                  <a:outerShdw blurRad="38100" dist="38100" dir="2700000" algn="tl">
                    <a:srgbClr val="000000"/>
                  </a:outerShdw>
                </a:effectLst>
              </a:rPr>
              <a:t>Summer</a:t>
            </a:r>
            <a:r>
              <a:rPr lang="ru-RU" sz="4800" kern="0" dirty="0" smtClean="0">
                <a:solidFill>
                  <a:srgbClr val="FF0000"/>
                </a:solidFill>
                <a:effectLst>
                  <a:outerShdw blurRad="38100" dist="38100" dir="2700000" algn="tl">
                    <a:srgbClr val="000000"/>
                  </a:outerShdw>
                </a:effectLst>
              </a:rPr>
              <a:t/>
            </a:r>
            <a:br>
              <a:rPr lang="ru-RU" sz="4800" kern="0" dirty="0" smtClean="0">
                <a:solidFill>
                  <a:srgbClr val="FF0000"/>
                </a:solidFill>
                <a:effectLst>
                  <a:outerShdw blurRad="38100" dist="38100" dir="2700000" algn="tl">
                    <a:srgbClr val="000000"/>
                  </a:outerShdw>
                </a:effectLst>
              </a:rPr>
            </a:br>
            <a:endParaRPr lang="ru-RU" sz="4800" dirty="0"/>
          </a:p>
        </p:txBody>
      </p:sp>
      <p:sp>
        <p:nvSpPr>
          <p:cNvPr id="3" name="Содержимое 2"/>
          <p:cNvSpPr>
            <a:spLocks noGrp="1"/>
          </p:cNvSpPr>
          <p:nvPr>
            <p:ph idx="1"/>
          </p:nvPr>
        </p:nvSpPr>
        <p:spPr/>
        <p:txBody>
          <a:bodyPr/>
          <a:lstStyle/>
          <a:p>
            <a:pPr algn="ctr">
              <a:buNone/>
            </a:pPr>
            <a:r>
              <a:rPr lang="en-US" sz="6000" i="1" dirty="0" smtClean="0">
                <a:effectLst>
                  <a:outerShdw blurRad="38100" dist="38100" dir="2700000" algn="tl">
                    <a:srgbClr val="000000">
                      <a:alpha val="43137"/>
                    </a:srgbClr>
                  </a:outerShdw>
                </a:effectLst>
              </a:rPr>
              <a:t>Spring is green,</a:t>
            </a:r>
            <a:endParaRPr lang="ru-RU" sz="6000" i="1" dirty="0" smtClean="0">
              <a:effectLst>
                <a:outerShdw blurRad="38100" dist="38100" dir="2700000" algn="tl">
                  <a:srgbClr val="000000">
                    <a:alpha val="43137"/>
                  </a:srgbClr>
                </a:outerShdw>
              </a:effectLst>
            </a:endParaRPr>
          </a:p>
          <a:p>
            <a:pPr algn="ctr">
              <a:buNone/>
            </a:pPr>
            <a:r>
              <a:rPr lang="en-US" sz="6000" i="1" dirty="0" smtClean="0">
                <a:effectLst>
                  <a:outerShdw blurRad="38100" dist="38100" dir="2700000" algn="tl">
                    <a:srgbClr val="000000">
                      <a:alpha val="43137"/>
                    </a:srgbClr>
                  </a:outerShdw>
                </a:effectLst>
              </a:rPr>
              <a:t>Summer is bright,</a:t>
            </a:r>
            <a:endParaRPr lang="ru-RU" sz="6000" i="1" dirty="0" smtClean="0">
              <a:effectLst>
                <a:outerShdw blurRad="38100" dist="38100" dir="2700000" algn="tl">
                  <a:srgbClr val="000000">
                    <a:alpha val="43137"/>
                  </a:srgbClr>
                </a:outerShdw>
              </a:effectLst>
            </a:endParaRPr>
          </a:p>
          <a:p>
            <a:pPr algn="ctr">
              <a:buNone/>
            </a:pPr>
            <a:r>
              <a:rPr lang="en-US" sz="6000" i="1" dirty="0" smtClean="0">
                <a:effectLst>
                  <a:outerShdw blurRad="38100" dist="38100" dir="2700000" algn="tl">
                    <a:srgbClr val="000000">
                      <a:alpha val="43137"/>
                    </a:srgbClr>
                  </a:outerShdw>
                </a:effectLst>
              </a:rPr>
              <a:t>Autumn is yellow,</a:t>
            </a:r>
            <a:endParaRPr lang="ru-RU" sz="6000" i="1" dirty="0" smtClean="0">
              <a:effectLst>
                <a:outerShdw blurRad="38100" dist="38100" dir="2700000" algn="tl">
                  <a:srgbClr val="000000">
                    <a:alpha val="43137"/>
                  </a:srgbClr>
                </a:outerShdw>
              </a:effectLst>
            </a:endParaRPr>
          </a:p>
          <a:p>
            <a:pPr algn="ctr">
              <a:buNone/>
            </a:pPr>
            <a:r>
              <a:rPr lang="en-US" sz="6000" i="1" dirty="0" smtClean="0">
                <a:effectLst>
                  <a:outerShdw blurRad="38100" dist="38100" dir="2700000" algn="tl">
                    <a:srgbClr val="000000">
                      <a:alpha val="43137"/>
                    </a:srgbClr>
                  </a:outerShdw>
                </a:effectLst>
              </a:rPr>
              <a:t>Winter is white</a:t>
            </a:r>
            <a:r>
              <a:rPr lang="ru-RU" sz="6000" i="1" dirty="0" smtClean="0">
                <a:effectLst>
                  <a:outerShdw blurRad="38100" dist="38100" dir="2700000" algn="tl">
                    <a:srgbClr val="000000">
                      <a:alpha val="43137"/>
                    </a:srgbClr>
                  </a:outerShdw>
                </a:effectLst>
              </a:rPr>
              <a:t>!</a:t>
            </a:r>
          </a:p>
          <a:p>
            <a:pPr algn="ctr">
              <a:buNone/>
            </a:pPr>
            <a:endParaRPr lang="ru-RU" sz="6000" dirty="0"/>
          </a:p>
        </p:txBody>
      </p:sp>
    </p:spTree>
  </p:cSld>
  <p:clrMapOvr>
    <a:masterClrMapping/>
  </p:clrMapOvr>
  <p:transition advTm="2000">
    <p:dissolve/>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80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SEASONS</a:t>
            </a:r>
            <a:endParaRPr lang="ru-RU" sz="8000" dirty="0"/>
          </a:p>
        </p:txBody>
      </p:sp>
      <p:sp>
        <p:nvSpPr>
          <p:cNvPr id="3" name="Содержимое 2"/>
          <p:cNvSpPr>
            <a:spLocks noGrp="1"/>
          </p:cNvSpPr>
          <p:nvPr>
            <p:ph idx="1"/>
          </p:nvPr>
        </p:nvSpPr>
        <p:spPr/>
        <p:txBody>
          <a:bodyPr/>
          <a:lstStyle/>
          <a:p>
            <a:endParaRPr lang="ru-RU"/>
          </a:p>
        </p:txBody>
      </p:sp>
      <p:pic>
        <p:nvPicPr>
          <p:cNvPr id="4" name="Рисунок 6" descr="Waterfall.jpg"/>
          <p:cNvPicPr>
            <a:picLocks noChangeAspect="1"/>
          </p:cNvPicPr>
          <p:nvPr/>
        </p:nvPicPr>
        <p:blipFill>
          <a:blip r:embed="rId3" cstate="email"/>
          <a:srcRect/>
          <a:stretch>
            <a:fillRect/>
          </a:stretch>
        </p:blipFill>
        <p:spPr bwMode="auto">
          <a:xfrm>
            <a:off x="357188" y="1571625"/>
            <a:ext cx="8429625" cy="4643438"/>
          </a:xfrm>
          <a:prstGeom prst="rect">
            <a:avLst/>
          </a:prstGeom>
          <a:noFill/>
          <a:ln w="9525">
            <a:noFill/>
            <a:miter lim="800000"/>
            <a:headEnd/>
            <a:tailEnd/>
          </a:ln>
        </p:spPr>
      </p:pic>
    </p:spTree>
  </p:cSld>
  <p:clrMapOvr>
    <a:masterClrMapping/>
  </p:clrMapOvr>
  <p:transition advTm="2000">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3"/>
          <p:cNvSpPr>
            <a:spLocks noGrp="1"/>
          </p:cNvSpPr>
          <p:nvPr>
            <p:ph type="title"/>
          </p:nvPr>
        </p:nvSpPr>
        <p:spPr/>
        <p:txBody>
          <a:bodyPr/>
          <a:lstStyle/>
          <a:p>
            <a:pPr algn="ctr" eaLnBrk="1" hangingPunct="1"/>
            <a:r>
              <a:rPr lang="en-US" sz="6000" i="1" dirty="0" smtClean="0">
                <a:solidFill>
                  <a:srgbClr val="660066"/>
                </a:solidFill>
                <a:latin typeface="Times New Roman" pitchFamily="18" charset="0"/>
                <a:cs typeface="Times New Roman" pitchFamily="18" charset="0"/>
              </a:rPr>
              <a:t>Summer</a:t>
            </a:r>
            <a:r>
              <a:rPr lang="en-US" sz="6000" dirty="0" smtClean="0">
                <a:solidFill>
                  <a:srgbClr val="660066"/>
                </a:solidFill>
                <a:latin typeface="Times New Roman" pitchFamily="18" charset="0"/>
                <a:cs typeface="Times New Roman" pitchFamily="18" charset="0"/>
              </a:rPr>
              <a:t> </a:t>
            </a:r>
            <a:r>
              <a:rPr lang="en-US" sz="6000" i="1" dirty="0" smtClean="0">
                <a:solidFill>
                  <a:srgbClr val="660066"/>
                </a:solidFill>
                <a:latin typeface="Times New Roman" pitchFamily="18" charset="0"/>
                <a:cs typeface="Times New Roman" pitchFamily="18" charset="0"/>
              </a:rPr>
              <a:t>-</a:t>
            </a:r>
            <a:r>
              <a:rPr lang="en-US" sz="6000" dirty="0" smtClean="0">
                <a:solidFill>
                  <a:srgbClr val="660066"/>
                </a:solidFill>
                <a:latin typeface="Times New Roman" pitchFamily="18" charset="0"/>
                <a:cs typeface="Times New Roman" pitchFamily="18" charset="0"/>
              </a:rPr>
              <a:t> </a:t>
            </a:r>
            <a:r>
              <a:rPr lang="ru-RU" sz="6000" i="1" dirty="0" smtClean="0">
                <a:solidFill>
                  <a:srgbClr val="660066"/>
                </a:solidFill>
                <a:latin typeface="Times New Roman" pitchFamily="18" charset="0"/>
                <a:cs typeface="Times New Roman" pitchFamily="18" charset="0"/>
              </a:rPr>
              <a:t>лето</a:t>
            </a:r>
          </a:p>
        </p:txBody>
      </p:sp>
      <p:pic>
        <p:nvPicPr>
          <p:cNvPr id="3075" name="Рисунок 6" descr="Forest.jpg"/>
          <p:cNvPicPr>
            <a:picLocks noGrp="1" noChangeAspect="1"/>
          </p:cNvPicPr>
          <p:nvPr>
            <p:ph type="pic" idx="1"/>
          </p:nvPr>
        </p:nvPicPr>
        <p:blipFill>
          <a:blip r:embed="rId4" cstate="email"/>
          <a:srcRect/>
          <a:stretch>
            <a:fillRect/>
          </a:stretch>
        </p:blipFill>
        <p:spPr>
          <a:xfrm>
            <a:off x="1792288" y="612775"/>
            <a:ext cx="5486400" cy="3744913"/>
          </a:xfrm>
        </p:spPr>
      </p:pic>
      <p:sp>
        <p:nvSpPr>
          <p:cNvPr id="3076" name="Текст 5"/>
          <p:cNvSpPr>
            <a:spLocks noGrp="1"/>
          </p:cNvSpPr>
          <p:nvPr>
            <p:ph type="body" sz="half" idx="2"/>
          </p:nvPr>
        </p:nvSpPr>
        <p:spPr/>
        <p:txBody>
          <a:bodyPr/>
          <a:lstStyle/>
          <a:p>
            <a:pPr algn="ctr" eaLnBrk="1" hangingPunct="1"/>
            <a:r>
              <a:rPr lang="en-US" sz="4000" smtClean="0">
                <a:solidFill>
                  <a:srgbClr val="002060"/>
                </a:solidFill>
                <a:latin typeface="Times New Roman" pitchFamily="18" charset="0"/>
                <a:cs typeface="Times New Roman" pitchFamily="18" charset="0"/>
              </a:rPr>
              <a:t>June - </a:t>
            </a:r>
            <a:r>
              <a:rPr lang="ru-RU" sz="4000" smtClean="0">
                <a:solidFill>
                  <a:srgbClr val="002060"/>
                </a:solidFill>
                <a:latin typeface="Times New Roman" pitchFamily="18" charset="0"/>
                <a:cs typeface="Times New Roman" pitchFamily="18" charset="0"/>
              </a:rPr>
              <a:t>июнь</a:t>
            </a:r>
            <a:r>
              <a:rPr lang="en-US" sz="4000" smtClean="0">
                <a:solidFill>
                  <a:srgbClr val="002060"/>
                </a:solidFill>
                <a:latin typeface="Times New Roman" pitchFamily="18" charset="0"/>
                <a:cs typeface="Times New Roman" pitchFamily="18" charset="0"/>
              </a:rPr>
              <a:t>, July -</a:t>
            </a:r>
            <a:r>
              <a:rPr lang="ru-RU" sz="4000" smtClean="0">
                <a:solidFill>
                  <a:srgbClr val="002060"/>
                </a:solidFill>
                <a:latin typeface="Times New Roman" pitchFamily="18" charset="0"/>
                <a:cs typeface="Times New Roman" pitchFamily="18" charset="0"/>
              </a:rPr>
              <a:t> июль</a:t>
            </a:r>
            <a:r>
              <a:rPr lang="en-US" sz="4000" smtClean="0">
                <a:solidFill>
                  <a:srgbClr val="002060"/>
                </a:solidFill>
                <a:latin typeface="Times New Roman" pitchFamily="18" charset="0"/>
                <a:cs typeface="Times New Roman" pitchFamily="18" charset="0"/>
              </a:rPr>
              <a:t>, </a:t>
            </a:r>
            <a:r>
              <a:rPr lang="ru-RU" sz="4000" smtClean="0">
                <a:solidFill>
                  <a:srgbClr val="002060"/>
                </a:solidFill>
                <a:latin typeface="Times New Roman" pitchFamily="18" charset="0"/>
                <a:cs typeface="Times New Roman" pitchFamily="18" charset="0"/>
              </a:rPr>
              <a:t>          </a:t>
            </a:r>
            <a:r>
              <a:rPr lang="en-US" sz="4000" smtClean="0">
                <a:solidFill>
                  <a:srgbClr val="002060"/>
                </a:solidFill>
                <a:latin typeface="Times New Roman" pitchFamily="18" charset="0"/>
                <a:cs typeface="Times New Roman" pitchFamily="18" charset="0"/>
              </a:rPr>
              <a:t>August - </a:t>
            </a:r>
            <a:r>
              <a:rPr lang="ru-RU" sz="4000" smtClean="0">
                <a:solidFill>
                  <a:srgbClr val="002060"/>
                </a:solidFill>
                <a:latin typeface="Times New Roman" pitchFamily="18" charset="0"/>
                <a:cs typeface="Times New Roman" pitchFamily="18" charset="0"/>
              </a:rPr>
              <a:t>август</a:t>
            </a:r>
          </a:p>
        </p:txBody>
      </p:sp>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0" fill="hold"/>
                                        <p:tgtEl>
                                          <p:spTgt spid="3075"/>
                                        </p:tgtEl>
                                        <p:attrNameLst>
                                          <p:attrName>ppt_x</p:attrName>
                                        </p:attrNameLst>
                                      </p:cBhvr>
                                      <p:tavLst>
                                        <p:tav tm="0">
                                          <p:val>
                                            <p:strVal val="#ppt_x"/>
                                          </p:val>
                                        </p:tav>
                                        <p:tav tm="100000">
                                          <p:val>
                                            <p:strVal val="#ppt_x"/>
                                          </p:val>
                                        </p:tav>
                                      </p:tavLst>
                                    </p:anim>
                                    <p:anim calcmode="lin" valueType="num">
                                      <p:cBhvr additive="base">
                                        <p:cTn id="8" dur="50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0" nodeType="clickEffect">
                                  <p:stCondLst>
                                    <p:cond delay="0"/>
                                  </p:stCondLst>
                                  <p:childTnLst>
                                    <p:animRot by="21600000">
                                      <p:cBhvr>
                                        <p:cTn id="12" dur="5000" fill="hold"/>
                                        <p:tgtEl>
                                          <p:spTgt spid="3074"/>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076">
                                            <p:txEl>
                                              <p:pRg st="0" end="0"/>
                                            </p:txEl>
                                          </p:spTgt>
                                        </p:tgtEl>
                                        <p:attrNameLst>
                                          <p:attrName>style.visibility</p:attrName>
                                        </p:attrNameLst>
                                      </p:cBhvr>
                                      <p:to>
                                        <p:strVal val="visible"/>
                                      </p:to>
                                    </p:set>
                                    <p:animEffect transition="in" filter="checkerboard(across)">
                                      <p:cBhvr>
                                        <p:cTn id="17" dur="3000"/>
                                        <p:tgtEl>
                                          <p:spTgt spid="30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Autofit/>
          </a:bodyPr>
          <a:lstStyle/>
          <a:p>
            <a:pPr algn="ctr" eaLnBrk="1" fontAlgn="auto" hangingPunct="1">
              <a:spcAft>
                <a:spcPts val="0"/>
              </a:spcAft>
              <a:defRPr/>
            </a:pPr>
            <a:r>
              <a:rPr lang="en-US" sz="6000" i="1" dirty="0" smtClean="0">
                <a:solidFill>
                  <a:schemeClr val="accent6">
                    <a:lumMod val="75000"/>
                  </a:schemeClr>
                </a:solidFill>
              </a:rPr>
              <a:t>Autumn - </a:t>
            </a:r>
            <a:r>
              <a:rPr lang="ru-RU" sz="6000" i="1" dirty="0" smtClean="0">
                <a:solidFill>
                  <a:schemeClr val="accent6">
                    <a:lumMod val="75000"/>
                  </a:schemeClr>
                </a:solidFill>
              </a:rPr>
              <a:t>осень</a:t>
            </a:r>
          </a:p>
        </p:txBody>
      </p:sp>
      <p:pic>
        <p:nvPicPr>
          <p:cNvPr id="4099" name="Рисунок 4" descr="Autumn Leaves.jpg"/>
          <p:cNvPicPr>
            <a:picLocks noGrp="1" noChangeAspect="1"/>
          </p:cNvPicPr>
          <p:nvPr>
            <p:ph type="pic" idx="1"/>
          </p:nvPr>
        </p:nvPicPr>
        <p:blipFill>
          <a:blip r:embed="rId4" cstate="email"/>
          <a:srcRect/>
          <a:stretch>
            <a:fillRect/>
          </a:stretch>
        </p:blipFill>
        <p:spPr>
          <a:xfrm>
            <a:off x="1792288" y="612775"/>
            <a:ext cx="5486400" cy="3959225"/>
          </a:xfrm>
        </p:spPr>
      </p:pic>
      <p:sp>
        <p:nvSpPr>
          <p:cNvPr id="4100" name="Текст 3"/>
          <p:cNvSpPr>
            <a:spLocks noGrp="1"/>
          </p:cNvSpPr>
          <p:nvPr>
            <p:ph type="body" sz="half" idx="2"/>
          </p:nvPr>
        </p:nvSpPr>
        <p:spPr>
          <a:xfrm>
            <a:off x="1792288" y="5214938"/>
            <a:ext cx="5486400" cy="957262"/>
          </a:xfrm>
        </p:spPr>
        <p:txBody>
          <a:bodyPr/>
          <a:lstStyle/>
          <a:p>
            <a:pPr algn="ctr" eaLnBrk="1" hangingPunct="1"/>
            <a:r>
              <a:rPr lang="ru-RU" sz="3200" smtClean="0">
                <a:solidFill>
                  <a:srgbClr val="FF0000"/>
                </a:solidFill>
                <a:latin typeface="Times New Roman" pitchFamily="18" charset="0"/>
                <a:cs typeface="Times New Roman" pitchFamily="18" charset="0"/>
              </a:rPr>
              <a:t>       </a:t>
            </a:r>
            <a:r>
              <a:rPr lang="en-US" sz="3200" smtClean="0">
                <a:solidFill>
                  <a:srgbClr val="FF0000"/>
                </a:solidFill>
                <a:latin typeface="Times New Roman" pitchFamily="18" charset="0"/>
                <a:cs typeface="Times New Roman" pitchFamily="18" charset="0"/>
              </a:rPr>
              <a:t>September - </a:t>
            </a:r>
            <a:r>
              <a:rPr lang="ru-RU" sz="3200" smtClean="0">
                <a:solidFill>
                  <a:srgbClr val="FF0000"/>
                </a:solidFill>
                <a:latin typeface="Times New Roman" pitchFamily="18" charset="0"/>
                <a:cs typeface="Times New Roman" pitchFamily="18" charset="0"/>
              </a:rPr>
              <a:t>Сентябрь</a:t>
            </a:r>
            <a:r>
              <a:rPr lang="en-US" sz="3200" smtClean="0">
                <a:solidFill>
                  <a:srgbClr val="FF0000"/>
                </a:solidFill>
                <a:latin typeface="Times New Roman" pitchFamily="18" charset="0"/>
                <a:cs typeface="Times New Roman" pitchFamily="18" charset="0"/>
              </a:rPr>
              <a:t> , October - </a:t>
            </a:r>
            <a:r>
              <a:rPr lang="ru-RU" sz="3200" smtClean="0">
                <a:solidFill>
                  <a:srgbClr val="FF0000"/>
                </a:solidFill>
                <a:latin typeface="Times New Roman" pitchFamily="18" charset="0"/>
                <a:cs typeface="Times New Roman" pitchFamily="18" charset="0"/>
              </a:rPr>
              <a:t>Октябрь</a:t>
            </a:r>
            <a:r>
              <a:rPr lang="en-US" sz="3200" smtClean="0">
                <a:solidFill>
                  <a:srgbClr val="FF0000"/>
                </a:solidFill>
                <a:latin typeface="Times New Roman" pitchFamily="18" charset="0"/>
                <a:cs typeface="Times New Roman" pitchFamily="18" charset="0"/>
              </a:rPr>
              <a:t>, </a:t>
            </a:r>
            <a:r>
              <a:rPr lang="ru-RU" sz="3200" smtClean="0">
                <a:solidFill>
                  <a:srgbClr val="FF0000"/>
                </a:solidFill>
                <a:latin typeface="Times New Roman" pitchFamily="18" charset="0"/>
                <a:cs typeface="Times New Roman" pitchFamily="18" charset="0"/>
              </a:rPr>
              <a:t>            </a:t>
            </a:r>
            <a:r>
              <a:rPr lang="en-US" sz="3200" smtClean="0">
                <a:solidFill>
                  <a:srgbClr val="FF0000"/>
                </a:solidFill>
                <a:latin typeface="Times New Roman" pitchFamily="18" charset="0"/>
                <a:cs typeface="Times New Roman" pitchFamily="18" charset="0"/>
              </a:rPr>
              <a:t>November - </a:t>
            </a:r>
            <a:r>
              <a:rPr lang="ru-RU" sz="3200" smtClean="0">
                <a:solidFill>
                  <a:srgbClr val="FF0000"/>
                </a:solidFill>
                <a:latin typeface="Times New Roman" pitchFamily="18" charset="0"/>
                <a:cs typeface="Times New Roman" pitchFamily="18" charset="0"/>
              </a:rPr>
              <a:t>Ноябрь</a:t>
            </a:r>
          </a:p>
        </p:txBody>
      </p:sp>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mph" presetSubtype="0" grpId="0" nodeType="clickEffect">
                                  <p:stCondLst>
                                    <p:cond delay="0"/>
                                  </p:stCondLst>
                                  <p:childTnLst>
                                    <p:set>
                                      <p:cBhvr override="childStyle">
                                        <p:cTn id="6" dur="indefinite"/>
                                        <p:tgtEl>
                                          <p:spTgt spid="2"/>
                                        </p:tgtEl>
                                        <p:attrNameLst>
                                          <p:attrName>style.fontFamily</p:attrName>
                                        </p:attrNameLst>
                                      </p:cBhvr>
                                      <p:to>
                                        <p:strVal val="Times New Roman"/>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4100">
                                            <p:txEl>
                                              <p:pRg st="0" end="0"/>
                                            </p:txEl>
                                          </p:spTgt>
                                        </p:tgtEl>
                                        <p:attrNameLst>
                                          <p:attrName>style.visibility</p:attrName>
                                        </p:attrNameLst>
                                      </p:cBhvr>
                                      <p:to>
                                        <p:strVal val="visible"/>
                                      </p:to>
                                    </p:set>
                                    <p:animEffect transition="in" filter="diamond(in)">
                                      <p:cBhvr>
                                        <p:cTn id="11" dur="5000"/>
                                        <p:tgtEl>
                                          <p:spTgt spid="4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10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1792288" y="5143512"/>
            <a:ext cx="5486400" cy="357190"/>
          </a:xfrm>
        </p:spPr>
        <p:txBody>
          <a:bodyPr/>
          <a:lstStyle/>
          <a:p>
            <a:pPr algn="ctr" eaLnBrk="1" hangingPunct="1"/>
            <a:r>
              <a:rPr lang="en-US" sz="6000" i="1" dirty="0" smtClean="0">
                <a:solidFill>
                  <a:srgbClr val="000066"/>
                </a:solidFill>
                <a:latin typeface="Times New Roman" pitchFamily="18" charset="0"/>
                <a:cs typeface="Times New Roman" pitchFamily="18" charset="0"/>
              </a:rPr>
              <a:t>Winter - </a:t>
            </a:r>
            <a:r>
              <a:rPr lang="ru-RU" sz="6000" i="1" dirty="0" smtClean="0">
                <a:solidFill>
                  <a:srgbClr val="000066"/>
                </a:solidFill>
                <a:latin typeface="Times New Roman" pitchFamily="18" charset="0"/>
                <a:cs typeface="Times New Roman" pitchFamily="18" charset="0"/>
              </a:rPr>
              <a:t>зима</a:t>
            </a:r>
          </a:p>
        </p:txBody>
      </p:sp>
      <p:sp>
        <p:nvSpPr>
          <p:cNvPr id="5123" name="Рисунок 2"/>
          <p:cNvSpPr>
            <a:spLocks noGrp="1" noTextEdit="1"/>
          </p:cNvSpPr>
          <p:nvPr>
            <p:ph type="pic" idx="1"/>
          </p:nvPr>
        </p:nvSpPr>
        <p:spPr/>
      </p:sp>
      <p:sp>
        <p:nvSpPr>
          <p:cNvPr id="4" name="Текст 3"/>
          <p:cNvSpPr>
            <a:spLocks noGrp="1"/>
          </p:cNvSpPr>
          <p:nvPr>
            <p:ph type="body" sz="half" idx="2"/>
          </p:nvPr>
        </p:nvSpPr>
        <p:spPr>
          <a:xfrm>
            <a:off x="785786" y="5367338"/>
            <a:ext cx="7358114" cy="1347810"/>
          </a:xfrm>
        </p:spPr>
        <p:txBody>
          <a:bodyPr rtlCol="0">
            <a:noAutofit/>
          </a:bodyPr>
          <a:lstStyle/>
          <a:p>
            <a:pPr algn="ctr" eaLnBrk="1" fontAlgn="auto" hangingPunct="1">
              <a:spcAft>
                <a:spcPts val="0"/>
              </a:spcAft>
              <a:buFont typeface="Arial" pitchFamily="34" charset="0"/>
              <a:buNone/>
              <a:defRPr/>
            </a:pPr>
            <a:r>
              <a:rPr lang="en-US" sz="3200" dirty="0" smtClean="0">
                <a:solidFill>
                  <a:srgbClr val="660033"/>
                </a:solidFill>
                <a:latin typeface="Times New Roman" pitchFamily="18" charset="0"/>
                <a:cs typeface="Times New Roman" pitchFamily="18" charset="0"/>
              </a:rPr>
              <a:t>December - </a:t>
            </a:r>
            <a:r>
              <a:rPr lang="ru-RU" sz="3200" dirty="0" smtClean="0">
                <a:solidFill>
                  <a:srgbClr val="660033"/>
                </a:solidFill>
                <a:latin typeface="Times New Roman" pitchFamily="18" charset="0"/>
                <a:cs typeface="Times New Roman" pitchFamily="18" charset="0"/>
              </a:rPr>
              <a:t>Декабрь</a:t>
            </a:r>
            <a:r>
              <a:rPr lang="en-US" sz="3200" dirty="0" smtClean="0">
                <a:solidFill>
                  <a:srgbClr val="660033"/>
                </a:solidFill>
                <a:latin typeface="Times New Roman" pitchFamily="18" charset="0"/>
                <a:cs typeface="Times New Roman" pitchFamily="18" charset="0"/>
              </a:rPr>
              <a:t>,</a:t>
            </a:r>
            <a:r>
              <a:rPr lang="ru-RU" sz="3200" dirty="0" smtClean="0">
                <a:solidFill>
                  <a:srgbClr val="660033"/>
                </a:solidFill>
                <a:latin typeface="Times New Roman" pitchFamily="18" charset="0"/>
                <a:cs typeface="Times New Roman" pitchFamily="18" charset="0"/>
              </a:rPr>
              <a:t> </a:t>
            </a:r>
            <a:r>
              <a:rPr lang="en-US" sz="3200" dirty="0" smtClean="0">
                <a:solidFill>
                  <a:srgbClr val="660033"/>
                </a:solidFill>
                <a:latin typeface="Times New Roman" pitchFamily="18" charset="0"/>
                <a:cs typeface="Times New Roman" pitchFamily="18" charset="0"/>
              </a:rPr>
              <a:t>January - </a:t>
            </a:r>
            <a:r>
              <a:rPr lang="ru-RU" sz="3200" dirty="0" smtClean="0">
                <a:solidFill>
                  <a:srgbClr val="660033"/>
                </a:solidFill>
                <a:latin typeface="Times New Roman" pitchFamily="18" charset="0"/>
                <a:cs typeface="Times New Roman" pitchFamily="18" charset="0"/>
              </a:rPr>
              <a:t>Январь</a:t>
            </a:r>
            <a:r>
              <a:rPr lang="en-US" sz="3200" dirty="0" smtClean="0">
                <a:solidFill>
                  <a:srgbClr val="660033"/>
                </a:solidFill>
                <a:latin typeface="Times New Roman" pitchFamily="18" charset="0"/>
                <a:cs typeface="Times New Roman" pitchFamily="18" charset="0"/>
              </a:rPr>
              <a:t>, February - </a:t>
            </a:r>
            <a:r>
              <a:rPr lang="ru-RU" sz="3200" dirty="0" smtClean="0">
                <a:solidFill>
                  <a:srgbClr val="660033"/>
                </a:solidFill>
                <a:latin typeface="Times New Roman" pitchFamily="18" charset="0"/>
                <a:cs typeface="Times New Roman" pitchFamily="18" charset="0"/>
              </a:rPr>
              <a:t>Февраль</a:t>
            </a:r>
          </a:p>
        </p:txBody>
      </p:sp>
      <p:pic>
        <p:nvPicPr>
          <p:cNvPr id="5125" name="Picture 5" descr="C:\Users\Айсылу\Desktop\winter_0081[1].jpg"/>
          <p:cNvPicPr>
            <a:picLocks noChangeAspect="1" noChangeArrowheads="1"/>
          </p:cNvPicPr>
          <p:nvPr/>
        </p:nvPicPr>
        <p:blipFill>
          <a:blip r:embed="rId4" cstate="email"/>
          <a:srcRect/>
          <a:stretch>
            <a:fillRect/>
          </a:stretch>
        </p:blipFill>
        <p:spPr bwMode="auto">
          <a:xfrm>
            <a:off x="1928813" y="642938"/>
            <a:ext cx="5286375" cy="4000500"/>
          </a:xfrm>
          <a:prstGeom prst="rect">
            <a:avLst/>
          </a:prstGeom>
          <a:noFill/>
          <a:ln w="9525">
            <a:noFill/>
            <a:miter lim="800000"/>
            <a:headEnd/>
            <a:tailEnd/>
          </a:ln>
        </p:spPr>
      </p:pic>
    </p:spTree>
  </p:cSld>
  <p:clrMapOvr>
    <a:masterClrMapping/>
  </p:clrMapOvr>
  <p:transition advTm="2000">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5122"/>
                                        </p:tgtEl>
                                        <p:attrNameLst>
                                          <p:attrName>style.visibility</p:attrName>
                                        </p:attrNameLst>
                                      </p:cBhvr>
                                      <p:to>
                                        <p:strVal val="visible"/>
                                      </p:to>
                                    </p:set>
                                    <p:animEffect transition="in" filter="fade">
                                      <p:cBhvr>
                                        <p:cTn id="7" dur="5000"/>
                                        <p:tgtEl>
                                          <p:spTgt spid="5122"/>
                                        </p:tgtEl>
                                      </p:cBhvr>
                                    </p:animEffect>
                                    <p:anim calcmode="lin" valueType="num">
                                      <p:cBhvr>
                                        <p:cTn id="8" dur="5000" fill="hold"/>
                                        <p:tgtEl>
                                          <p:spTgt spid="5122"/>
                                        </p:tgtEl>
                                        <p:attrNameLst>
                                          <p:attrName>ppt_w</p:attrName>
                                        </p:attrNameLst>
                                      </p:cBhvr>
                                      <p:tavLst>
                                        <p:tav tm="0" fmla="#ppt_w*sin(2.5*pi*$)">
                                          <p:val>
                                            <p:fltVal val="0"/>
                                          </p:val>
                                        </p:tav>
                                        <p:tav tm="100000">
                                          <p:val>
                                            <p:fltVal val="1"/>
                                          </p:val>
                                        </p:tav>
                                      </p:tavLst>
                                    </p:anim>
                                    <p:anim calcmode="lin" valueType="num">
                                      <p:cBhvr>
                                        <p:cTn id="9" dur="5000" fill="hold"/>
                                        <p:tgtEl>
                                          <p:spTgt spid="512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slide(fromBottom)">
                                      <p:cBhvr>
                                        <p:cTn id="14" dur="5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4"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995</TotalTime>
  <Words>710</Words>
  <Application>Microsoft Office PowerPoint</Application>
  <PresentationFormat>Экран (4:3)</PresentationFormat>
  <Paragraphs>107</Paragraphs>
  <Slides>31</Slides>
  <Notes>10</Notes>
  <HiddenSlides>0</HiddenSlides>
  <MMClips>1</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Тема Office</vt:lpstr>
      <vt:lpstr>Шелобанова Ирина Евгеньевна учитель английского языка  МОУ СОШ № 1 г.Егорьевск  </vt:lpstr>
      <vt:lpstr> [ ei ] – rainy, April, May [  ɔ: ] – autumn, August, warm [ dʒ ] – January, June, July [d]- dry, cold, cloud, cloudy [s] – snow, snowy, sunny, spring, season, summer [w] – weather, wet, warm, winter  </vt:lpstr>
      <vt:lpstr>«Winter brings us snowflakes»  Winter brings us snowflakes, Spring – green buds and shoots. Summer brings us berries, Autumn – golden fruits. </vt:lpstr>
      <vt:lpstr> SEASONS </vt:lpstr>
      <vt:lpstr> Autumn Winter Spring Summer </vt:lpstr>
      <vt:lpstr>SEASONS</vt:lpstr>
      <vt:lpstr>Summer - лето</vt:lpstr>
      <vt:lpstr>Autumn - осень</vt:lpstr>
      <vt:lpstr>Winter - зима</vt:lpstr>
      <vt:lpstr>Spring - весна</vt:lpstr>
      <vt:lpstr>Task №1</vt:lpstr>
      <vt:lpstr>We can…in…     We can’t…in…</vt:lpstr>
      <vt:lpstr>Слайд 13</vt:lpstr>
      <vt:lpstr>  Solve the riddles : </vt:lpstr>
      <vt:lpstr>  Autumn  </vt:lpstr>
      <vt:lpstr>Autumn</vt:lpstr>
      <vt:lpstr>Слайд 17</vt:lpstr>
      <vt:lpstr>Winter</vt:lpstr>
      <vt:lpstr>Слайд 19</vt:lpstr>
      <vt:lpstr>Слайд 20</vt:lpstr>
      <vt:lpstr>        Then they have a traditional dinner – a turkey, ham, mashed potatoes, plum pudding, cakes, tea or coffee.  One more popular holiday in winter is St. Valentine’s Day. The British celebrate it on the 14th of February. It is the day of all lovers. They send Valentines to each other. A Valentine is a greeting card or a little present in a form of a heart.</vt:lpstr>
      <vt:lpstr>Слайд 22</vt:lpstr>
      <vt:lpstr>Spring</vt:lpstr>
      <vt:lpstr>Spring</vt:lpstr>
      <vt:lpstr>Слайд 25</vt:lpstr>
      <vt:lpstr>Summer</vt:lpstr>
      <vt:lpstr>Summer</vt:lpstr>
      <vt:lpstr>Физкультминутка</vt:lpstr>
      <vt:lpstr>Find the Russian proverb: </vt:lpstr>
      <vt:lpstr>THANK YOU! </vt:lpstr>
      <vt:lpstr>Слайд 31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ВРЕМЕНА ГОДА</dc:title>
  <dc:creator>Айсылу</dc:creator>
  <cp:lastModifiedBy>user</cp:lastModifiedBy>
  <cp:revision>110</cp:revision>
  <dcterms:created xsi:type="dcterms:W3CDTF">2011-02-10T18:12:46Z</dcterms:created>
  <dcterms:modified xsi:type="dcterms:W3CDTF">2015-03-10T19:36:53Z</dcterms:modified>
</cp:coreProperties>
</file>