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8"/>
  </p:notesMasterIdLst>
  <p:sldIdLst>
    <p:sldId id="256" r:id="rId2"/>
    <p:sldId id="260" r:id="rId3"/>
    <p:sldId id="257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13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86F3E-A376-4A94-8191-D69A3F697C53}" type="datetimeFigureOut">
              <a:rPr lang="ru-RU"/>
              <a:pPr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7E89B-F6C9-4BDB-A3BB-E6D0949FAF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698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E89B-F6C9-4BDB-A3BB-E6D0949FAFF4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146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E89B-F6C9-4BDB-A3BB-E6D0949FAFF4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1200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E89B-F6C9-4BDB-A3BB-E6D0949FAFF4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33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>
                <a:latin typeface="Trebuchet MS"/>
              </a:rPr>
              <a:t>Выполнила: Соколова Ксения 10 "Соц"</a:t>
            </a:r>
          </a:p>
          <a:p>
            <a:endParaRPr lang="en-US">
              <a:latin typeface="Trebuchet M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64084" y="1339314"/>
            <a:ext cx="7175351" cy="1793167"/>
          </a:xfrm>
        </p:spPr>
        <p:txBody>
          <a:bodyPr/>
          <a:lstStyle/>
          <a:p>
            <a:r>
              <a:rPr lang="ru-RU" dirty="0" smtClean="0">
                <a:latin typeface="Trebuchet MS"/>
              </a:rPr>
              <a:t>Спирты.</a:t>
            </a:r>
            <a:endParaRPr lang="en-US" dirty="0"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45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50034" y="1680426"/>
            <a:ext cx="6400800" cy="3474720"/>
          </a:xfrm>
        </p:spPr>
        <p:txBody>
          <a:bodyPr/>
          <a:lstStyle/>
          <a:p>
            <a:r>
              <a:rPr lang="ru-RU" sz="2000" dirty="0" smtClean="0"/>
              <a:t>СПИРТАМИ НАЗЫВАЮТ ПРОИЗВОДНЫЕ УГЛЕВОДОРОДОВ, В МОЛЕКУЛАХ КОТОРЫХ ОДИН ИЛИ НЕСКОЛЬКО АТОМОВ ВОДОРОДА ЗАМЕЩЕНЫ ГИДРОКСИЛЬНЫМИ ГРУППАМИ.</a:t>
            </a:r>
          </a:p>
          <a:p>
            <a:r>
              <a:rPr lang="ru-RU" sz="2000" dirty="0" smtClean="0"/>
              <a:t>ГИДРОКСИЛЬНАЯ ГРУППА </a:t>
            </a:r>
            <a:r>
              <a:rPr lang="ru-RU" sz="2000" b="1" dirty="0" smtClean="0"/>
              <a:t>–</a:t>
            </a:r>
            <a:r>
              <a:rPr lang="en-US" sz="2000" b="1" dirty="0" smtClean="0"/>
              <a:t>OH</a:t>
            </a:r>
            <a:r>
              <a:rPr lang="ru-RU" sz="2000" b="1" dirty="0" smtClean="0"/>
              <a:t> </a:t>
            </a:r>
            <a:r>
              <a:rPr lang="ru-RU" sz="2000" dirty="0" smtClean="0"/>
              <a:t>ЯВЛЯЕТСЯ ФУНКЦИОНАЛЬНОЙ ГРУППОЙ СПИРТОВ.</a:t>
            </a:r>
          </a:p>
          <a:p>
            <a:r>
              <a:rPr lang="ru-RU" sz="2000" dirty="0" smtClean="0"/>
              <a:t>ФУНКЦИОНАЛЬНЫМИ ГРУППАМИ НАЗЫВАЮТ ГРУППЫ АТОМОВ, КОТОРЫЕ ОБУСЛОВЛИВАЮТ ХАРАКТЕРНЫЕ ХИМИЧЕСКИЕ СВОЙСТВА ДАННОГО КЛАССА ВЕЩЕСТВ.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085" y="0"/>
            <a:ext cx="7928681" cy="1143000"/>
          </a:xfrm>
        </p:spPr>
        <p:txBody>
          <a:bodyPr/>
          <a:lstStyle/>
          <a:p>
            <a:pPr algn="ctr"/>
            <a:r>
              <a:rPr lang="ru-RU" dirty="0" smtClean="0"/>
              <a:t>Предельные одноатомные спирты.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84208" y="1835699"/>
            <a:ext cx="7578306" cy="1105907"/>
          </a:xfrm>
        </p:spPr>
        <p:txBody>
          <a:bodyPr>
            <a:normAutofit fontScale="77500" lnSpcReduction="20000"/>
          </a:bodyPr>
          <a:lstStyle/>
          <a:p>
            <a:r>
              <a:rPr lang="ru-RU" sz="2300" b="1" i="1" dirty="0" smtClean="0"/>
              <a:t>ПРЕДЕЛЬНЫЕ ОДНОАТОМНЫЕ СПИРТЫ</a:t>
            </a:r>
            <a:r>
              <a:rPr lang="ru-RU" sz="2300" dirty="0" smtClean="0"/>
              <a:t> – КИСЛОРОДСОДЕРЖАЩИЕ ОРГАНИЧЕСКИЕ ВЕЩЕСТВА, ПРОИЗВОДНЫЕ ПРЕДЕЛЬНЫХ УГЛЕВОДОРОДОВ, В КОТОРЫХ ОДИН АТОМ ВОДОРОДА ЗАМЕЩЁН НА ФУНКЦИОНАЛЬНУЮ ГРУППУ (-OH</a:t>
            </a:r>
            <a:r>
              <a:rPr lang="ru-RU" sz="2300" dirty="0" smtClean="0"/>
              <a:t>)</a:t>
            </a:r>
            <a:endParaRPr lang="ru-RU" sz="23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89184" y="28211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Общая формула:        </a:t>
            </a:r>
            <a:endParaRPr lang="ru-RU" dirty="0" smtClean="0"/>
          </a:p>
          <a:p>
            <a:r>
              <a:rPr lang="en-GB" b="1" i="1" dirty="0" smtClean="0"/>
              <a:t>C</a:t>
            </a:r>
            <a:r>
              <a:rPr lang="en-GB" b="1" i="1" baseline="-25000" dirty="0" smtClean="0"/>
              <a:t>n</a:t>
            </a:r>
            <a:r>
              <a:rPr lang="en-GB" b="1" i="1" dirty="0" smtClean="0"/>
              <a:t>H</a:t>
            </a:r>
            <a:r>
              <a:rPr lang="en-GB" b="1" i="1" baseline="-25000" dirty="0" smtClean="0"/>
              <a:t>2n+1</a:t>
            </a:r>
            <a:r>
              <a:rPr lang="en-GB" b="1" i="1" dirty="0" smtClean="0"/>
              <a:t>OH   </a:t>
            </a:r>
            <a:r>
              <a:rPr lang="ru-RU" b="1" i="1" dirty="0" smtClean="0"/>
              <a:t>или    </a:t>
            </a:r>
            <a:r>
              <a:rPr lang="en-GB" b="1" i="1" dirty="0" smtClean="0"/>
              <a:t>ROH    </a:t>
            </a:r>
            <a:r>
              <a:rPr lang="ru-RU" b="1" i="1" dirty="0" smtClean="0"/>
              <a:t>или     </a:t>
            </a:r>
            <a:r>
              <a:rPr lang="en-GB" b="1" i="1" dirty="0" smtClean="0"/>
              <a:t>C</a:t>
            </a:r>
            <a:r>
              <a:rPr lang="en-GB" b="1" i="1" baseline="-25000" dirty="0" smtClean="0"/>
              <a:t>n</a:t>
            </a:r>
            <a:r>
              <a:rPr lang="en-GB" b="1" i="1" dirty="0" smtClean="0"/>
              <a:t>H</a:t>
            </a:r>
            <a:r>
              <a:rPr lang="en-GB" b="1" i="1" baseline="-25000" dirty="0" smtClean="0"/>
              <a:t>2n+2</a:t>
            </a:r>
            <a:r>
              <a:rPr lang="en-GB" b="1" i="1" dirty="0" smtClean="0"/>
              <a:t>O</a:t>
            </a:r>
            <a:endParaRPr lang="en-GB" dirty="0"/>
          </a:p>
        </p:txBody>
      </p:sp>
      <p:pic>
        <p:nvPicPr>
          <p:cNvPr id="5" name="Содержимое 3" descr="i_27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85818" y="3897594"/>
            <a:ext cx="5862296" cy="28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321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692" y="0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Многоатомные </a:t>
            </a:r>
            <a:r>
              <a:rPr lang="ru-RU" dirty="0" err="1" smtClean="0"/>
              <a:t>спитры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8136" y="2078967"/>
            <a:ext cx="7815531" cy="4218315"/>
          </a:xfrm>
        </p:spPr>
        <p:txBody>
          <a:bodyPr>
            <a:normAutofit fontScale="70000" lnSpcReduction="20000"/>
          </a:bodyPr>
          <a:lstStyle/>
          <a:p>
            <a:pPr fontAlgn="t">
              <a:buNone/>
            </a:pPr>
            <a:r>
              <a:rPr lang="ru-RU" sz="2900" dirty="0" smtClean="0"/>
              <a:t>Особенности </a:t>
            </a:r>
            <a:r>
              <a:rPr lang="ru-RU" sz="2900" dirty="0" smtClean="0"/>
              <a:t>строения многоатомных спиртов:</a:t>
            </a:r>
          </a:p>
          <a:p>
            <a:pPr fontAlgn="t"/>
            <a:r>
              <a:rPr lang="ru-RU" sz="2900" dirty="0" smtClean="0"/>
              <a:t>1) содержат в молекуле несколько гидроксильных групп, соединенных с углеводородным радикалом;</a:t>
            </a:r>
          </a:p>
          <a:p>
            <a:pPr fontAlgn="t"/>
            <a:r>
              <a:rPr lang="ru-RU" sz="2900" dirty="0" smtClean="0"/>
              <a:t>2) если в молекуле углеводорода заменены гидроксильными группами два атома водорода, то это двухатомный спирт;</a:t>
            </a:r>
          </a:p>
          <a:p>
            <a:pPr fontAlgn="t"/>
            <a:r>
              <a:rPr lang="ru-RU" sz="2900" dirty="0" smtClean="0"/>
              <a:t>3) простейшим представителем таких спиртов является этиленгликоль (этандиол-1,2):</a:t>
            </a:r>
          </a:p>
          <a:p>
            <a:pPr fontAlgn="t"/>
            <a:r>
              <a:rPr lang="ru-RU" sz="2900" dirty="0" smtClean="0"/>
              <a:t>СН</a:t>
            </a:r>
            <a:r>
              <a:rPr lang="ru-RU" sz="2900" baseline="-25000" dirty="0" smtClean="0"/>
              <a:t>2</a:t>
            </a:r>
            <a:r>
              <a:rPr lang="ru-RU" sz="2900" dirty="0" smtClean="0"/>
              <a:t>(ОН) – СН</a:t>
            </a:r>
            <a:r>
              <a:rPr lang="ru-RU" sz="2900" baseline="-25000" dirty="0" smtClean="0"/>
              <a:t>2</a:t>
            </a:r>
            <a:r>
              <a:rPr lang="ru-RU" sz="2900" dirty="0" smtClean="0"/>
              <a:t>(ОН);</a:t>
            </a:r>
          </a:p>
          <a:p>
            <a:pPr fontAlgn="t"/>
            <a:r>
              <a:rPr lang="ru-RU" sz="2900" dirty="0" smtClean="0"/>
              <a:t>4) во всех многоатомных спиртах гидроксильные группы находятся при разных атомах углерода;</a:t>
            </a:r>
          </a:p>
          <a:p>
            <a:pPr fontAlgn="t"/>
            <a:r>
              <a:rPr lang="ru-RU" sz="2900" dirty="0" smtClean="0"/>
              <a:t>5) для получения спирта, в котором хотя бы две гидроксильные группы находились бы при одном атоме углерода, проводилось много опытов, но спирт получить не удалось: такое соединение оказывается неустойчивым.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780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7681" y="301925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32780" y="1783943"/>
            <a:ext cx="6810555" cy="4099272"/>
          </a:xfrm>
        </p:spPr>
        <p:txBody>
          <a:bodyPr>
            <a:normAutofit fontScale="70000" lnSpcReduction="20000"/>
          </a:bodyPr>
          <a:lstStyle/>
          <a:p>
            <a:pPr fontAlgn="t">
              <a:buNone/>
            </a:pPr>
            <a:r>
              <a:rPr lang="ru-RU" sz="2400" b="1" i="1" dirty="0" smtClean="0"/>
              <a:t>Физические свойства многоатомных спиртов</a:t>
            </a:r>
            <a:r>
              <a:rPr lang="ru-RU" sz="2400" dirty="0" smtClean="0"/>
              <a:t>:</a:t>
            </a:r>
          </a:p>
          <a:p>
            <a:pPr fontAlgn="t"/>
            <a:r>
              <a:rPr lang="ru-RU" sz="2400" dirty="0" smtClean="0"/>
              <a:t>1) важнейшие представители многоатомных спиртов – это </a:t>
            </a:r>
            <a:r>
              <a:rPr lang="ru-RU" sz="2400" i="1" dirty="0" smtClean="0"/>
              <a:t>этиленгликоль и глицерин</a:t>
            </a:r>
            <a:r>
              <a:rPr lang="ru-RU" sz="2400" dirty="0" smtClean="0"/>
              <a:t>;</a:t>
            </a:r>
          </a:p>
          <a:p>
            <a:pPr fontAlgn="t"/>
            <a:r>
              <a:rPr lang="ru-RU" sz="2400" dirty="0" smtClean="0"/>
              <a:t>2) это бесцветные сиропообразные жидкости сладковатого вкуса;</a:t>
            </a:r>
          </a:p>
          <a:p>
            <a:pPr fontAlgn="t"/>
            <a:r>
              <a:rPr lang="ru-RU" sz="2400" dirty="0" smtClean="0"/>
              <a:t>3) они хорошо растворимы в воде;</a:t>
            </a:r>
          </a:p>
          <a:p>
            <a:pPr fontAlgn="t"/>
            <a:r>
              <a:rPr lang="ru-RU" sz="2400" dirty="0" smtClean="0"/>
              <a:t>4) эти свойства присущи и другим многоатомным спиртам, например этиленгликоль ядовит.</a:t>
            </a:r>
          </a:p>
          <a:p>
            <a:pPr fontAlgn="t">
              <a:buNone/>
            </a:pPr>
            <a:r>
              <a:rPr lang="ru-RU" sz="2400" b="1" i="1" dirty="0" smtClean="0"/>
              <a:t>Химические свойства многоатомных </a:t>
            </a:r>
            <a:r>
              <a:rPr lang="ru-RU" sz="2400" b="1" i="1" dirty="0" smtClean="0"/>
              <a:t>спиртов:</a:t>
            </a:r>
            <a:endParaRPr lang="ru-RU" sz="2400" b="1" i="1" dirty="0" smtClean="0"/>
          </a:p>
          <a:p>
            <a:pPr fontAlgn="t"/>
            <a:r>
              <a:rPr lang="ru-RU" sz="2400" dirty="0" smtClean="0"/>
              <a:t>1. Как вещества, которые содержат гидроксильные группы, многоатомные спирты имеют сходные свойства с одноатомными спиртами.</a:t>
            </a:r>
          </a:p>
          <a:p>
            <a:pPr fontAlgn="t"/>
            <a:r>
              <a:rPr lang="ru-RU" sz="2400" dirty="0" smtClean="0"/>
              <a:t>2. При действии галогеноводородных кислот на спирты происходит замещение гидроксильной группы:</a:t>
            </a:r>
          </a:p>
          <a:p>
            <a:pPr fontAlgn="t">
              <a:buNone/>
            </a:pPr>
            <a:r>
              <a:rPr lang="ru-RU" sz="2400" dirty="0" smtClean="0"/>
              <a:t>   СН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ОН-СН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ОН + Н СI -&gt; СН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ОН-СН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СI + 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900" y="4380794"/>
            <a:ext cx="7212688" cy="1143000"/>
          </a:xfrm>
        </p:spPr>
        <p:txBody>
          <a:bodyPr/>
          <a:lstStyle/>
          <a:p>
            <a:pPr algn="ctr"/>
            <a:r>
              <a:rPr lang="ru-RU" i="1" dirty="0" smtClean="0"/>
              <a:t>Спасибо за внимание!</a:t>
            </a:r>
            <a:endParaRPr lang="ru-RU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</TotalTime>
  <Words>86</Words>
  <Application>Microsoft Office PowerPoint</Application>
  <PresentationFormat>Экран (4:3)</PresentationFormat>
  <Paragraphs>31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Slipstream</vt:lpstr>
      <vt:lpstr>Спирты.</vt:lpstr>
      <vt:lpstr>Слайд 2</vt:lpstr>
      <vt:lpstr>Предельные одноатомные спирты.</vt:lpstr>
      <vt:lpstr>Многоатомные спитры.</vt:lpstr>
      <vt:lpstr>Свойства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Ксения</dc:creator>
  <cp:lastModifiedBy>Ксения</cp:lastModifiedBy>
  <cp:revision>12</cp:revision>
  <dcterms:created xsi:type="dcterms:W3CDTF">2014-09-16T21:39:42Z</dcterms:created>
  <dcterms:modified xsi:type="dcterms:W3CDTF">2015-02-24T12:49:49Z</dcterms:modified>
</cp:coreProperties>
</file>