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68" r:id="rId2"/>
    <p:sldId id="263" r:id="rId3"/>
    <p:sldId id="269" r:id="rId4"/>
    <p:sldId id="270" r:id="rId5"/>
    <p:sldId id="271" r:id="rId6"/>
    <p:sldId id="257" r:id="rId7"/>
    <p:sldId id="262" r:id="rId8"/>
    <p:sldId id="272" r:id="rId9"/>
    <p:sldId id="258" r:id="rId10"/>
    <p:sldId id="261" r:id="rId11"/>
    <p:sldId id="273" r:id="rId12"/>
    <p:sldId id="275" r:id="rId13"/>
    <p:sldId id="277" r:id="rId14"/>
    <p:sldId id="276" r:id="rId15"/>
    <p:sldId id="278" r:id="rId16"/>
    <p:sldId id="265" r:id="rId1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54" autoAdjust="0"/>
  </p:normalViewPr>
  <p:slideViewPr>
    <p:cSldViewPr>
      <p:cViewPr>
        <p:scale>
          <a:sx n="100" d="100"/>
          <a:sy n="100" d="100"/>
        </p:scale>
        <p:origin x="-1014" y="25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AE9E94-68EE-42B6-9FE1-3C19757FBAC7}" type="datetimeFigureOut">
              <a:rPr lang="ru-RU" smtClean="0"/>
              <a:t>10.03.2015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F8CF87B-ABB9-4B1C-A76C-ED4B2D7A8B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55618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8CF87B-ABB9-4B1C-A76C-ED4B2D7A8B7D}" type="slidenum">
              <a:rPr lang="ru-RU" smtClean="0"/>
              <a:t>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EEF47B-604F-4307-A8AE-26C0430FC3D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5260B4-E12B-4ADF-BE46-4BBC761D9E9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CDCFB8-0807-4F6E-B11E-42FF20AD78E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D54570-B874-4B8F-9E05-EF9C13135B7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0C7ACA-9E5E-4A03-BD8A-DD7B4E6EC6A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435D00-E7D1-4963-A598-95C654751E3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E53100-923F-4E00-ABF3-F11AB3B23C0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8A87A-201E-4164-943F-257B5A1C231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4FA759-B0E4-4D76-B236-2F5C5CF0F44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6989D8-975A-48A3-8AF1-07139F548D1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A92B61-A583-4287-9EE5-D0FB68DF74F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>
              <a:defRPr/>
            </a:pPr>
            <a:fld id="{9F1517D5-52B7-46C7-ABEF-76575E071DF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>
    <p:circle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2227269"/>
          </a:xfrm>
        </p:spPr>
        <p:txBody>
          <a:bodyPr/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Презентация к уроку английского языка в 5 классе </a:t>
            </a:r>
            <a:br>
              <a:rPr lang="ru-RU" sz="4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УМК Биболетовой М. З.</a:t>
            </a:r>
            <a:br>
              <a:rPr lang="ru-RU" sz="4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Учитель английского языка </a:t>
            </a:r>
            <a:br>
              <a:rPr lang="ru-RU" sz="4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МОУ «Железнодорожная СОШ №1»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b="1" dirty="0" err="1" smtClean="0">
                <a:latin typeface="Times New Roman" pitchFamily="18" charset="0"/>
                <a:cs typeface="Times New Roman" pitchFamily="18" charset="0"/>
              </a:rPr>
              <a:t>п.Железнодорожный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err="1" smtClean="0">
                <a:latin typeface="Times New Roman" pitchFamily="18" charset="0"/>
                <a:cs typeface="Times New Roman" pitchFamily="18" charset="0"/>
              </a:rPr>
              <a:t>Скорицкая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 Т.Н.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 flipV="1">
            <a:off x="1371600" y="7072338"/>
            <a:ext cx="6400800" cy="71438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7143776"/>
            <a:ext cx="7772400" cy="214314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 flipV="1">
            <a:off x="1371600" y="7429528"/>
            <a:ext cx="6400800" cy="35719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28596" y="285728"/>
            <a:ext cx="8715404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1" hangingPunct="1">
              <a:lnSpc>
                <a:spcPct val="80000"/>
              </a:lnSpc>
            </a:pPr>
            <a:r>
              <a:rPr lang="en-US" sz="4000" dirty="0" smtClean="0">
                <a:latin typeface="Franklin Gothic Demi" pitchFamily="34" charset="0"/>
              </a:rPr>
              <a:t>Check your answers :</a:t>
            </a:r>
          </a:p>
          <a:p>
            <a:pPr eaLnBrk="1" hangingPunct="1">
              <a:lnSpc>
                <a:spcPct val="150000"/>
              </a:lnSpc>
            </a:pPr>
            <a:r>
              <a:rPr lang="ru-RU" sz="4000" dirty="0" smtClean="0">
                <a:latin typeface="Franklin Gothic Demi" pitchFamily="34" charset="0"/>
              </a:rPr>
              <a:t>1</a:t>
            </a:r>
            <a:r>
              <a:rPr lang="en-US" sz="4000" dirty="0" smtClean="0">
                <a:latin typeface="Franklin Gothic Demi" pitchFamily="34" charset="0"/>
              </a:rPr>
              <a:t>. I have got a pen, haven’t </a:t>
            </a:r>
            <a:r>
              <a:rPr lang="en-US" sz="4000" dirty="0" smtClean="0">
                <a:solidFill>
                  <a:srgbClr val="FF0000"/>
                </a:solidFill>
                <a:latin typeface="Franklin Gothic Demi" pitchFamily="34" charset="0"/>
              </a:rPr>
              <a:t>I</a:t>
            </a:r>
            <a:r>
              <a:rPr lang="en-US" sz="4000" dirty="0" smtClean="0">
                <a:latin typeface="Franklin Gothic Demi" pitchFamily="34" charset="0"/>
              </a:rPr>
              <a:t> ?</a:t>
            </a:r>
          </a:p>
          <a:p>
            <a:pPr eaLnBrk="1" hangingPunct="1">
              <a:lnSpc>
                <a:spcPct val="150000"/>
              </a:lnSpc>
            </a:pPr>
            <a:r>
              <a:rPr lang="en-US" sz="4000" dirty="0" smtClean="0">
                <a:latin typeface="Franklin Gothic Demi" pitchFamily="34" charset="0"/>
              </a:rPr>
              <a:t>2. The pupils must read, mustn’t </a:t>
            </a:r>
            <a:r>
              <a:rPr lang="en-US" sz="4000" dirty="0" smtClean="0">
                <a:solidFill>
                  <a:srgbClr val="FF0000"/>
                </a:solidFill>
                <a:latin typeface="Franklin Gothic Demi" pitchFamily="34" charset="0"/>
              </a:rPr>
              <a:t>they</a:t>
            </a:r>
            <a:r>
              <a:rPr lang="en-US" sz="4000" dirty="0" smtClean="0">
                <a:latin typeface="Franklin Gothic Demi" pitchFamily="34" charset="0"/>
              </a:rPr>
              <a:t>?</a:t>
            </a:r>
          </a:p>
          <a:p>
            <a:pPr eaLnBrk="1" hangingPunct="1">
              <a:lnSpc>
                <a:spcPct val="150000"/>
              </a:lnSpc>
            </a:pPr>
            <a:r>
              <a:rPr lang="en-US" sz="4000" dirty="0" smtClean="0">
                <a:latin typeface="Franklin Gothic Demi" pitchFamily="34" charset="0"/>
              </a:rPr>
              <a:t>3. She laughs a lot, doesn’t </a:t>
            </a:r>
            <a:r>
              <a:rPr lang="en-US" sz="4000" dirty="0" smtClean="0">
                <a:solidFill>
                  <a:srgbClr val="FF0000"/>
                </a:solidFill>
                <a:latin typeface="Franklin Gothic Demi" pitchFamily="34" charset="0"/>
              </a:rPr>
              <a:t>she</a:t>
            </a:r>
            <a:r>
              <a:rPr lang="en-US" sz="4000" dirty="0" smtClean="0">
                <a:latin typeface="Franklin Gothic Demi" pitchFamily="34" charset="0"/>
              </a:rPr>
              <a:t>?</a:t>
            </a:r>
          </a:p>
          <a:p>
            <a:pPr eaLnBrk="1" hangingPunct="1">
              <a:lnSpc>
                <a:spcPct val="150000"/>
              </a:lnSpc>
            </a:pPr>
            <a:r>
              <a:rPr lang="en-US" sz="4000" dirty="0" smtClean="0">
                <a:latin typeface="Franklin Gothic Demi" pitchFamily="34" charset="0"/>
              </a:rPr>
              <a:t>4. Sam is at home, isn’t </a:t>
            </a:r>
            <a:r>
              <a:rPr lang="en-US" sz="4000" dirty="0" smtClean="0">
                <a:solidFill>
                  <a:srgbClr val="FF0000"/>
                </a:solidFill>
                <a:latin typeface="Franklin Gothic Demi" pitchFamily="34" charset="0"/>
              </a:rPr>
              <a:t>he</a:t>
            </a:r>
            <a:r>
              <a:rPr lang="en-US" sz="4000" dirty="0" smtClean="0">
                <a:latin typeface="Franklin Gothic Demi" pitchFamily="34" charset="0"/>
              </a:rPr>
              <a:t>?</a:t>
            </a:r>
          </a:p>
          <a:p>
            <a:pPr eaLnBrk="1" hangingPunct="1">
              <a:lnSpc>
                <a:spcPct val="150000"/>
              </a:lnSpc>
            </a:pPr>
            <a:r>
              <a:rPr lang="en-US" sz="4000" dirty="0" smtClean="0">
                <a:latin typeface="Franklin Gothic Demi" pitchFamily="34" charset="0"/>
              </a:rPr>
              <a:t>5. We are at school, aren’t </a:t>
            </a:r>
            <a:r>
              <a:rPr lang="en-US" sz="4000" dirty="0" smtClean="0">
                <a:solidFill>
                  <a:srgbClr val="FF0000"/>
                </a:solidFill>
                <a:latin typeface="Franklin Gothic Demi" pitchFamily="34" charset="0"/>
              </a:rPr>
              <a:t>we</a:t>
            </a:r>
            <a:r>
              <a:rPr lang="en-US" sz="4000" dirty="0" smtClean="0">
                <a:latin typeface="Franklin Gothic Demi" pitchFamily="34" charset="0"/>
              </a:rPr>
              <a:t>? </a:t>
            </a:r>
          </a:p>
          <a:p>
            <a:pPr eaLnBrk="1" hangingPunct="1">
              <a:lnSpc>
                <a:spcPct val="150000"/>
              </a:lnSpc>
            </a:pPr>
            <a:r>
              <a:rPr lang="en-US" sz="4000" dirty="0" smtClean="0">
                <a:latin typeface="Franklin Gothic Demi" pitchFamily="34" charset="0"/>
              </a:rPr>
              <a:t>6. You will meet her, won’t </a:t>
            </a:r>
            <a:r>
              <a:rPr lang="en-US" sz="4000" dirty="0" smtClean="0">
                <a:solidFill>
                  <a:srgbClr val="FF0000"/>
                </a:solidFill>
                <a:latin typeface="Franklin Gothic Demi" pitchFamily="34" charset="0"/>
              </a:rPr>
              <a:t>you</a:t>
            </a:r>
            <a:r>
              <a:rPr lang="en-US" sz="4000" dirty="0" smtClean="0">
                <a:latin typeface="Franklin Gothic Demi" pitchFamily="34" charset="0"/>
              </a:rPr>
              <a:t>?</a:t>
            </a:r>
          </a:p>
        </p:txBody>
      </p:sp>
    </p:spTree>
  </p:cSld>
  <p:clrMapOvr>
    <a:masterClrMapping/>
  </p:clrMapOvr>
  <p:transition spd="med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3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3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3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3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3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30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30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85729"/>
            <a:ext cx="7772400" cy="2500329"/>
          </a:xfrm>
        </p:spPr>
        <p:txBody>
          <a:bodyPr/>
          <a:lstStyle/>
          <a:p>
            <a:r>
              <a:rPr lang="ru-RU" sz="4800" b="1" dirty="0" smtClean="0">
                <a:solidFill>
                  <a:srgbClr val="C00000"/>
                </a:solidFill>
                <a:latin typeface="Franklin Gothic Demi" pitchFamily="34" charset="0"/>
              </a:rPr>
              <a:t>Схема разделительного вопроса</a:t>
            </a:r>
            <a:endParaRPr lang="ru-RU" sz="4800" dirty="0">
              <a:solidFill>
                <a:srgbClr val="C00000"/>
              </a:solidFill>
              <a:latin typeface="Franklin Gothic Demi" pitchFamily="34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2420888"/>
            <a:ext cx="10574797" cy="32843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85729"/>
            <a:ext cx="7772400" cy="1143007"/>
          </a:xfrm>
        </p:spPr>
        <p:txBody>
          <a:bodyPr/>
          <a:lstStyle/>
          <a:p>
            <a:r>
              <a:rPr lang="en-US" sz="5400" dirty="0" smtClean="0">
                <a:solidFill>
                  <a:srgbClr val="C00000"/>
                </a:solidFill>
                <a:latin typeface="Franklin Gothic Demi" pitchFamily="34" charset="0"/>
              </a:rPr>
              <a:t>Add the tag endings:</a:t>
            </a:r>
            <a:endParaRPr lang="ru-RU" sz="5400" dirty="0">
              <a:solidFill>
                <a:srgbClr val="C00000"/>
              </a:solidFill>
              <a:latin typeface="Franklin Gothic Demi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14348" y="1214422"/>
            <a:ext cx="8143932" cy="4424378"/>
          </a:xfrm>
        </p:spPr>
        <p:txBody>
          <a:bodyPr/>
          <a:lstStyle/>
          <a:p>
            <a:pPr algn="l"/>
            <a:r>
              <a:rPr lang="en-US" sz="4400" dirty="0" smtClean="0">
                <a:latin typeface="Franklin Gothic Demi" pitchFamily="34" charset="0"/>
              </a:rPr>
              <a:t>It's a lovely evening,</a:t>
            </a:r>
            <a:r>
              <a:rPr lang="ru-RU" sz="4400" dirty="0" smtClean="0">
                <a:latin typeface="Franklin Gothic Demi" pitchFamily="34" charset="0"/>
              </a:rPr>
              <a:t> …</a:t>
            </a:r>
          </a:p>
          <a:p>
            <a:pPr algn="l"/>
            <a:r>
              <a:rPr lang="en-US" sz="4400" dirty="0" smtClean="0">
                <a:latin typeface="Franklin Gothic Demi" pitchFamily="34" charset="0"/>
              </a:rPr>
              <a:t>The</a:t>
            </a:r>
            <a:r>
              <a:rPr lang="ru-RU" sz="4400" dirty="0" smtClean="0">
                <a:latin typeface="Franklin Gothic Demi" pitchFamily="34" charset="0"/>
              </a:rPr>
              <a:t> </a:t>
            </a:r>
            <a:r>
              <a:rPr lang="en-US" sz="4400" dirty="0" smtClean="0">
                <a:latin typeface="Franklin Gothic Demi" pitchFamily="34" charset="0"/>
              </a:rPr>
              <a:t>sportsman runs very fast,</a:t>
            </a:r>
            <a:r>
              <a:rPr lang="ru-RU" sz="4400" dirty="0" smtClean="0">
                <a:latin typeface="Franklin Gothic Demi" pitchFamily="34" charset="0"/>
              </a:rPr>
              <a:t> …</a:t>
            </a:r>
          </a:p>
          <a:p>
            <a:pPr algn="l"/>
            <a:r>
              <a:rPr lang="en-US" sz="4400" dirty="0" smtClean="0">
                <a:latin typeface="Franklin Gothic Demi" pitchFamily="34" charset="0"/>
              </a:rPr>
              <a:t>It was a wonderful game,</a:t>
            </a:r>
            <a:r>
              <a:rPr lang="ru-RU" sz="4400" dirty="0" smtClean="0">
                <a:latin typeface="Franklin Gothic Demi" pitchFamily="34" charset="0"/>
              </a:rPr>
              <a:t> …</a:t>
            </a:r>
          </a:p>
          <a:p>
            <a:pPr algn="l"/>
            <a:r>
              <a:rPr lang="en-US" sz="4400" dirty="0" smtClean="0">
                <a:latin typeface="Franklin Gothic Demi" pitchFamily="34" charset="0"/>
              </a:rPr>
              <a:t>You will come here again,</a:t>
            </a:r>
            <a:r>
              <a:rPr lang="ru-RU" sz="4400" dirty="0" smtClean="0">
                <a:latin typeface="Franklin Gothic Demi" pitchFamily="34" charset="0"/>
              </a:rPr>
              <a:t> …</a:t>
            </a:r>
          </a:p>
          <a:p>
            <a:pPr algn="l"/>
            <a:r>
              <a:rPr lang="en-US" sz="4400" dirty="0" smtClean="0">
                <a:latin typeface="Franklin Gothic Demi" pitchFamily="34" charset="0"/>
              </a:rPr>
              <a:t>We could go there together,</a:t>
            </a:r>
            <a:r>
              <a:rPr lang="ru-RU" sz="4400" dirty="0" smtClean="0">
                <a:latin typeface="Franklin Gothic Demi" pitchFamily="34" charset="0"/>
              </a:rPr>
              <a:t> …</a:t>
            </a:r>
          </a:p>
          <a:p>
            <a:pPr algn="l"/>
            <a:r>
              <a:rPr lang="en-US" sz="4400" dirty="0" smtClean="0">
                <a:latin typeface="Franklin Gothic Demi" pitchFamily="34" charset="0"/>
              </a:rPr>
              <a:t>You know my family,</a:t>
            </a:r>
            <a:r>
              <a:rPr lang="ru-RU" sz="4400" dirty="0" smtClean="0">
                <a:latin typeface="Franklin Gothic Demi" pitchFamily="34" charset="0"/>
              </a:rPr>
              <a:t> …</a:t>
            </a:r>
            <a:endParaRPr lang="ru-RU" sz="4400" dirty="0">
              <a:latin typeface="Franklin Gothic Demi" pitchFamily="34" charset="0"/>
            </a:endParaRPr>
          </a:p>
        </p:txBody>
      </p:sp>
    </p:spTree>
  </p:cSld>
  <p:clrMapOvr>
    <a:masterClrMapping/>
  </p:clrMapOvr>
  <p:transition spd="med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"/>
            <a:ext cx="7772400" cy="1357297"/>
          </a:xfrm>
        </p:spPr>
        <p:txBody>
          <a:bodyPr/>
          <a:lstStyle/>
          <a:p>
            <a:r>
              <a:rPr lang="en-US" sz="5400" dirty="0" smtClean="0">
                <a:solidFill>
                  <a:srgbClr val="C00000"/>
                </a:solidFill>
                <a:latin typeface="Franklin Gothic Demi" pitchFamily="34" charset="0"/>
              </a:rPr>
              <a:t>Add the tag endings:</a:t>
            </a:r>
            <a:endParaRPr lang="ru-RU" sz="5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2844" y="1142984"/>
            <a:ext cx="8786874" cy="4495816"/>
          </a:xfrm>
        </p:spPr>
        <p:txBody>
          <a:bodyPr/>
          <a:lstStyle/>
          <a:p>
            <a:pPr algn="l"/>
            <a:r>
              <a:rPr lang="en-US" sz="4000" dirty="0" smtClean="0">
                <a:latin typeface="Franklin Gothic Demi" pitchFamily="34" charset="0"/>
              </a:rPr>
              <a:t>You don't need any help, …</a:t>
            </a:r>
          </a:p>
          <a:p>
            <a:pPr algn="l"/>
            <a:r>
              <a:rPr lang="en-US" sz="4000" dirty="0" smtClean="0">
                <a:latin typeface="Franklin Gothic Demi" pitchFamily="34" charset="0"/>
              </a:rPr>
              <a:t>She doesn't speak German at all, …</a:t>
            </a:r>
          </a:p>
          <a:p>
            <a:pPr algn="l"/>
            <a:r>
              <a:rPr lang="en-US" sz="4000" dirty="0" smtClean="0">
                <a:latin typeface="Franklin Gothic Demi" pitchFamily="34" charset="0"/>
              </a:rPr>
              <a:t>Paul isn't good at Maths, …</a:t>
            </a:r>
          </a:p>
          <a:p>
            <a:pPr algn="l"/>
            <a:r>
              <a:rPr lang="en-US" sz="4000" dirty="0" smtClean="0">
                <a:latin typeface="Franklin Gothic Demi" pitchFamily="34" charset="0"/>
              </a:rPr>
              <a:t>Your parents aren't from Britain, …</a:t>
            </a:r>
          </a:p>
          <a:p>
            <a:pPr algn="l"/>
            <a:r>
              <a:rPr lang="en-US" sz="4000" dirty="0" smtClean="0">
                <a:latin typeface="Franklin Gothic Demi" pitchFamily="34" charset="0"/>
              </a:rPr>
              <a:t>Our match wasn't interesting today, …</a:t>
            </a:r>
          </a:p>
          <a:p>
            <a:pPr algn="l"/>
            <a:r>
              <a:rPr lang="en-US" sz="4000" dirty="0" smtClean="0">
                <a:latin typeface="Franklin Gothic Demi" pitchFamily="34" charset="0"/>
              </a:rPr>
              <a:t>Your teacher won't give you much</a:t>
            </a:r>
          </a:p>
          <a:p>
            <a:pPr algn="l"/>
            <a:r>
              <a:rPr lang="en-US" sz="4000" dirty="0" smtClean="0">
                <a:latin typeface="Franklin Gothic Demi" pitchFamily="34" charset="0"/>
              </a:rPr>
              <a:t>homework for the weekend, …</a:t>
            </a:r>
            <a:endParaRPr lang="ru-RU" sz="4000" dirty="0">
              <a:latin typeface="Franklin Gothic Demi" pitchFamily="34" charset="0"/>
            </a:endParaRPr>
          </a:p>
        </p:txBody>
      </p:sp>
    </p:spTree>
  </p:cSld>
  <p:clrMapOvr>
    <a:masterClrMapping/>
  </p:clrMapOvr>
  <p:transition spd="med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85729"/>
            <a:ext cx="7772400" cy="1357321"/>
          </a:xfrm>
        </p:spPr>
        <p:txBody>
          <a:bodyPr/>
          <a:lstStyle/>
          <a:p>
            <a:r>
              <a:rPr lang="en-US" sz="5400" b="1" dirty="0" smtClean="0">
                <a:solidFill>
                  <a:srgbClr val="C00000"/>
                </a:solidFill>
                <a:latin typeface="Franklin Gothic Demi" pitchFamily="34" charset="0"/>
              </a:rPr>
              <a:t>Check your answers:</a:t>
            </a:r>
            <a:endParaRPr lang="ru-RU" sz="5400" b="1" dirty="0">
              <a:solidFill>
                <a:srgbClr val="C00000"/>
              </a:solidFill>
              <a:latin typeface="Franklin Gothic Demi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2844" y="1428736"/>
            <a:ext cx="9001156" cy="4929222"/>
          </a:xfrm>
        </p:spPr>
        <p:txBody>
          <a:bodyPr/>
          <a:lstStyle/>
          <a:p>
            <a:pPr algn="l"/>
            <a:r>
              <a:rPr lang="en-US" sz="4000" dirty="0" smtClean="0">
                <a:latin typeface="Franklin Gothic Demi" pitchFamily="34" charset="0"/>
              </a:rPr>
              <a:t>It's a lovely evening,</a:t>
            </a:r>
            <a:r>
              <a:rPr lang="ru-RU" sz="4000" dirty="0" smtClean="0">
                <a:latin typeface="Franklin Gothic Demi" pitchFamily="34" charset="0"/>
              </a:rPr>
              <a:t> </a:t>
            </a:r>
            <a:r>
              <a:rPr lang="en-US" sz="4000" dirty="0" smtClean="0">
                <a:solidFill>
                  <a:srgbClr val="C00000"/>
                </a:solidFill>
                <a:latin typeface="Franklin Gothic Demi" pitchFamily="34" charset="0"/>
              </a:rPr>
              <a:t>isn’t it</a:t>
            </a:r>
            <a:r>
              <a:rPr lang="en-US" sz="4000" dirty="0" smtClean="0">
                <a:latin typeface="Franklin Gothic Demi" pitchFamily="34" charset="0"/>
              </a:rPr>
              <a:t>?</a:t>
            </a:r>
            <a:endParaRPr lang="ru-RU" sz="4000" dirty="0" smtClean="0">
              <a:latin typeface="Franklin Gothic Demi" pitchFamily="34" charset="0"/>
            </a:endParaRPr>
          </a:p>
          <a:p>
            <a:pPr algn="l"/>
            <a:r>
              <a:rPr lang="en-US" sz="4000" dirty="0" smtClean="0">
                <a:latin typeface="Franklin Gothic Demi" pitchFamily="34" charset="0"/>
              </a:rPr>
              <a:t>The</a:t>
            </a:r>
            <a:r>
              <a:rPr lang="ru-RU" sz="4000" dirty="0" smtClean="0">
                <a:latin typeface="Franklin Gothic Demi" pitchFamily="34" charset="0"/>
              </a:rPr>
              <a:t> </a:t>
            </a:r>
            <a:r>
              <a:rPr lang="en-US" sz="4000" dirty="0" smtClean="0">
                <a:latin typeface="Franklin Gothic Demi" pitchFamily="34" charset="0"/>
              </a:rPr>
              <a:t>sportsman runs very fast,</a:t>
            </a:r>
            <a:r>
              <a:rPr lang="ru-RU" sz="4000" dirty="0" smtClean="0">
                <a:latin typeface="Franklin Gothic Demi" pitchFamily="34" charset="0"/>
              </a:rPr>
              <a:t> </a:t>
            </a:r>
            <a:r>
              <a:rPr lang="en-US" sz="4000" dirty="0" smtClean="0">
                <a:solidFill>
                  <a:srgbClr val="C00000"/>
                </a:solidFill>
                <a:latin typeface="Franklin Gothic Demi" pitchFamily="34" charset="0"/>
              </a:rPr>
              <a:t>do they</a:t>
            </a:r>
            <a:r>
              <a:rPr lang="en-US" sz="4000" dirty="0" smtClean="0">
                <a:latin typeface="Franklin Gothic Demi" pitchFamily="34" charset="0"/>
              </a:rPr>
              <a:t>?</a:t>
            </a:r>
            <a:endParaRPr lang="ru-RU" sz="4000" dirty="0" smtClean="0">
              <a:latin typeface="Franklin Gothic Demi" pitchFamily="34" charset="0"/>
            </a:endParaRPr>
          </a:p>
          <a:p>
            <a:pPr algn="l"/>
            <a:r>
              <a:rPr lang="en-US" sz="4000" dirty="0" smtClean="0">
                <a:latin typeface="Franklin Gothic Demi" pitchFamily="34" charset="0"/>
              </a:rPr>
              <a:t>It was a wonderful game, </a:t>
            </a:r>
            <a:r>
              <a:rPr lang="en-US" sz="4000" dirty="0" smtClean="0">
                <a:solidFill>
                  <a:srgbClr val="C00000"/>
                </a:solidFill>
                <a:latin typeface="Franklin Gothic Demi" pitchFamily="34" charset="0"/>
              </a:rPr>
              <a:t>wasn’t it</a:t>
            </a:r>
            <a:r>
              <a:rPr lang="en-US" sz="4000" dirty="0" smtClean="0">
                <a:latin typeface="Franklin Gothic Demi" pitchFamily="34" charset="0"/>
              </a:rPr>
              <a:t>?</a:t>
            </a:r>
            <a:endParaRPr lang="ru-RU" sz="4000" dirty="0" smtClean="0">
              <a:latin typeface="Franklin Gothic Demi" pitchFamily="34" charset="0"/>
            </a:endParaRPr>
          </a:p>
          <a:p>
            <a:pPr algn="l"/>
            <a:r>
              <a:rPr lang="en-US" sz="4000" dirty="0" smtClean="0">
                <a:latin typeface="Franklin Gothic Demi" pitchFamily="34" charset="0"/>
              </a:rPr>
              <a:t>You will come here again,</a:t>
            </a:r>
            <a:r>
              <a:rPr lang="ru-RU" sz="4000" dirty="0" smtClean="0">
                <a:latin typeface="Franklin Gothic Demi" pitchFamily="34" charset="0"/>
              </a:rPr>
              <a:t> </a:t>
            </a:r>
            <a:r>
              <a:rPr lang="en-US" sz="4000" dirty="0" smtClean="0">
                <a:solidFill>
                  <a:srgbClr val="C00000"/>
                </a:solidFill>
                <a:latin typeface="Franklin Gothic Demi" pitchFamily="34" charset="0"/>
              </a:rPr>
              <a:t>won’t you</a:t>
            </a:r>
            <a:r>
              <a:rPr lang="en-US" sz="4000" dirty="0" smtClean="0">
                <a:latin typeface="Franklin Gothic Demi" pitchFamily="34" charset="0"/>
              </a:rPr>
              <a:t>?</a:t>
            </a:r>
            <a:endParaRPr lang="ru-RU" sz="4000" dirty="0" smtClean="0">
              <a:latin typeface="Franklin Gothic Demi" pitchFamily="34" charset="0"/>
            </a:endParaRPr>
          </a:p>
          <a:p>
            <a:pPr algn="l"/>
            <a:r>
              <a:rPr lang="en-US" sz="4000" dirty="0" smtClean="0">
                <a:latin typeface="Franklin Gothic Demi" pitchFamily="34" charset="0"/>
              </a:rPr>
              <a:t>We could go there together,</a:t>
            </a:r>
            <a:r>
              <a:rPr lang="ru-RU" sz="4000" dirty="0" smtClean="0">
                <a:latin typeface="Franklin Gothic Demi" pitchFamily="34" charset="0"/>
              </a:rPr>
              <a:t> </a:t>
            </a:r>
            <a:r>
              <a:rPr lang="en-US" sz="4000" dirty="0" smtClean="0">
                <a:solidFill>
                  <a:srgbClr val="C00000"/>
                </a:solidFill>
                <a:latin typeface="Franklin Gothic Demi" pitchFamily="34" charset="0"/>
              </a:rPr>
              <a:t>couldn’t we</a:t>
            </a:r>
            <a:r>
              <a:rPr lang="en-US" sz="4000" dirty="0" smtClean="0">
                <a:latin typeface="Franklin Gothic Demi" pitchFamily="34" charset="0"/>
              </a:rPr>
              <a:t>?</a:t>
            </a:r>
            <a:endParaRPr lang="ru-RU" sz="4000" dirty="0" smtClean="0">
              <a:latin typeface="Franklin Gothic Demi" pitchFamily="34" charset="0"/>
            </a:endParaRPr>
          </a:p>
          <a:p>
            <a:pPr algn="l"/>
            <a:r>
              <a:rPr lang="en-US" sz="4000" dirty="0" smtClean="0">
                <a:latin typeface="Franklin Gothic Demi" pitchFamily="34" charset="0"/>
              </a:rPr>
              <a:t>You know my family,</a:t>
            </a:r>
            <a:r>
              <a:rPr lang="ru-RU" sz="4000" dirty="0" smtClean="0">
                <a:latin typeface="Franklin Gothic Demi" pitchFamily="34" charset="0"/>
              </a:rPr>
              <a:t> </a:t>
            </a:r>
            <a:r>
              <a:rPr lang="en-US" sz="4000" dirty="0" smtClean="0">
                <a:solidFill>
                  <a:srgbClr val="C00000"/>
                </a:solidFill>
                <a:latin typeface="Franklin Gothic Demi" pitchFamily="34" charset="0"/>
              </a:rPr>
              <a:t>do you</a:t>
            </a:r>
            <a:r>
              <a:rPr lang="en-US" sz="4000" dirty="0" smtClean="0">
                <a:latin typeface="Franklin Gothic Demi" pitchFamily="34" charset="0"/>
              </a:rPr>
              <a:t>?</a:t>
            </a:r>
            <a:endParaRPr lang="ru-RU" sz="4000" dirty="0" smtClean="0">
              <a:latin typeface="Franklin Gothic Demi" pitchFamily="34" charset="0"/>
            </a:endParaRPr>
          </a:p>
          <a:p>
            <a:endParaRPr lang="ru-RU" dirty="0"/>
          </a:p>
        </p:txBody>
      </p:sp>
    </p:spTree>
  </p:cSld>
  <p:clrMapOvr>
    <a:masterClrMapping/>
  </p:clrMapOvr>
  <p:transition spd="med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-142900"/>
            <a:ext cx="7772400" cy="1285884"/>
          </a:xfrm>
        </p:spPr>
        <p:txBody>
          <a:bodyPr/>
          <a:lstStyle/>
          <a:p>
            <a:r>
              <a:rPr lang="en-US" sz="5400" b="1" dirty="0" smtClean="0">
                <a:solidFill>
                  <a:srgbClr val="C00000"/>
                </a:solidFill>
                <a:latin typeface="Franklin Gothic Demi" pitchFamily="34" charset="0"/>
              </a:rPr>
              <a:t>Check your answers:</a:t>
            </a:r>
            <a:endParaRPr lang="ru-RU" sz="5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2844" y="785794"/>
            <a:ext cx="9001156" cy="4853006"/>
          </a:xfrm>
        </p:spPr>
        <p:txBody>
          <a:bodyPr/>
          <a:lstStyle/>
          <a:p>
            <a:pPr algn="l"/>
            <a:r>
              <a:rPr lang="en-US" sz="3600" b="1" dirty="0" smtClean="0">
                <a:latin typeface="Franklin Gothic Demi" pitchFamily="34" charset="0"/>
              </a:rPr>
              <a:t>You don't need any help, </a:t>
            </a:r>
            <a:r>
              <a:rPr lang="en-US" sz="3600" b="1" dirty="0" smtClean="0">
                <a:solidFill>
                  <a:srgbClr val="C00000"/>
                </a:solidFill>
                <a:latin typeface="Franklin Gothic Demi" pitchFamily="34" charset="0"/>
              </a:rPr>
              <a:t>do you</a:t>
            </a:r>
            <a:r>
              <a:rPr lang="en-US" sz="3600" b="1" dirty="0" smtClean="0">
                <a:latin typeface="Franklin Gothic Demi" pitchFamily="34" charset="0"/>
              </a:rPr>
              <a:t>?</a:t>
            </a:r>
          </a:p>
          <a:p>
            <a:pPr algn="l"/>
            <a:r>
              <a:rPr lang="en-US" sz="3600" b="1" dirty="0" smtClean="0">
                <a:latin typeface="Franklin Gothic Demi" pitchFamily="34" charset="0"/>
              </a:rPr>
              <a:t>She doesn't speak German at all, </a:t>
            </a:r>
            <a:r>
              <a:rPr lang="en-US" sz="3600" b="1" dirty="0" smtClean="0">
                <a:solidFill>
                  <a:srgbClr val="C00000"/>
                </a:solidFill>
                <a:latin typeface="Franklin Gothic Demi" pitchFamily="34" charset="0"/>
              </a:rPr>
              <a:t>does she</a:t>
            </a:r>
            <a:r>
              <a:rPr lang="en-US" sz="3600" b="1" dirty="0" smtClean="0">
                <a:latin typeface="Franklin Gothic Demi" pitchFamily="34" charset="0"/>
              </a:rPr>
              <a:t>?</a:t>
            </a:r>
          </a:p>
          <a:p>
            <a:pPr algn="l"/>
            <a:r>
              <a:rPr lang="en-US" sz="3600" b="1" dirty="0" smtClean="0">
                <a:latin typeface="Franklin Gothic Demi" pitchFamily="34" charset="0"/>
              </a:rPr>
              <a:t>Paul isn't good at Maths, </a:t>
            </a:r>
            <a:r>
              <a:rPr lang="en-US" sz="3600" b="1" dirty="0" smtClean="0">
                <a:solidFill>
                  <a:srgbClr val="C00000"/>
                </a:solidFill>
                <a:latin typeface="Franklin Gothic Demi" pitchFamily="34" charset="0"/>
              </a:rPr>
              <a:t>isn’t he</a:t>
            </a:r>
            <a:r>
              <a:rPr lang="en-US" sz="3600" b="1" dirty="0" smtClean="0">
                <a:latin typeface="Franklin Gothic Demi" pitchFamily="34" charset="0"/>
              </a:rPr>
              <a:t>?</a:t>
            </a:r>
          </a:p>
          <a:p>
            <a:pPr algn="l"/>
            <a:r>
              <a:rPr lang="en-US" sz="3600" b="1" dirty="0" smtClean="0">
                <a:latin typeface="Franklin Gothic Demi" pitchFamily="34" charset="0"/>
              </a:rPr>
              <a:t>Your parents aren't from Britain, </a:t>
            </a:r>
            <a:r>
              <a:rPr lang="en-US" sz="3600" b="1" dirty="0" smtClean="0">
                <a:solidFill>
                  <a:srgbClr val="C00000"/>
                </a:solidFill>
                <a:latin typeface="Franklin Gothic Demi" pitchFamily="34" charset="0"/>
              </a:rPr>
              <a:t>are they</a:t>
            </a:r>
            <a:r>
              <a:rPr lang="en-US" sz="3600" b="1" dirty="0" smtClean="0">
                <a:latin typeface="Franklin Gothic Demi" pitchFamily="34" charset="0"/>
              </a:rPr>
              <a:t>?</a:t>
            </a:r>
          </a:p>
          <a:p>
            <a:pPr algn="l"/>
            <a:r>
              <a:rPr lang="en-US" sz="3600" b="1" dirty="0" smtClean="0">
                <a:latin typeface="Franklin Gothic Demi" pitchFamily="34" charset="0"/>
              </a:rPr>
              <a:t>Our match wasn't interesting today, </a:t>
            </a:r>
            <a:r>
              <a:rPr lang="en-US" sz="3600" b="1" dirty="0" smtClean="0">
                <a:solidFill>
                  <a:srgbClr val="C00000"/>
                </a:solidFill>
                <a:latin typeface="Franklin Gothic Demi" pitchFamily="34" charset="0"/>
              </a:rPr>
              <a:t>was it</a:t>
            </a:r>
            <a:r>
              <a:rPr lang="en-US" sz="3600" b="1" dirty="0" smtClean="0">
                <a:latin typeface="Franklin Gothic Demi" pitchFamily="34" charset="0"/>
              </a:rPr>
              <a:t>?</a:t>
            </a:r>
          </a:p>
          <a:p>
            <a:pPr algn="l"/>
            <a:r>
              <a:rPr lang="en-US" sz="3600" b="1" dirty="0" smtClean="0">
                <a:latin typeface="Franklin Gothic Demi" pitchFamily="34" charset="0"/>
              </a:rPr>
              <a:t>Your teacher won't give you much</a:t>
            </a:r>
          </a:p>
          <a:p>
            <a:pPr algn="l"/>
            <a:r>
              <a:rPr lang="en-US" sz="3600" b="1" dirty="0" smtClean="0">
                <a:latin typeface="Franklin Gothic Demi" pitchFamily="34" charset="0"/>
              </a:rPr>
              <a:t>homework for the weekend, </a:t>
            </a:r>
            <a:r>
              <a:rPr lang="en-US" sz="3600" b="1" dirty="0" smtClean="0">
                <a:solidFill>
                  <a:srgbClr val="C00000"/>
                </a:solidFill>
                <a:latin typeface="Franklin Gothic Demi" pitchFamily="34" charset="0"/>
              </a:rPr>
              <a:t>will she</a:t>
            </a:r>
            <a:r>
              <a:rPr lang="en-US" sz="3600" b="1" dirty="0" smtClean="0">
                <a:latin typeface="Franklin Gothic Demi" pitchFamily="34" charset="0"/>
              </a:rPr>
              <a:t>?</a:t>
            </a:r>
            <a:endParaRPr lang="ru-RU" sz="3600" b="1" dirty="0" smtClean="0">
              <a:latin typeface="Franklin Gothic Demi" pitchFamily="34" charset="0"/>
            </a:endParaRPr>
          </a:p>
          <a:p>
            <a:endParaRPr lang="ru-RU" dirty="0"/>
          </a:p>
        </p:txBody>
      </p:sp>
    </p:spTree>
  </p:cSld>
  <p:clrMapOvr>
    <a:masterClrMapping/>
  </p:clrMapOvr>
  <p:transition spd="med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2655897"/>
          </a:xfrm>
        </p:spPr>
        <p:txBody>
          <a:bodyPr/>
          <a:lstStyle/>
          <a:p>
            <a:r>
              <a:rPr lang="en-US" sz="6000" b="1" dirty="0" smtClean="0">
                <a:solidFill>
                  <a:srgbClr val="C00000"/>
                </a:solidFill>
                <a:latin typeface="Franklin Gothic Demi" pitchFamily="34" charset="0"/>
              </a:rPr>
              <a:t>Your homework:</a:t>
            </a: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>TB</a:t>
            </a:r>
            <a:r>
              <a:rPr lang="en-US" b="1" dirty="0" smtClean="0"/>
              <a:t> Ex</a:t>
            </a:r>
            <a:r>
              <a:rPr lang="ru-RU" b="1" dirty="0" smtClean="0"/>
              <a:t> 6 </a:t>
            </a:r>
            <a:r>
              <a:rPr lang="en-US" b="1" dirty="0" smtClean="0"/>
              <a:t>p </a:t>
            </a:r>
            <a:r>
              <a:rPr lang="ru-RU" b="1" dirty="0" smtClean="0"/>
              <a:t>36,</a:t>
            </a:r>
            <a:br>
              <a:rPr lang="ru-RU" b="1" dirty="0" smtClean="0"/>
            </a:br>
            <a:r>
              <a:rPr lang="en-US" b="1" dirty="0" smtClean="0"/>
              <a:t>WB Ex 9 p14.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7715280"/>
            <a:ext cx="6400800" cy="214314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 spd="med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6858000"/>
            <a:ext cx="6400800" cy="285776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500034" y="914044"/>
            <a:ext cx="8643966" cy="4401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4000" dirty="0" smtClean="0">
                <a:latin typeface="Franklin Gothic Heavy" pitchFamily="34" charset="0"/>
                <a:ea typeface="Times New Roman" pitchFamily="18" charset="0"/>
              </a:rPr>
              <a:t>    </a:t>
            </a:r>
            <a:r>
              <a:rPr lang="en-US" sz="4000" dirty="0" smtClean="0">
                <a:solidFill>
                  <a:srgbClr val="C00000"/>
                </a:solidFill>
                <a:latin typeface="Franklin Gothic Heavy" pitchFamily="34" charset="0"/>
                <a:ea typeface="Times New Roman" pitchFamily="18" charset="0"/>
              </a:rPr>
              <a:t>F</a:t>
            </a:r>
            <a:r>
              <a:rPr kumimoji="0" lang="en-US" sz="40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Franklin Gothic Heavy" pitchFamily="34" charset="0"/>
                <a:ea typeface="Times New Roman" pitchFamily="18" charset="0"/>
              </a:rPr>
              <a:t>ind the odd word in each list: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Franklin Gothic Heavy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Franklin Gothic Heavy" pitchFamily="34" charset="0"/>
              <a:ea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Franklin Gothic Heavy" pitchFamily="34" charset="0"/>
                <a:ea typeface="Times New Roman" pitchFamily="18" charset="0"/>
              </a:rPr>
              <a:t>1-world, what, why, when, where, whom, who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Franklin Gothic Heavy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Franklin Gothic Heavy" pitchFamily="34" charset="0"/>
                <a:ea typeface="Times New Roman" pitchFamily="18" charset="0"/>
              </a:rPr>
              <a:t>2- does, do, play, skate, sky, fly, went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Franklin Gothic Heavy" pitchFamily="34" charset="0"/>
                <a:ea typeface="Times New Roman" pitchFamily="18" charset="0"/>
              </a:rPr>
              <a:t>3- meet, can, go, bring, flower, run</a:t>
            </a:r>
            <a:endParaRPr kumimoji="0" lang="en-US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Franklin Gothic Heavy" pitchFamily="34" charset="0"/>
            </a:endParaRPr>
          </a:p>
        </p:txBody>
      </p:sp>
    </p:spTree>
  </p:cSld>
  <p:clrMapOvr>
    <a:masterClrMapping/>
  </p:clrMapOvr>
  <p:transition spd="med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10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10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3000"/>
                                        <p:tgtEl>
                                          <p:spTgt spid="10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3000"/>
                                        <p:tgtEl>
                                          <p:spTgt spid="10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3000" fill="hold"/>
                                        <p:tgtEl>
                                          <p:spTgt spid="10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000" fill="hold"/>
                                        <p:tgtEl>
                                          <p:spTgt spid="10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3000"/>
                                        <p:tgtEl>
                                          <p:spTgt spid="10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3000" fill="hold"/>
                                        <p:tgtEl>
                                          <p:spTgt spid="10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3000" fill="hold"/>
                                        <p:tgtEl>
                                          <p:spTgt spid="10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3000"/>
                                        <p:tgtEl>
                                          <p:spTgt spid="102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3000" fill="hold"/>
                                        <p:tgtEl>
                                          <p:spTgt spid="102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3000" fill="hold"/>
                                        <p:tgtEl>
                                          <p:spTgt spid="102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0034" y="3500438"/>
            <a:ext cx="8358246" cy="2071701"/>
          </a:xfrm>
        </p:spPr>
        <p:txBody>
          <a:bodyPr/>
          <a:lstStyle/>
          <a:p>
            <a:pPr algn="l"/>
            <a:r>
              <a:rPr lang="en-US" sz="5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5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5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5400" b="1" dirty="0" smtClean="0">
                <a:solidFill>
                  <a:schemeClr val="tx1"/>
                </a:solidFill>
                <a:latin typeface="Franklin Gothic Demi" pitchFamily="34" charset="0"/>
                <a:cs typeface="Times New Roman" pitchFamily="18" charset="0"/>
              </a:rPr>
              <a:t>3) Do you have a pen or </a:t>
            </a:r>
            <a:r>
              <a:rPr lang="ru-RU" sz="5400" b="1" dirty="0" smtClean="0">
                <a:solidFill>
                  <a:schemeClr val="tx1"/>
                </a:solidFill>
                <a:latin typeface="Franklin Gothic Demi" pitchFamily="34" charset="0"/>
                <a:cs typeface="Times New Roman" pitchFamily="18" charset="0"/>
              </a:rPr>
              <a:t/>
            </a:r>
            <a:br>
              <a:rPr lang="ru-RU" sz="5400" b="1" dirty="0" smtClean="0">
                <a:solidFill>
                  <a:schemeClr val="tx1"/>
                </a:solidFill>
                <a:latin typeface="Franklin Gothic Demi" pitchFamily="34" charset="0"/>
                <a:cs typeface="Times New Roman" pitchFamily="18" charset="0"/>
              </a:rPr>
            </a:br>
            <a:r>
              <a:rPr lang="ru-RU" sz="5400" b="1" dirty="0" smtClean="0">
                <a:solidFill>
                  <a:schemeClr val="tx1"/>
                </a:solidFill>
                <a:latin typeface="Franklin Gothic Demi" pitchFamily="34" charset="0"/>
                <a:cs typeface="Times New Roman" pitchFamily="18" charset="0"/>
              </a:rPr>
              <a:t>      </a:t>
            </a:r>
            <a:r>
              <a:rPr lang="en-US" sz="5400" b="1" dirty="0" smtClean="0">
                <a:solidFill>
                  <a:schemeClr val="tx1"/>
                </a:solidFill>
                <a:latin typeface="Franklin Gothic Demi" pitchFamily="34" charset="0"/>
                <a:cs typeface="Times New Roman" pitchFamily="18" charset="0"/>
              </a:rPr>
              <a:t>a pencil?</a:t>
            </a:r>
            <a:r>
              <a:rPr lang="en-US" sz="5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5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5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142852"/>
            <a:ext cx="6400800" cy="1357322"/>
          </a:xfrm>
        </p:spPr>
        <p:txBody>
          <a:bodyPr/>
          <a:lstStyle/>
          <a:p>
            <a:r>
              <a:rPr lang="en-US" sz="3600" b="1" dirty="0" smtClean="0">
                <a:solidFill>
                  <a:srgbClr val="C00000"/>
                </a:solidFill>
                <a:latin typeface="Franklin Gothic Demi" pitchFamily="34" charset="0"/>
                <a:cs typeface="Times New Roman" pitchFamily="18" charset="0"/>
              </a:rPr>
              <a:t>Ask questions:</a:t>
            </a:r>
            <a:r>
              <a:rPr lang="en-US" b="1" dirty="0" smtClean="0">
                <a:solidFill>
                  <a:srgbClr val="C00000"/>
                </a:solidFill>
                <a:latin typeface="Franklin Gothic Demi" pitchFamily="34" charset="0"/>
                <a:cs typeface="Times New Roman" pitchFamily="18" charset="0"/>
              </a:rPr>
              <a:t/>
            </a:r>
            <a:br>
              <a:rPr lang="en-US" b="1" dirty="0" smtClean="0">
                <a:solidFill>
                  <a:srgbClr val="C00000"/>
                </a:solidFill>
                <a:latin typeface="Franklin Gothic Demi" pitchFamily="34" charset="0"/>
                <a:cs typeface="Times New Roman" pitchFamily="18" charset="0"/>
              </a:rPr>
            </a:br>
            <a:r>
              <a:rPr lang="en-US" sz="5400" b="1" dirty="0" smtClean="0">
                <a:solidFill>
                  <a:schemeClr val="accent6"/>
                </a:solidFill>
                <a:latin typeface="Franklin Gothic Demi" pitchFamily="34" charset="0"/>
                <a:cs typeface="Times New Roman" pitchFamily="18" charset="0"/>
              </a:rPr>
              <a:t> </a:t>
            </a:r>
            <a:r>
              <a:rPr lang="en-US" sz="5400" b="1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Franklin Gothic Demi" pitchFamily="34" charset="0"/>
                <a:cs typeface="Times New Roman" pitchFamily="18" charset="0"/>
              </a:rPr>
              <a:t>I have a pen.</a:t>
            </a:r>
            <a:endParaRPr lang="ru-RU" sz="5400" dirty="0">
              <a:solidFill>
                <a:schemeClr val="accent6">
                  <a:lumMod val="60000"/>
                  <a:lumOff val="40000"/>
                </a:schemeClr>
              </a:solidFill>
              <a:latin typeface="Franklin Gothic Demi" pitchFamily="34" charset="0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7046" t="20833" r="14772" b="8333"/>
          <a:stretch>
            <a:fillRect/>
          </a:stretch>
        </p:blipFill>
        <p:spPr bwMode="auto">
          <a:xfrm>
            <a:off x="1000100" y="214290"/>
            <a:ext cx="857256" cy="1214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429256" y="4786322"/>
            <a:ext cx="1409700" cy="156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642910" y="1785926"/>
            <a:ext cx="700092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14400" indent="-914400">
              <a:buAutoNum type="arabicParenR"/>
            </a:pPr>
            <a:r>
              <a:rPr lang="en-US" sz="5400" b="1" dirty="0" smtClean="0">
                <a:latin typeface="Franklin Gothic Demi" pitchFamily="34" charset="0"/>
                <a:cs typeface="Times New Roman" pitchFamily="18" charset="0"/>
              </a:rPr>
              <a:t>Do you have a pen?</a:t>
            </a:r>
          </a:p>
          <a:p>
            <a:pPr marL="914400" indent="-914400"/>
            <a:endParaRPr lang="ru-RU" sz="5400" dirty="0">
              <a:latin typeface="Franklin Gothic Demi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714348" y="2714620"/>
            <a:ext cx="707236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5400" b="1" dirty="0" smtClean="0">
                <a:latin typeface="Franklin Gothic Demi" pitchFamily="34" charset="0"/>
                <a:cs typeface="Times New Roman" pitchFamily="18" charset="0"/>
              </a:rPr>
              <a:t>2) What do you have?</a:t>
            </a:r>
            <a:endParaRPr lang="ru-RU" sz="5400" dirty="0">
              <a:latin typeface="Franklin Gothic Demi" pitchFamily="34" charset="0"/>
            </a:endParaRPr>
          </a:p>
        </p:txBody>
      </p:sp>
    </p:spTree>
  </p:cSld>
  <p:clrMapOvr>
    <a:masterClrMapping/>
  </p:clrMapOvr>
  <p:transition spd="med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2844" y="571480"/>
            <a:ext cx="8786874" cy="1428760"/>
          </a:xfrm>
        </p:spPr>
        <p:txBody>
          <a:bodyPr/>
          <a:lstStyle/>
          <a:p>
            <a:pPr algn="l"/>
            <a:r>
              <a:rPr lang="en-US" sz="4800" b="1" i="1" dirty="0" smtClean="0">
                <a:latin typeface="Franklin Gothic Heavy" pitchFamily="34" charset="0"/>
              </a:rPr>
              <a:t> </a:t>
            </a:r>
            <a:br>
              <a:rPr lang="en-US" sz="4800" b="1" i="1" dirty="0" smtClean="0">
                <a:latin typeface="Franklin Gothic Heavy" pitchFamily="34" charset="0"/>
              </a:rPr>
            </a:br>
            <a:r>
              <a:rPr lang="en-US" sz="4800" b="1" i="1" dirty="0" smtClean="0">
                <a:latin typeface="Franklin Gothic Heavy" pitchFamily="34" charset="0"/>
              </a:rPr>
              <a:t/>
            </a:r>
            <a:br>
              <a:rPr lang="en-US" sz="4800" b="1" i="1" dirty="0" smtClean="0">
                <a:latin typeface="Franklin Gothic Heavy" pitchFamily="34" charset="0"/>
              </a:rPr>
            </a:br>
            <a:r>
              <a:rPr lang="en-US" sz="4800" b="1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Franklin Gothic Heavy" pitchFamily="34" charset="0"/>
              </a:rPr>
              <a:t>We played tennis</a:t>
            </a:r>
            <a:r>
              <a:rPr lang="ru-RU" sz="4800" b="1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Franklin Gothic Heavy" pitchFamily="34" charset="0"/>
              </a:rPr>
              <a:t> </a:t>
            </a:r>
            <a:r>
              <a:rPr lang="en-US" sz="4800" b="1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Franklin Gothic Heavy" pitchFamily="34" charset="0"/>
              </a:rPr>
              <a:t>yesterday.</a:t>
            </a:r>
            <a:r>
              <a:rPr lang="en-US" b="1" dirty="0" smtClean="0">
                <a:latin typeface="Franklin Gothic Heavy" pitchFamily="34" charset="0"/>
              </a:rPr>
              <a:t/>
            </a:r>
            <a:br>
              <a:rPr lang="en-US" b="1" dirty="0" smtClean="0">
                <a:latin typeface="Franklin Gothic Heavy" pitchFamily="34" charset="0"/>
              </a:rPr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2844" y="1785926"/>
            <a:ext cx="8786874" cy="642942"/>
          </a:xfrm>
        </p:spPr>
        <p:txBody>
          <a:bodyPr/>
          <a:lstStyle/>
          <a:p>
            <a:pPr algn="l"/>
            <a:endParaRPr lang="en-US" sz="4800" b="1" dirty="0" smtClean="0">
              <a:latin typeface="Franklin Gothic Demi" pitchFamily="34" charset="0"/>
            </a:endParaRPr>
          </a:p>
          <a:p>
            <a:pPr algn="l"/>
            <a:r>
              <a:rPr lang="en-US" sz="4800" b="1" dirty="0" smtClean="0">
                <a:latin typeface="Franklin Gothic Demi" pitchFamily="34" charset="0"/>
              </a:rPr>
              <a:t>1) Did we play tennis yesterday?</a:t>
            </a:r>
            <a:endParaRPr lang="ru-RU" sz="4800" b="1" dirty="0">
              <a:latin typeface="Franklin Gothic Demi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42844" y="2928934"/>
            <a:ext cx="814393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4800" b="1" dirty="0" smtClean="0">
              <a:latin typeface="Franklin Gothic Demi" pitchFamily="34" charset="0"/>
            </a:endParaRPr>
          </a:p>
          <a:p>
            <a:r>
              <a:rPr lang="en-US" sz="4800" b="1" dirty="0" smtClean="0">
                <a:latin typeface="Franklin Gothic Demi" pitchFamily="34" charset="0"/>
              </a:rPr>
              <a:t>2) When did we play tennis?</a:t>
            </a:r>
            <a:endParaRPr lang="ru-RU" sz="4800" dirty="0">
              <a:latin typeface="Franklin Gothic Demi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0" y="4071942"/>
            <a:ext cx="914400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b="1" dirty="0" smtClean="0">
                <a:latin typeface="Franklin Gothic Demi" pitchFamily="34" charset="0"/>
              </a:rPr>
              <a:t> </a:t>
            </a:r>
          </a:p>
          <a:p>
            <a:r>
              <a:rPr lang="en-US" sz="4800" b="1" dirty="0" smtClean="0">
                <a:latin typeface="Franklin Gothic Demi" pitchFamily="34" charset="0"/>
              </a:rPr>
              <a:t> 3)Did we or he play tennis</a:t>
            </a:r>
          </a:p>
          <a:p>
            <a:r>
              <a:rPr lang="en-US" sz="4800" b="1" dirty="0" smtClean="0">
                <a:latin typeface="Franklin Gothic Demi" pitchFamily="34" charset="0"/>
              </a:rPr>
              <a:t>     yesterday?</a:t>
            </a:r>
          </a:p>
          <a:p>
            <a:endParaRPr lang="ru-RU" sz="4800" dirty="0">
              <a:latin typeface="Franklin Gothic Demi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215206" y="4857760"/>
            <a:ext cx="1171575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85720" y="285728"/>
            <a:ext cx="1619250" cy="1219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28605"/>
            <a:ext cx="7772400" cy="1285883"/>
          </a:xfrm>
        </p:spPr>
        <p:txBody>
          <a:bodyPr/>
          <a:lstStyle/>
          <a:p>
            <a:r>
              <a:rPr lang="en-US" sz="5400" b="1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Franklin Gothic Heavy" pitchFamily="34" charset="0"/>
              </a:rPr>
              <a:t>They will see him soon.</a:t>
            </a:r>
            <a:endParaRPr lang="ru-RU" sz="5400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8596" y="1643050"/>
            <a:ext cx="8429684" cy="857256"/>
          </a:xfrm>
        </p:spPr>
        <p:txBody>
          <a:bodyPr/>
          <a:lstStyle/>
          <a:p>
            <a:pPr algn="l"/>
            <a:r>
              <a:rPr lang="en-US" sz="4800" b="1" dirty="0" smtClean="0">
                <a:latin typeface="Franklin Gothic Demi" pitchFamily="34" charset="0"/>
              </a:rPr>
              <a:t>1) Will they see him soon?</a:t>
            </a:r>
            <a:endParaRPr lang="ru-RU" sz="4800" b="1" dirty="0">
              <a:latin typeface="Franklin Gothic Demi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28596" y="2928934"/>
            <a:ext cx="850112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b="1" dirty="0" smtClean="0">
                <a:latin typeface="Franklin Gothic Demi" pitchFamily="34" charset="0"/>
              </a:rPr>
              <a:t>2) Whom will they see soon?</a:t>
            </a:r>
            <a:endParaRPr lang="ru-RU" sz="4800" dirty="0">
              <a:latin typeface="Franklin Gothic Demi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28596" y="4143380"/>
            <a:ext cx="850112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b="1" dirty="0" smtClean="0">
                <a:latin typeface="Franklin Gothic Demi" pitchFamily="34" charset="0"/>
              </a:rPr>
              <a:t>3) Will they see him or her</a:t>
            </a:r>
          </a:p>
          <a:p>
            <a:r>
              <a:rPr lang="en-US" sz="4800" b="1" dirty="0" smtClean="0">
                <a:latin typeface="Franklin Gothic Demi" pitchFamily="34" charset="0"/>
              </a:rPr>
              <a:t>     soon?</a:t>
            </a:r>
            <a:endParaRPr lang="ru-RU" sz="4800" dirty="0">
              <a:latin typeface="Franklin Gothic Demi" pitchFamily="34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14348" y="5357826"/>
            <a:ext cx="2019300" cy="133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85728"/>
            <a:ext cx="8229600" cy="6383360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None/>
            </a:pPr>
            <a:r>
              <a:rPr lang="en-US" sz="3600" b="1" dirty="0" smtClean="0">
                <a:solidFill>
                  <a:srgbClr val="FF0000"/>
                </a:solidFill>
                <a:latin typeface="Franklin Gothic Demi" pitchFamily="34" charset="0"/>
              </a:rPr>
              <a:t> </a:t>
            </a:r>
            <a:r>
              <a:rPr lang="ru-RU" sz="3600" b="1" dirty="0" smtClean="0">
                <a:solidFill>
                  <a:srgbClr val="FF0000"/>
                </a:solidFill>
                <a:latin typeface="Franklin Gothic Demi" pitchFamily="34" charset="0"/>
              </a:rPr>
              <a:t> «Его сестра умеет бегать хорошо».</a:t>
            </a:r>
          </a:p>
          <a:p>
            <a:pPr eaLnBrk="1" hangingPunct="1">
              <a:lnSpc>
                <a:spcPct val="80000"/>
              </a:lnSpc>
              <a:buNone/>
            </a:pPr>
            <a:r>
              <a:rPr lang="en-US" sz="3600" b="1" dirty="0" smtClean="0">
                <a:latin typeface="Franklin Gothic Demi" pitchFamily="34" charset="0"/>
              </a:rPr>
              <a:t>   </a:t>
            </a:r>
            <a:r>
              <a:rPr lang="ru-RU" sz="3600" b="1" dirty="0" smtClean="0">
                <a:latin typeface="Franklin Gothic Demi" pitchFamily="34" charset="0"/>
              </a:rPr>
              <a:t>       </a:t>
            </a:r>
            <a:r>
              <a:rPr lang="en-US" sz="3600" b="1" dirty="0" smtClean="0">
                <a:solidFill>
                  <a:schemeClr val="accent6"/>
                </a:solidFill>
                <a:latin typeface="Franklin Gothic Demi" pitchFamily="34" charset="0"/>
              </a:rPr>
              <a:t>His sister can run well.</a:t>
            </a:r>
          </a:p>
          <a:p>
            <a:pPr eaLnBrk="1" hangingPunct="1">
              <a:lnSpc>
                <a:spcPct val="80000"/>
              </a:lnSpc>
              <a:buNone/>
            </a:pPr>
            <a:r>
              <a:rPr lang="en-US" sz="3600" b="1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Franklin Gothic Demi" pitchFamily="34" charset="0"/>
              </a:rPr>
              <a:t>1) </a:t>
            </a:r>
            <a:r>
              <a:rPr lang="ru-RU" sz="3600" b="1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Franklin Gothic Demi" pitchFamily="34" charset="0"/>
              </a:rPr>
              <a:t>Общий вопрос:</a:t>
            </a:r>
          </a:p>
          <a:p>
            <a:pPr eaLnBrk="1" hangingPunct="1">
              <a:lnSpc>
                <a:spcPct val="80000"/>
              </a:lnSpc>
              <a:buNone/>
            </a:pPr>
            <a:r>
              <a:rPr lang="ru-RU" sz="3600" b="1" dirty="0" smtClean="0">
                <a:latin typeface="Franklin Gothic Demi" pitchFamily="34" charset="0"/>
              </a:rPr>
              <a:t>   </a:t>
            </a:r>
            <a:r>
              <a:rPr lang="en-US" sz="3600" b="1" dirty="0" smtClean="0">
                <a:latin typeface="Franklin Gothic Demi" pitchFamily="34" charset="0"/>
              </a:rPr>
              <a:t>Can his sister run well?</a:t>
            </a:r>
            <a:endParaRPr lang="ru-RU" sz="3600" b="1" dirty="0" smtClean="0">
              <a:latin typeface="Franklin Gothic Demi" pitchFamily="34" charset="0"/>
            </a:endParaRPr>
          </a:p>
          <a:p>
            <a:pPr eaLnBrk="1" hangingPunct="1">
              <a:lnSpc>
                <a:spcPct val="80000"/>
              </a:lnSpc>
              <a:buNone/>
            </a:pPr>
            <a:r>
              <a:rPr lang="ru-RU" sz="3600" b="1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Franklin Gothic Demi" pitchFamily="34" charset="0"/>
              </a:rPr>
              <a:t>2) Специальный вопрос:</a:t>
            </a:r>
            <a:endParaRPr lang="en-US" sz="3600" b="1" dirty="0" smtClean="0">
              <a:solidFill>
                <a:schemeClr val="accent6">
                  <a:lumMod val="60000"/>
                  <a:lumOff val="40000"/>
                </a:schemeClr>
              </a:solidFill>
              <a:latin typeface="Franklin Gothic Demi" pitchFamily="34" charset="0"/>
            </a:endParaRPr>
          </a:p>
          <a:p>
            <a:pPr eaLnBrk="1" hangingPunct="1">
              <a:lnSpc>
                <a:spcPct val="80000"/>
              </a:lnSpc>
              <a:buNone/>
            </a:pPr>
            <a:r>
              <a:rPr lang="ru-RU" sz="3600" b="1" dirty="0" smtClean="0">
                <a:latin typeface="Franklin Gothic Demi" pitchFamily="34" charset="0"/>
              </a:rPr>
              <a:t>   </a:t>
            </a:r>
            <a:r>
              <a:rPr lang="en-US" sz="3600" b="1" dirty="0" smtClean="0">
                <a:latin typeface="Franklin Gothic Demi" pitchFamily="34" charset="0"/>
              </a:rPr>
              <a:t>How can his sister run? </a:t>
            </a:r>
            <a:endParaRPr lang="ru-RU" sz="3600" b="1" dirty="0" smtClean="0">
              <a:latin typeface="Franklin Gothic Demi" pitchFamily="34" charset="0"/>
            </a:endParaRPr>
          </a:p>
          <a:p>
            <a:pPr eaLnBrk="1" hangingPunct="1">
              <a:lnSpc>
                <a:spcPct val="80000"/>
              </a:lnSpc>
              <a:buNone/>
            </a:pPr>
            <a:r>
              <a:rPr lang="ru-RU" sz="3600" b="1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Franklin Gothic Demi" pitchFamily="34" charset="0"/>
              </a:rPr>
              <a:t>3) Альтернативный вопрос:</a:t>
            </a:r>
            <a:endParaRPr lang="en-US" sz="3600" b="1" dirty="0" smtClean="0">
              <a:solidFill>
                <a:schemeClr val="accent6">
                  <a:lumMod val="60000"/>
                  <a:lumOff val="40000"/>
                </a:schemeClr>
              </a:solidFill>
              <a:latin typeface="Franklin Gothic Demi" pitchFamily="34" charset="0"/>
            </a:endParaRPr>
          </a:p>
          <a:p>
            <a:pPr eaLnBrk="1" hangingPunct="1">
              <a:lnSpc>
                <a:spcPct val="80000"/>
              </a:lnSpc>
              <a:buNone/>
            </a:pPr>
            <a:r>
              <a:rPr lang="ru-RU" sz="3600" b="1" dirty="0" smtClean="0">
                <a:latin typeface="Franklin Gothic Demi" pitchFamily="34" charset="0"/>
              </a:rPr>
              <a:t>   </a:t>
            </a:r>
            <a:r>
              <a:rPr lang="en-US" sz="3600" b="1" dirty="0" smtClean="0">
                <a:latin typeface="Franklin Gothic Demi" pitchFamily="34" charset="0"/>
              </a:rPr>
              <a:t>Can his sister or he run well? </a:t>
            </a:r>
          </a:p>
          <a:p>
            <a:pPr eaLnBrk="1" hangingPunct="1">
              <a:lnSpc>
                <a:spcPct val="80000"/>
              </a:lnSpc>
              <a:buNone/>
            </a:pPr>
            <a:r>
              <a:rPr lang="ru-RU" sz="3600" b="1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Franklin Gothic Demi" pitchFamily="34" charset="0"/>
              </a:rPr>
              <a:t>4) </a:t>
            </a:r>
            <a:r>
              <a:rPr lang="ru-RU" sz="3600" b="1" dirty="0">
                <a:solidFill>
                  <a:schemeClr val="accent6">
                    <a:lumMod val="60000"/>
                    <a:lumOff val="40000"/>
                  </a:schemeClr>
                </a:solidFill>
                <a:latin typeface="Franklin Gothic Demi" pitchFamily="34" charset="0"/>
              </a:rPr>
              <a:t>?</a:t>
            </a:r>
            <a:endParaRPr lang="ru-RU" sz="3600" b="1" dirty="0" smtClean="0">
              <a:solidFill>
                <a:schemeClr val="accent6">
                  <a:lumMod val="60000"/>
                  <a:lumOff val="40000"/>
                </a:schemeClr>
              </a:solidFill>
              <a:latin typeface="Franklin Gothic Demi" pitchFamily="34" charset="0"/>
            </a:endParaRPr>
          </a:p>
          <a:p>
            <a:pPr eaLnBrk="1" hangingPunct="1">
              <a:lnSpc>
                <a:spcPct val="80000"/>
              </a:lnSpc>
              <a:buNone/>
            </a:pPr>
            <a:r>
              <a:rPr lang="en-US" sz="3600" b="1" dirty="0" smtClean="0">
                <a:latin typeface="Franklin Gothic Demi" pitchFamily="34" charset="0"/>
              </a:rPr>
              <a:t>His </a:t>
            </a:r>
            <a:r>
              <a:rPr lang="en-US" sz="3600" b="1" dirty="0" smtClean="0">
                <a:latin typeface="Franklin Gothic Demi" pitchFamily="34" charset="0"/>
              </a:rPr>
              <a:t>sister can run well, can’t  she?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 l="11250" t="12295" r="9999" b="6557"/>
          <a:stretch>
            <a:fillRect/>
          </a:stretch>
        </p:blipFill>
        <p:spPr bwMode="auto">
          <a:xfrm>
            <a:off x="6429388" y="1357298"/>
            <a:ext cx="1500198" cy="2357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4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40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409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409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409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7" dur="500"/>
                                        <p:tgtEl>
                                          <p:spTgt spid="409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2071678"/>
            <a:ext cx="7772400" cy="2298707"/>
          </a:xfrm>
        </p:spPr>
        <p:txBody>
          <a:bodyPr/>
          <a:lstStyle/>
          <a:p>
            <a:r>
              <a:rPr lang="en-US" sz="7200" b="1" dirty="0" smtClean="0">
                <a:solidFill>
                  <a:srgbClr val="FF0000"/>
                </a:solidFill>
                <a:latin typeface="Franklin Gothic Demi" pitchFamily="34" charset="0"/>
              </a:rPr>
              <a:t>Tag questions</a:t>
            </a:r>
            <a:br>
              <a:rPr lang="en-US" sz="7200" b="1" dirty="0" smtClean="0">
                <a:solidFill>
                  <a:srgbClr val="FF0000"/>
                </a:solidFill>
                <a:latin typeface="Franklin Gothic Demi" pitchFamily="34" charset="0"/>
              </a:rPr>
            </a:br>
            <a:r>
              <a:rPr lang="ru-RU" sz="6600" b="1" dirty="0" smtClean="0">
                <a:solidFill>
                  <a:schemeClr val="tx1"/>
                </a:solidFill>
                <a:latin typeface="Franklin Gothic Demi" pitchFamily="34" charset="0"/>
              </a:rPr>
              <a:t>Разделительные вопросы</a:t>
            </a:r>
            <a:r>
              <a:rPr lang="ru-RU" b="1" i="1" u="sng" dirty="0" smtClean="0">
                <a:latin typeface="Franklin Gothic Demi" pitchFamily="34" charset="0"/>
              </a:rPr>
              <a:t/>
            </a:r>
            <a:br>
              <a:rPr lang="ru-RU" b="1" i="1" u="sng" dirty="0" smtClean="0">
                <a:latin typeface="Franklin Gothic Demi" pitchFamily="34" charset="0"/>
              </a:rPr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 flipV="1">
            <a:off x="1371600" y="7572404"/>
            <a:ext cx="6400800" cy="214314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 spd="med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4282" y="2130425"/>
            <a:ext cx="8501122" cy="1470025"/>
          </a:xfrm>
        </p:spPr>
        <p:txBody>
          <a:bodyPr/>
          <a:lstStyle/>
          <a:p>
            <a:pPr algn="l"/>
            <a:r>
              <a:rPr lang="en-US" b="1" dirty="0" smtClean="0">
                <a:latin typeface="Franklin Gothic Demi" pitchFamily="34" charset="0"/>
              </a:rPr>
              <a:t>His sister can run well, can’t she?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med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388" y="188913"/>
            <a:ext cx="8785225" cy="6408737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endParaRPr lang="ru-RU" sz="2800" dirty="0" smtClean="0">
              <a:latin typeface="Franklin Gothic Demi" pitchFamily="34" charset="0"/>
            </a:endParaRPr>
          </a:p>
          <a:p>
            <a:pPr algn="r" eaLnBrk="1" hangingPunct="1">
              <a:lnSpc>
                <a:spcPct val="80000"/>
              </a:lnSpc>
              <a:buNone/>
            </a:pPr>
            <a:r>
              <a:rPr lang="ru-RU" sz="4000" dirty="0" smtClean="0">
                <a:latin typeface="Franklin Gothic Demi" pitchFamily="34" charset="0"/>
              </a:rPr>
              <a:t>  </a:t>
            </a:r>
          </a:p>
          <a:p>
            <a:pPr eaLnBrk="1" hangingPunct="1">
              <a:lnSpc>
                <a:spcPct val="80000"/>
              </a:lnSpc>
              <a:buNone/>
            </a:pPr>
            <a:r>
              <a:rPr lang="ru-RU" sz="4000" dirty="0" smtClean="0">
                <a:latin typeface="Franklin Gothic Demi" pitchFamily="34" charset="0"/>
              </a:rPr>
              <a:t>     </a:t>
            </a:r>
            <a:r>
              <a:rPr lang="en-US" sz="4400" dirty="0" smtClean="0">
                <a:solidFill>
                  <a:srgbClr val="C00000"/>
                </a:solidFill>
                <a:latin typeface="Franklin Gothic Demi" pitchFamily="34" charset="0"/>
              </a:rPr>
              <a:t>Complete the questions</a:t>
            </a:r>
            <a:r>
              <a:rPr lang="ru-RU" sz="4400" dirty="0" smtClean="0">
                <a:solidFill>
                  <a:srgbClr val="C00000"/>
                </a:solidFill>
                <a:latin typeface="Franklin Gothic Demi" pitchFamily="34" charset="0"/>
              </a:rPr>
              <a:t>:</a:t>
            </a:r>
            <a:endParaRPr lang="en-US" sz="4400" dirty="0" smtClean="0">
              <a:solidFill>
                <a:srgbClr val="C00000"/>
              </a:solidFill>
              <a:latin typeface="Franklin Gothic Demi" pitchFamily="34" charset="0"/>
            </a:endParaRPr>
          </a:p>
          <a:p>
            <a:pPr eaLnBrk="1" hangingPunct="1">
              <a:lnSpc>
                <a:spcPct val="80000"/>
              </a:lnSpc>
              <a:buNone/>
            </a:pPr>
            <a:r>
              <a:rPr lang="ru-RU" sz="4000" dirty="0" smtClean="0">
                <a:latin typeface="Franklin Gothic Demi" pitchFamily="34" charset="0"/>
              </a:rPr>
              <a:t> 1</a:t>
            </a:r>
            <a:r>
              <a:rPr lang="en-US" sz="4000" dirty="0" smtClean="0">
                <a:latin typeface="Franklin Gothic Demi" pitchFamily="34" charset="0"/>
              </a:rPr>
              <a:t>. I have got a pen, haven’t…</a:t>
            </a:r>
          </a:p>
          <a:p>
            <a:pPr eaLnBrk="1" hangingPunct="1">
              <a:lnSpc>
                <a:spcPct val="80000"/>
              </a:lnSpc>
              <a:buNone/>
            </a:pPr>
            <a:r>
              <a:rPr lang="ru-RU" sz="4000" dirty="0" smtClean="0">
                <a:latin typeface="Franklin Gothic Demi" pitchFamily="34" charset="0"/>
              </a:rPr>
              <a:t> </a:t>
            </a:r>
            <a:r>
              <a:rPr lang="en-US" sz="4000" dirty="0" smtClean="0">
                <a:latin typeface="Franklin Gothic Demi" pitchFamily="34" charset="0"/>
              </a:rPr>
              <a:t>2. The pupils must read, mustn’t…</a:t>
            </a:r>
          </a:p>
          <a:p>
            <a:pPr eaLnBrk="1" hangingPunct="1">
              <a:lnSpc>
                <a:spcPct val="80000"/>
              </a:lnSpc>
              <a:buNone/>
            </a:pPr>
            <a:r>
              <a:rPr lang="ru-RU" sz="4000" dirty="0" smtClean="0">
                <a:latin typeface="Franklin Gothic Demi" pitchFamily="34" charset="0"/>
              </a:rPr>
              <a:t> </a:t>
            </a:r>
            <a:r>
              <a:rPr lang="en-US" sz="4000" dirty="0" smtClean="0">
                <a:latin typeface="Franklin Gothic Demi" pitchFamily="34" charset="0"/>
              </a:rPr>
              <a:t>3. She laughs a lot, doesn’t…</a:t>
            </a:r>
          </a:p>
          <a:p>
            <a:pPr eaLnBrk="1" hangingPunct="1">
              <a:lnSpc>
                <a:spcPct val="80000"/>
              </a:lnSpc>
              <a:buNone/>
            </a:pPr>
            <a:r>
              <a:rPr lang="ru-RU" sz="4000" dirty="0" smtClean="0">
                <a:latin typeface="Franklin Gothic Demi" pitchFamily="34" charset="0"/>
              </a:rPr>
              <a:t> </a:t>
            </a:r>
            <a:r>
              <a:rPr lang="en-US" sz="4000" dirty="0" smtClean="0">
                <a:latin typeface="Franklin Gothic Demi" pitchFamily="34" charset="0"/>
              </a:rPr>
              <a:t>4. Sam is at home, isn’t…</a:t>
            </a:r>
          </a:p>
          <a:p>
            <a:pPr eaLnBrk="1" hangingPunct="1">
              <a:lnSpc>
                <a:spcPct val="80000"/>
              </a:lnSpc>
              <a:buNone/>
            </a:pPr>
            <a:r>
              <a:rPr lang="ru-RU" sz="4000" dirty="0" smtClean="0">
                <a:latin typeface="Franklin Gothic Demi" pitchFamily="34" charset="0"/>
              </a:rPr>
              <a:t> </a:t>
            </a:r>
            <a:r>
              <a:rPr lang="en-US" sz="4000" dirty="0" smtClean="0">
                <a:latin typeface="Franklin Gothic Demi" pitchFamily="34" charset="0"/>
              </a:rPr>
              <a:t>5. We are at school, aren’t… </a:t>
            </a:r>
          </a:p>
          <a:p>
            <a:pPr eaLnBrk="1" hangingPunct="1">
              <a:lnSpc>
                <a:spcPct val="80000"/>
              </a:lnSpc>
              <a:buNone/>
            </a:pPr>
            <a:r>
              <a:rPr lang="ru-RU" sz="4000" dirty="0" smtClean="0">
                <a:latin typeface="Franklin Gothic Demi" pitchFamily="34" charset="0"/>
              </a:rPr>
              <a:t> </a:t>
            </a:r>
            <a:r>
              <a:rPr lang="en-US" sz="4000" dirty="0" smtClean="0">
                <a:latin typeface="Franklin Gothic Demi" pitchFamily="34" charset="0"/>
              </a:rPr>
              <a:t>6. You will meet her, won’t…</a:t>
            </a:r>
          </a:p>
        </p:txBody>
      </p:sp>
    </p:spTree>
  </p:cSld>
  <p:clrMapOvr>
    <a:masterClrMapping/>
  </p:clrMapOvr>
  <p:transition spd="med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61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61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61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614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614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492</TotalTime>
  <Words>566</Words>
  <Application>Microsoft Office PowerPoint</Application>
  <PresentationFormat>Экран (4:3)</PresentationFormat>
  <Paragraphs>84</Paragraphs>
  <Slides>16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Оформление по умолчанию</vt:lpstr>
      <vt:lpstr>Презентация к уроку английского языка в 5 классе  УМК Биболетовой М. З. Учитель английского языка  МОУ «Железнодорожная СОШ №1»  п.Железнодорожный Скорицкая Т.Н.</vt:lpstr>
      <vt:lpstr>Презентация PowerPoint</vt:lpstr>
      <vt:lpstr>  3) Do you have a pen or        a pencil? </vt:lpstr>
      <vt:lpstr>   We played tennis yesterday. </vt:lpstr>
      <vt:lpstr>They will see him soon.</vt:lpstr>
      <vt:lpstr>Презентация PowerPoint</vt:lpstr>
      <vt:lpstr>Tag questions Разделительные вопросы </vt:lpstr>
      <vt:lpstr>His sister can run well, can’t she?</vt:lpstr>
      <vt:lpstr>Презентация PowerPoint</vt:lpstr>
      <vt:lpstr>Презентация PowerPoint</vt:lpstr>
      <vt:lpstr>Схема разделительного вопроса</vt:lpstr>
      <vt:lpstr>Add the tag endings:</vt:lpstr>
      <vt:lpstr>Add the tag endings:</vt:lpstr>
      <vt:lpstr>Check your answers:</vt:lpstr>
      <vt:lpstr>Check your answers:</vt:lpstr>
      <vt:lpstr>Your homework: TB Ex 6 p 36, WB Ex 9 p14. 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Структура проблемного урока</dc:title>
  <dc:creator>Жаглин Евгений</dc:creator>
  <cp:lastModifiedBy>u</cp:lastModifiedBy>
  <cp:revision>105</cp:revision>
  <dcterms:created xsi:type="dcterms:W3CDTF">2008-01-06T18:47:32Z</dcterms:created>
  <dcterms:modified xsi:type="dcterms:W3CDTF">2015-03-10T12:06:10Z</dcterms:modified>
</cp:coreProperties>
</file>