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71" r:id="rId4"/>
    <p:sldId id="267" r:id="rId5"/>
    <p:sldId id="272" r:id="rId6"/>
    <p:sldId id="273" r:id="rId7"/>
    <p:sldId id="278" r:id="rId8"/>
    <p:sldId id="274" r:id="rId9"/>
    <p:sldId id="275" r:id="rId10"/>
    <p:sldId id="276" r:id="rId11"/>
    <p:sldId id="279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7"/>
          <p:cNvSpPr txBox="1">
            <a:spLocks noChangeArrowheads="1" noChangeShapeType="1" noTextEdit="1"/>
          </p:cNvSpPr>
          <p:nvPr/>
        </p:nvSpPr>
        <p:spPr bwMode="auto">
          <a:xfrm>
            <a:off x="2071670" y="4929198"/>
            <a:ext cx="6858048" cy="1371600"/>
          </a:xfrm>
          <a:prstGeom prst="rect">
            <a:avLst/>
          </a:prstGeom>
        </p:spPr>
        <p:txBody>
          <a:bodyPr vert="horz" wrap="none" numCol="1" fromWordArt="1">
            <a:prstTxWarp prst="textDeflate">
              <a:avLst>
                <a:gd name="adj" fmla="val 26227"/>
              </a:avLst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3600" b="1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C3300"/>
              </a:solidFill>
              <a:effectLst/>
              <a:uLnTx/>
              <a:uFillTx/>
              <a:latin typeface="Impac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1142984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1052736"/>
            <a:ext cx="5715040" cy="1446550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Детская агрессия </a:t>
            </a:r>
          </a:p>
          <a:p>
            <a:pPr algn="ctr"/>
            <a:r>
              <a:rPr lang="ru-RU" sz="4400" b="1" i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 ее профилактика</a:t>
            </a:r>
            <a:endParaRPr lang="ru-RU" sz="4400" b="1" i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www.bambino.su/wp-content/uploads/img0_634418504968154049.jpg"/>
          <p:cNvPicPr>
            <a:picLocks noChangeAspect="1" noChangeArrowheads="1"/>
          </p:cNvPicPr>
          <p:nvPr/>
        </p:nvPicPr>
        <p:blipFill>
          <a:blip r:embed="rId2" cstate="print"/>
          <a:srcRect l="3419" t="5128"/>
          <a:stretch>
            <a:fillRect/>
          </a:stretch>
        </p:blipFill>
        <p:spPr bwMode="auto">
          <a:xfrm>
            <a:off x="2195736" y="2708920"/>
            <a:ext cx="4398324" cy="28803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691680" y="188640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МБОУ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Подозерская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школа</a:t>
            </a:r>
          </a:p>
          <a:p>
            <a:pPr algn="ct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Комсомольский район Ивановская область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35696" y="5949280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Презентацию подготовила учитель начальных классов Егорова О.Н.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88640"/>
            <a:ext cx="7758855" cy="584775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</a:rPr>
              <a:t>Профилактика детской агрессии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980728"/>
            <a:ext cx="65008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400" dirty="0" smtClean="0"/>
              <a:t>Не вмешиваться в спор детей.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84784"/>
            <a:ext cx="75724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Предложить другой способ выражения </a:t>
            </a:r>
            <a:r>
              <a:rPr lang="ru-RU" sz="2400" dirty="0" smtClean="0"/>
              <a:t>агрессии.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132856"/>
            <a:ext cx="46810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400" dirty="0" smtClean="0"/>
              <a:t>Отвлечь другим интересным </a:t>
            </a:r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sz="2400" dirty="0" smtClean="0"/>
              <a:t> </a:t>
            </a:r>
            <a:r>
              <a:rPr lang="ru-RU" sz="2400" dirty="0" smtClean="0"/>
              <a:t>занятием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140968"/>
            <a:ext cx="71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400" dirty="0" smtClean="0"/>
              <a:t>Научить ребёнка </a:t>
            </a:r>
            <a:r>
              <a:rPr lang="ru-RU" sz="2400" dirty="0" smtClean="0"/>
              <a:t>прощать</a:t>
            </a:r>
          </a:p>
          <a:p>
            <a:r>
              <a:rPr lang="ru-RU" sz="2400" dirty="0" smtClean="0"/>
              <a:t> </a:t>
            </a:r>
            <a:r>
              <a:rPr lang="ru-RU" sz="2400" dirty="0" smtClean="0"/>
              <a:t> </a:t>
            </a:r>
            <a:r>
              <a:rPr lang="ru-RU" sz="2400" dirty="0" smtClean="0"/>
              <a:t>и извиняться.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149080"/>
            <a:ext cx="7643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Публичный выговор за проступки </a:t>
            </a:r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sz="2400" dirty="0" smtClean="0"/>
              <a:t> </a:t>
            </a:r>
            <a:r>
              <a:rPr lang="ru-RU" sz="2400" dirty="0" smtClean="0"/>
              <a:t>с </a:t>
            </a:r>
            <a:r>
              <a:rPr lang="ru-RU" sz="2400" dirty="0" smtClean="0"/>
              <a:t>серьёзными последствиями  (драка или </a:t>
            </a:r>
            <a:r>
              <a:rPr lang="ru-RU" sz="2400" dirty="0" smtClean="0"/>
              <a:t>другое    </a:t>
            </a:r>
          </a:p>
          <a:p>
            <a:r>
              <a:rPr lang="ru-RU" sz="2400" dirty="0" smtClean="0"/>
              <a:t>  проявление </a:t>
            </a:r>
            <a:r>
              <a:rPr lang="ru-RU" sz="2400" dirty="0" smtClean="0"/>
              <a:t>физической агрессии).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5589240"/>
            <a:ext cx="75724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400" dirty="0" smtClean="0"/>
              <a:t>Лишить ребёнка привилегий, но не на весь день (запретить заниматься любимым делом).</a:t>
            </a:r>
            <a:endParaRPr lang="ru-RU" dirty="0"/>
          </a:p>
        </p:txBody>
      </p:sp>
      <p:pic>
        <p:nvPicPr>
          <p:cNvPr id="1026" name="Picture 2" descr="http://s54.radikal.ru/i146/1007/94/3c46f48db269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988840"/>
            <a:ext cx="1780998" cy="25202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340768"/>
            <a:ext cx="3892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http://centrdetstva.ru/agressiv.php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772816"/>
            <a:ext cx="42130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http://www.socrab.ru/simplequestions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276872"/>
            <a:ext cx="6552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http://azbuka-bukvar.com/author/alexmm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692696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Интернет-ресурсы</a:t>
            </a:r>
            <a:endParaRPr lang="ru-RU" u="sng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780928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http://www.kakprosto.ru/kak-251853-detskaya-zhestokost-kto-vinovat-i-chto-delat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3501008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http://detsad-kitty.ru/oformlenye/list/print:page,1,3294-igry-s-agressivnymi-detmi.html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8064896" cy="2554545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/>
            <a:r>
              <a:rPr lang="ru-RU" sz="32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Агрессивностью</a:t>
            </a:r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2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принято называть целенаправленное нанесение физического или психического ущерба другому человеку.</a:t>
            </a:r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32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218" name="Picture 2" descr="http://www.snob.ru/i/indoc/8c/rubric_issue_174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573016"/>
            <a:ext cx="5676432" cy="30072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571480"/>
            <a:ext cx="5786478" cy="1200329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Какого ребенка можно назвать агрессивным?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928802"/>
            <a:ext cx="750099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Часто нападает на других детей.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Перекладывают свою вину на других.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окружающих видят угрозу, обиду.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Часто испытывают негативные эмоции.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стремятся понимать других, своё «Я» для них важнее.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centrdetstva.ru/images/agressiv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4725144"/>
            <a:ext cx="3319515" cy="187220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214290"/>
          <a:ext cx="8358245" cy="6449568"/>
        </p:xfrm>
        <a:graphic>
          <a:graphicData uri="http://schemas.openxmlformats.org/drawingml/2006/table">
            <a:tbl>
              <a:tblPr/>
              <a:tblGrid>
                <a:gridCol w="402997"/>
                <a:gridCol w="6519432"/>
                <a:gridCol w="718189"/>
                <a:gridCol w="717627"/>
              </a:tblGrid>
              <a:tr h="181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               Ребенок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Злой дух временами вселяется в него.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Он не может промолчать, когда чем-то недоволен.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Когда кто-то причиняет ему зло, он старается отплатить тем же.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Иногда без всякой причины хочет выругаться.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Бывает, что он с удовольствием ломает игрушки.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Иногда он так настаивает на чем-либо, что окружающие теряют терпение.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Он не прочь подразнить животных.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8.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Очень сердится, если ему кажется, что кто-то подшучивает над ним.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9.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Кажется, что иногда у него вспыхивает желание сделать что-то плохое, шокирующее окружающих.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10.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 ответ на обычные распоряжения стремится сделать все наоборот.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11.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Часто не по возрасту ворчлив.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12.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Воспринимает себя как самостоятельного и решительного.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13.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Любит быть первым, командовать, подчинять себе других.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14.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Неудачи вызывают у него сильное раздражение, поиски виноватых.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15.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Легко ссорится, вступает в драку.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16.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Старается общаться с младшими и физически слабыми.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17.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 него нередки периоды мрачной раздражительности.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18.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Не считается со сверстниками, не уступает, не делится.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19.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Уверен, что любое задание выполнит лучше всех.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20.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Переспорить его трудно.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285728"/>
            <a:ext cx="70086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Почему они так себя ведут?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1214422"/>
            <a:ext cx="5857916" cy="3600986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Чтобы привлечь внимание к себе.</a:t>
            </a:r>
          </a:p>
          <a:p>
            <a:pPr marL="342900" indent="-342900">
              <a:buFontTx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Для защиты от явной угрозы.</a:t>
            </a:r>
          </a:p>
          <a:p>
            <a:pPr marL="342900" indent="-342900">
              <a:buFontTx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Чтобы отомстить обидчику.</a:t>
            </a:r>
          </a:p>
          <a:p>
            <a:pPr marL="514350" indent="-514350">
              <a:buAutoNum type="arabicPeriod" startAt="4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Желание утвердить своё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превосходство.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 Стремление унизить другого ребёнка.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6.  Не боятся быть наказанными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5143512"/>
            <a:ext cx="8143932" cy="107721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Вот здесь агрессия - это уже самоцель, 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жестокое и враждебное поведение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www.socrab.ru/system/files/pictures/kapri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60848"/>
            <a:ext cx="2481593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692696"/>
            <a:ext cx="5040560" cy="1200329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Откуда берутся маленькие агрессоры?</a:t>
            </a:r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132856"/>
            <a:ext cx="7643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Черты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личности наследуются от родителей и далёких предков.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284984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Влияние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окружающего мира (семья, друзья, телевизор, компьютер).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437112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вполне подходящие условия воспитания.</a:t>
            </a:r>
          </a:p>
        </p:txBody>
      </p:sp>
      <p:pic>
        <p:nvPicPr>
          <p:cNvPr id="5122" name="Picture 2" descr="http://azbuka-bukvar.com/wp-content/uploads/2014/04/agressivniy-reben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5013176"/>
            <a:ext cx="2208245" cy="16561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124" name="Picture 4" descr="http://st03.kakprosto.ru/tumb/538/images/article/2013/5/18/1_52551d1a5967052551d1a596a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5" y="188640"/>
            <a:ext cx="2805705" cy="187220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рек. Супер бросок"/>
          <p:cNvPicPr>
            <a:picLocks noChangeAspect="1" noChangeArrowheads="1"/>
          </p:cNvPicPr>
          <p:nvPr/>
        </p:nvPicPr>
        <p:blipFill>
          <a:blip r:embed="rId2" cstate="print"/>
          <a:srcRect r="10673" b="7864"/>
          <a:stretch>
            <a:fillRect/>
          </a:stretch>
        </p:blipFill>
        <p:spPr bwMode="auto">
          <a:xfrm>
            <a:off x="611560" y="1124744"/>
            <a:ext cx="3149134" cy="24361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8" name="Picture 4" descr="Просмотр темы - Фотосет:В гостях у сказки. Состоялся"/>
          <p:cNvPicPr>
            <a:picLocks noChangeAspect="1" noChangeArrowheads="1"/>
          </p:cNvPicPr>
          <p:nvPr/>
        </p:nvPicPr>
        <p:blipFill>
          <a:blip r:embed="rId3" cstate="print"/>
          <a:srcRect l="17836" r="9036"/>
          <a:stretch>
            <a:fillRect/>
          </a:stretch>
        </p:blipFill>
        <p:spPr bwMode="auto">
          <a:xfrm>
            <a:off x="6730398" y="2564904"/>
            <a:ext cx="1809337" cy="18568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0" name="Picture 6" descr="Вещание комментариев Светулька в прямом эфир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836712"/>
            <a:ext cx="1913143" cy="15305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2" name="Picture 8" descr="ТВ передач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4725144"/>
            <a:ext cx="2452013" cy="18858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4" name="Picture 10" descr="Photo Fion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3789040"/>
            <a:ext cx="1192310" cy="2876888"/>
          </a:xfrm>
          <a:prstGeom prst="rect">
            <a:avLst/>
          </a:prstGeom>
          <a:noFill/>
        </p:spPr>
      </p:pic>
      <p:pic>
        <p:nvPicPr>
          <p:cNvPr id="1036" name="Picture 12" descr="Забавные сходства: похожие знаменитости, звёзды-двойники, известные люди, объекты и животные - Страница 357"/>
          <p:cNvPicPr>
            <a:picLocks noChangeAspect="1" noChangeArrowheads="1"/>
          </p:cNvPicPr>
          <p:nvPr/>
        </p:nvPicPr>
        <p:blipFill>
          <a:blip r:embed="rId7" cstate="print"/>
          <a:srcRect l="53049" b="11607"/>
          <a:stretch>
            <a:fillRect/>
          </a:stretch>
        </p:blipFill>
        <p:spPr bwMode="auto">
          <a:xfrm>
            <a:off x="2123728" y="4365104"/>
            <a:ext cx="1608196" cy="20677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8" name="Picture 14" descr="Иллюстрация 2 из 9 для Аленький цветочек (+ DVD) Лабиринт - книги. Источник: Ляпина Ольга Станиславовна"/>
          <p:cNvPicPr>
            <a:picLocks noChangeAspect="1" noChangeArrowheads="1"/>
          </p:cNvPicPr>
          <p:nvPr/>
        </p:nvPicPr>
        <p:blipFill>
          <a:blip r:embed="rId8" cstate="print"/>
          <a:srcRect l="18750" t="10938" r="30859"/>
          <a:stretch>
            <a:fillRect/>
          </a:stretch>
        </p:blipFill>
        <p:spPr bwMode="auto">
          <a:xfrm>
            <a:off x="4932040" y="2564904"/>
            <a:ext cx="1436266" cy="19038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95536" y="188640"/>
            <a:ext cx="3672408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Герои </a:t>
            </a:r>
          </a:p>
          <a:p>
            <a:pPr algn="ctr"/>
            <a:r>
              <a:rPr lang="ru-RU" sz="1600" b="1" dirty="0" smtClean="0"/>
              <a:t>американских мультфильмов</a:t>
            </a:r>
            <a:endParaRPr lang="ru-RU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148064" y="188640"/>
            <a:ext cx="280831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Героини русских сказок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357166"/>
            <a:ext cx="7568162" cy="646331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причины детской агрессии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571612"/>
            <a:ext cx="7786742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негативизм матери (ее отчужденность, равнодушие, постоянная критика)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714620"/>
            <a:ext cx="78581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безразличное отношение, игнорирование агрессивных проявлений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 отношению к другим детям и взрослым (фактически поощрение агрессивного поведения)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5143512"/>
            <a:ext cx="7929618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суровость дисциплинарных воздействий (физическое наказание, психологическое давление, унижение).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14290"/>
            <a:ext cx="7286676" cy="1323439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помочь ребёнку справиться с агрессией?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785926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Важно, чтобы в семье были четкие правила и одинаковые требования к ребенку 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643182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Правильно общаться с ребёнком (лишний раз не кричать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него, почаще с ним играть в ролевые игры, разучивать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различные стишки, больше уделять внимания).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861048"/>
            <a:ext cx="828680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 </a:t>
            </a:r>
            <a:r>
              <a:rPr lang="ru-RU" sz="2400" dirty="0" smtClean="0"/>
              <a:t>Чаще хвалить и отмечать любые достижения ребёнка.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5000636"/>
            <a:ext cx="8429684" cy="1384995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Нужно помнить, что дети – это зеркало родителей.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Иногда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достаточно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изменить какие-то вещи в своем собственном поведении, чтобы малыш начал по-другому реагировать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внешние раздражители.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Слайд 1&quot;/&gt;&lt;property id=&quot;20307&quot; value=&quot;256&quot;/&gt;&lt;/object&gt;&lt;object type=&quot;3&quot; unique_id=&quot;10014&quot;&gt;&lt;property id=&quot;20148&quot; value=&quot;5&quot;/&gt;&lt;property id=&quot;20300&quot; value=&quot;Слайд 4&quot;/&gt;&lt;property id=&quot;20307&quot; value=&quot;267&quot;/&gt;&lt;/object&gt;&lt;object type=&quot;3&quot; unique_id=&quot;10171&quot;&gt;&lt;property id=&quot;20148&quot; value=&quot;5&quot;/&gt;&lt;property id=&quot;20300&quot; value=&quot;Слайд 2&quot;/&gt;&lt;property id=&quot;20307&quot; value=&quot;268&quot;/&gt;&lt;/object&gt;&lt;object type=&quot;3&quot; unique_id=&quot;10172&quot;&gt;&lt;property id=&quot;20148&quot; value=&quot;5&quot;/&gt;&lt;property id=&quot;20300&quot; value=&quot;Слайд 3&quot;/&gt;&lt;property id=&quot;20307&quot; value=&quot;271&quot;/&gt;&lt;/object&gt;&lt;object type=&quot;3&quot; unique_id=&quot;10173&quot;&gt;&lt;property id=&quot;20148&quot; value=&quot;5&quot;/&gt;&lt;property id=&quot;20300&quot; value=&quot;Слайд 5&quot;/&gt;&lt;property id=&quot;20307&quot; value=&quot;272&quot;/&gt;&lt;/object&gt;&lt;object type=&quot;3&quot; unique_id=&quot;10174&quot;&gt;&lt;property id=&quot;20148&quot; value=&quot;5&quot;/&gt;&lt;property id=&quot;20300&quot; value=&quot;Слайд 6&quot;/&gt;&lt;property id=&quot;20307&quot; value=&quot;273&quot;/&gt;&lt;/object&gt;&lt;object type=&quot;3&quot; unique_id=&quot;10175&quot;&gt;&lt;property id=&quot;20148&quot; value=&quot;5&quot;/&gt;&lt;property id=&quot;20300&quot; value=&quot;Слайд 8&quot;/&gt;&lt;property id=&quot;20307&quot; value=&quot;274&quot;/&gt;&lt;/object&gt;&lt;object type=&quot;3&quot; unique_id=&quot;10176&quot;&gt;&lt;property id=&quot;20148&quot; value=&quot;5&quot;/&gt;&lt;property id=&quot;20300&quot; value=&quot;Слайд 9&quot;/&gt;&lt;property id=&quot;20307&quot; value=&quot;275&quot;/&gt;&lt;/object&gt;&lt;object type=&quot;3&quot; unique_id=&quot;10177&quot;&gt;&lt;property id=&quot;20148&quot; value=&quot;5&quot;/&gt;&lt;property id=&quot;20300&quot; value=&quot;Слайд 10&quot;/&gt;&lt;property id=&quot;20307&quot; value=&quot;276&quot;/&gt;&lt;/object&gt;&lt;object type=&quot;3&quot; unique_id=&quot;10191&quot;&gt;&lt;property id=&quot;20148&quot; value=&quot;5&quot;/&gt;&lt;property id=&quot;20300&quot; value=&quot;Слайд 7&quot;/&gt;&lt;property id=&quot;20307&quot; value=&quot;278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277</TotalTime>
  <Words>639</Words>
  <Application>Microsoft Office PowerPoint</Application>
  <PresentationFormat>Экран (4:3)</PresentationFormat>
  <Paragraphs>121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34</cp:revision>
  <dcterms:modified xsi:type="dcterms:W3CDTF">2015-03-12T19:35:22Z</dcterms:modified>
</cp:coreProperties>
</file>