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  <p:sldMasterId id="2147483942" r:id="rId2"/>
  </p:sldMasterIdLst>
  <p:notesMasterIdLst>
    <p:notesMasterId r:id="rId16"/>
  </p:notesMasterIdLst>
  <p:sldIdLst>
    <p:sldId id="314" r:id="rId3"/>
    <p:sldId id="316" r:id="rId4"/>
    <p:sldId id="317" r:id="rId5"/>
    <p:sldId id="324" r:id="rId6"/>
    <p:sldId id="325" r:id="rId7"/>
    <p:sldId id="315" r:id="rId8"/>
    <p:sldId id="326" r:id="rId9"/>
    <p:sldId id="319" r:id="rId10"/>
    <p:sldId id="320" r:id="rId11"/>
    <p:sldId id="323" r:id="rId12"/>
    <p:sldId id="322" r:id="rId13"/>
    <p:sldId id="318" r:id="rId14"/>
    <p:sldId id="31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1225" indent="31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68425" indent="31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4038" indent="47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E3B6184-1DB9-4168-86CB-DA6628B756E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9CB067-DB8B-4329-A2D7-79EFC68144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9678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1225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1225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225" algn="l" defTabSz="911225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8425" algn="l" defTabSz="911225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038" algn="l" defTabSz="911225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1459" algn="l" defTabSz="9125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749" algn="l" defTabSz="9125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041" algn="l" defTabSz="9125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0331" algn="l" defTabSz="9125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E30E2307-1E40-4E12-8716-25BFDA8E7013}" type="datetime1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64E35A52-8302-457B-BC6E-56DF1AEA0CF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871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5BCA2298-CAF1-4D53-9772-B27E522460FC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D6460A31-D9DD-4224-824C-0528394248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463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70922EE2-43BF-41A9-BE11-61E9AB01A3ED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0C341F07-FE57-4ABE-9272-1908BE2998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01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E30E2307-1E40-4E12-8716-25BFDA8E7013}" type="datetime1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E6DCFF7-A8F5-4AEA-9595-57B751EBFD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3554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6F834FE4-AC36-46EE-82B9-BAE3BEA46C5B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E7174F31-8065-48E1-B726-6CC18F1A10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1544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F7316413-B13B-4817-A67A-5C4DE8EE921A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45CF9A83-A2FD-4306-A542-0A50E43057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531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7326CF92-0517-443E-BD5E-95A6B6BDE73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F91E20C1-8E07-415A-86C0-4D0BE5DD1A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817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9D84412C-72B0-4921-B4CA-4B2927F225A2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BC93A3B8-875A-4DD0-8B64-6C63513241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1146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F080D3B9-6412-4449-9542-708A900F665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DFC034C7-D4C2-406F-8CF0-4236CDCC0D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9524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FF3D0870-0156-457D-9FE6-9B5757BFA4BE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0091B5F2-0982-488C-9CF8-9C2064E8BD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3408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EC240EAA-7B29-440F-9686-B1535F6B63FD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584F5BC6-2217-4432-AAC9-9094372807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778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56AF02DE-7239-416E-8CD3-AB9CA797604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F48B59D5-AA09-4377-A26F-119CE1DFF7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108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B96564E4-0D7D-44E4-B73A-EACD28318D94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E3A7F356-82BC-488F-B6C6-CB36172E0A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0585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71BD9C59-F77A-4FAB-8F76-80A7AD7F4C43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6D92345-499B-4733-BC4F-B13F284D11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789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5B9466B2-0138-43CA-A567-E4534245BA60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4A61DF03-56C4-4E04-A948-A8FECCFBE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232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499D716F-83D6-4E98-A567-637BC1C5785B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5A9B3FCD-EBAF-46F6-A639-1C462089D6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599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63C8BE9C-3E90-4E05-B089-8AE617D0727C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063108CC-0F00-4D85-B8D3-74E403B8F1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978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95FB555B-A0B3-47EC-A0B3-0D7E83A01771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EE11ED92-D39E-4A8B-9F6B-604BCF3070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903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4B2CA7D5-3DC2-46C4-8961-97CABE30F781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0A022712-48AB-443E-8BC8-182630DCE3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31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1F7A0B2C-C18A-44EF-9DFE-CD840A73678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70F37975-64B6-4CAB-89CE-A3C4563B8B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46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333478B3-D4AF-425A-A319-8744EA54500C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56D56D56-7F85-4DBA-8CCC-69558750F2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478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C66A031C-A933-4AB8-A428-E1B8974A9A7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AB9B3C8-FC6B-442D-BAD9-A277ABC48A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307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E7DEC9">
                    <a:shade val="50000"/>
                    <a:satMod val="200000"/>
                  </a:srgbClr>
                </a:solidFill>
                <a:latin typeface="Gill Sans MT"/>
              </a:defRPr>
            </a:lvl1pPr>
            <a:extLst/>
          </a:lstStyle>
          <a:p>
            <a:pPr>
              <a:defRPr/>
            </a:pPr>
            <a:fld id="{42C8CEE1-4F3C-4022-8693-85EF29126862}" type="datetimeFigureOut">
              <a:rPr lang="en-US"/>
              <a:pPr>
                <a:defRPr/>
              </a:pPr>
              <a:t>3/12/2015</a:t>
            </a:fld>
            <a:endParaRPr lang="en-US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E7DEC9">
                    <a:shade val="50000"/>
                  </a:srgbClr>
                </a:solidFill>
                <a:effectLst/>
                <a:latin typeface="Gill Sans M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Gill Sans MT" panose="020B0502020104020203" pitchFamily="34" charset="0"/>
              </a:defRPr>
            </a:lvl1pPr>
          </a:lstStyle>
          <a:p>
            <a:fld id="{AB28FF87-C17D-44F7-8421-D09AD2322D1F}" type="slidenum">
              <a:rPr lang="en-US" altLang="ru-RU"/>
              <a:pPr/>
              <a:t>‹#›</a:t>
            </a:fld>
            <a:endParaRPr lang="en-US" altLang="ru-RU">
              <a:solidFill>
                <a:srgbClr val="AAA39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  <p:sldLayoutId id="2147484197" r:id="rId10"/>
    <p:sldLayoutId id="21474841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48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E7DEC9">
                    <a:shade val="50000"/>
                    <a:satMod val="200000"/>
                  </a:srgbClr>
                </a:solidFill>
                <a:latin typeface="Gill Sans MT"/>
              </a:defRPr>
            </a:lvl1pPr>
            <a:extLst/>
          </a:lstStyle>
          <a:p>
            <a:pPr>
              <a:defRPr/>
            </a:pPr>
            <a:fld id="{1B325938-5268-43D8-BEC5-DF45C1688E22}" type="datetimeFigureOut">
              <a:rPr lang="en-US"/>
              <a:pPr>
                <a:defRPr/>
              </a:pPr>
              <a:t>3/12/2015</a:t>
            </a:fld>
            <a:endParaRPr lang="en-US">
              <a:solidFill>
                <a:srgbClr val="E7DEC9">
                  <a:shade val="5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E7DEC9">
                    <a:shade val="50000"/>
                  </a:srgbClr>
                </a:solidFill>
                <a:effectLst/>
                <a:latin typeface="Gill Sans M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Gill Sans MT" panose="020B0502020104020203" pitchFamily="34" charset="0"/>
              </a:defRPr>
            </a:lvl1pPr>
          </a:lstStyle>
          <a:p>
            <a:fld id="{70E2F538-B19A-4B46-9C22-E95D4C7F72AA}" type="slidenum">
              <a:rPr lang="en-US" altLang="ru-RU"/>
              <a:pPr/>
              <a:t>‹#›</a:t>
            </a:fld>
            <a:endParaRPr lang="en-US" altLang="ru-RU">
              <a:solidFill>
                <a:srgbClr val="AAA39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anose="020B0503020204020204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6899275" cy="5334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Деятельность педагогического работника в свете ФГОС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71600" y="4191000"/>
            <a:ext cx="6400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8165" tIns="39083" rIns="78165" bIns="39083" numCol="1" anchor="t" anchorCtr="0" compatLnSpc="1">
            <a:prstTxWarp prst="textNoShape">
              <a:avLst/>
            </a:prstTxWarp>
          </a:bodyPr>
          <a:lstStyle>
            <a:lvl1pPr marL="292100" indent="-2921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2428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6313" indent="-1952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6838" indent="-1952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7363" indent="-1952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9554" indent="-195413" algn="l" defTabSz="7816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40381" indent="-195413" algn="l" defTabSz="7816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1209" indent="-195413" algn="l" defTabSz="7816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22037" indent="-195413" algn="l" defTabSz="78165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60590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1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altLang="ru-RU" sz="31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altLang="ru-RU" sz="31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СТАТЬЯ </a:t>
            </a:r>
            <a:r>
              <a:rPr lang="ru-RU" altLang="ru-RU" sz="31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23 НОВОГО ФЕДЕРАЛЬНОГО ЗАКОНА</a:t>
            </a:r>
            <a:r>
              <a:rPr lang="en-US" altLang="ru-RU" sz="4400" dirty="0">
                <a:solidFill>
                  <a:schemeClr val="bg1"/>
                </a:solidFill>
                <a:latin typeface="Myriad Pro" charset="0"/>
              </a:rPr>
              <a:t/>
            </a:r>
            <a:br>
              <a:rPr lang="en-US" altLang="ru-RU" sz="4400" dirty="0">
                <a:solidFill>
                  <a:schemeClr val="bg1"/>
                </a:solidFill>
                <a:latin typeface="Myriad Pro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spcBef>
                <a:spcPct val="0"/>
              </a:spcBef>
              <a:buNone/>
            </a:pPr>
            <a:r>
              <a:rPr lang="ru-RU" altLang="ru-RU" sz="2800" dirty="0">
                <a:latin typeface="Georgia" panose="02040502050405020303" pitchFamily="18" charset="0"/>
                <a:cs typeface="Arial" panose="020B0604020202020204" pitchFamily="34" charset="0"/>
              </a:rPr>
              <a:t>• </a:t>
            </a:r>
            <a:r>
              <a:rPr lang="ru-RU" altLang="ru-RU" sz="2800" dirty="0" smtClean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Дошкольная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-  образовательная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осуществляющая в качестве основной цели ее деятельности образовательную деятельность по образовательным программам дошкольного образования, присмотр и уход за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Дошкольные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организации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вправе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дополнительные общеразвивающие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410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altLang="ru-RU" sz="36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altLang="ru-RU" sz="36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СТАТЬЯ 64 </a:t>
            </a:r>
            <a:r>
              <a:rPr lang="ru-RU" altLang="ru-RU" sz="36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НОВОГО ФЕДЕРАЛЬНОГО ЗАКОНА</a:t>
            </a:r>
            <a:r>
              <a:rPr lang="en-US" altLang="ru-RU" sz="6000" dirty="0">
                <a:solidFill>
                  <a:schemeClr val="bg1"/>
                </a:solidFill>
                <a:latin typeface="Myriad Pro" charset="0"/>
              </a:rPr>
              <a:t/>
            </a:r>
            <a:br>
              <a:rPr lang="en-US" altLang="ru-RU" sz="6000" dirty="0">
                <a:solidFill>
                  <a:schemeClr val="bg1"/>
                </a:solidFill>
                <a:latin typeface="Myriad Pro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(законные представители) несовершеннолетних обучающихся, обеспечивающие получение детьми дошкольного образования в форме семейного образования, имеют право на получение методической, психолого-педагогической, диагностической и консультативной 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Обеспечение предоставления таких видов помощи осуществляется органами государственной власти субъектов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8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anose="02040502050405020303" pitchFamily="18" charset="0"/>
              </a:rPr>
              <a:t>Функция педагога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• </a:t>
            </a:r>
            <a:r>
              <a:rPr lang="ru-RU" altLang="ru-RU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уметь организовывать любую деятельность,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направленную на оптимальное развитие ребенка с учетом его индивидуальных и возрастных особенностей.</a:t>
            </a:r>
          </a:p>
          <a:p>
            <a:pPr marL="82550" indent="0">
              <a:buNone/>
            </a:pPr>
            <a:r>
              <a:rPr lang="ru-RU" altLang="ru-RU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• Педагог должен обеспечить эмоциональное благополучие через непосредственное общение с каждым ребенком.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459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93120" indent="-293120" eaLnBrk="0" hangingPunct="0">
              <a:spcBef>
                <a:spcPct val="20000"/>
              </a:spcBef>
              <a:buClrTx/>
              <a:buSzTx/>
              <a:buFont typeface="Arial" charset="0"/>
              <a:buChar char="•"/>
              <a:defRPr/>
            </a:pPr>
            <a:endParaRPr lang="ru-RU" sz="4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3120" indent="-293120" eaLnBrk="0" hangingPunct="0">
              <a:spcBef>
                <a:spcPct val="20000"/>
              </a:spcBef>
              <a:buClrTx/>
              <a:buSzTx/>
              <a:buFont typeface="Arial" charset="0"/>
              <a:buChar char="•"/>
              <a:defRPr/>
            </a:pP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486650" cy="170656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altLang="ru-RU" sz="3200" b="1" dirty="0" smtClean="0">
                <a:solidFill>
                  <a:srgbClr val="1D3358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/>
            </a:r>
            <a:br>
              <a:rPr lang="ru-RU" altLang="ru-RU" sz="3200" b="1" dirty="0" smtClean="0">
                <a:solidFill>
                  <a:srgbClr val="1D3358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ru-RU" altLang="ru-RU" sz="32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Указ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Президента Российской Федерации </a:t>
            </a:r>
            <a:b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от 7 мая 2012 года № 599</a:t>
            </a:r>
            <a:r>
              <a:rPr lang="en-US" altLang="zh-CN" sz="32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Georgia" panose="02040502050405020303" pitchFamily="18" charset="0"/>
              </a:rPr>
              <a:t/>
            </a:r>
            <a:br>
              <a:rPr lang="en-US" altLang="zh-CN" sz="32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  <a:cs typeface="Georgia" panose="02040502050405020303" pitchFamily="18" charset="0"/>
              </a:rPr>
            </a:b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971800"/>
            <a:ext cx="7562850" cy="3276600"/>
          </a:xfrm>
        </p:spPr>
        <p:txBody>
          <a:bodyPr/>
          <a:lstStyle/>
          <a:p>
            <a:pPr marL="8255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100 % доступности дошкольного образования для детей в возрасте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трех до семи лет к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88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39050" cy="45259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Приказ </a:t>
            </a:r>
            <a:r>
              <a:rPr lang="ru-RU" sz="2800" b="1" dirty="0" err="1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Минобрнауки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 России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от 17 октября 2013 года № 1155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«Об утверждении федерального государственного стандарта дошкольного образования»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(зарегистрирован в Минюсте России 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14 ноября 2013 г. № 30384)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</a:br>
            <a:endParaRPr lang="ru-RU" sz="2800" b="1" dirty="0">
              <a:solidFill>
                <a:schemeClr val="accent5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5181600"/>
            <a:ext cx="7486650" cy="381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386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Миссия </a:t>
            </a:r>
            <a:r>
              <a:rPr lang="ru-RU" sz="3600" b="1" dirty="0">
                <a:latin typeface="Georgia" panose="02040502050405020303" pitchFamily="18" charset="0"/>
                <a:cs typeface="Times New Roman" panose="02020603050405020304" pitchFamily="18" charset="0"/>
              </a:rPr>
              <a:t>ФГОС </a:t>
            </a:r>
            <a:r>
              <a:rPr lang="ru-RU" sz="36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дошкольного образования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1828800"/>
            <a:ext cx="7486650" cy="4419600"/>
          </a:xfrm>
        </p:spPr>
        <p:txBody>
          <a:bodyPr/>
          <a:lstStyle/>
          <a:p>
            <a:pPr marL="82550" indent="0" algn="just">
              <a:buNone/>
            </a:pPr>
            <a:r>
              <a:rPr lang="ru-RU" altLang="ru-RU" sz="20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• </a:t>
            </a:r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признано полноценным уровнем образования наряду с начальной и средней  школой, вузом.</a:t>
            </a:r>
          </a:p>
          <a:p>
            <a:pPr marL="8255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just">
              <a:buNone/>
            </a:pPr>
            <a:r>
              <a:rPr lang="ru-RU" altLang="ru-RU" sz="2400" dirty="0" smtClean="0">
                <a:latin typeface="Georgia" panose="02040502050405020303" pitchFamily="18" charset="0"/>
                <a:cs typeface="Arial" panose="020B0604020202020204" pitchFamily="34" charset="0"/>
              </a:rPr>
              <a:t>•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приоритетной задачи стандарт ставит следующую: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научить ребенка читать и писать, сколько "приохотить" его к учебе на протяжении всей жизни. Разработанный стандарт не допускает переноса учебно-дисциплинарной модели образования на жизнь ребенка дошкольного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возраста»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А.Асмолов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3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639050" cy="11890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Основные научные подходы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1524000"/>
            <a:ext cx="7486650" cy="4724400"/>
          </a:xfrm>
        </p:spPr>
        <p:txBody>
          <a:bodyPr/>
          <a:lstStyle/>
          <a:p>
            <a:pPr marL="82550" indent="0" algn="just">
              <a:buNone/>
            </a:pP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Культурно-исторический подход </a:t>
            </a:r>
          </a:p>
          <a:p>
            <a:pPr marL="8255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(Л.С. Выготский)</a:t>
            </a:r>
          </a:p>
          <a:p>
            <a:pPr marL="82550" indent="0" algn="just"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Личностный подход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(Л.С. Выготский, А.Н. Леонтьев, Л.И. </a:t>
            </a:r>
            <a:r>
              <a:rPr lang="ru-RU" alt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Божович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Д.Б. </a:t>
            </a:r>
            <a:r>
              <a:rPr lang="ru-RU" alt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А.В. Запорожец)</a:t>
            </a:r>
          </a:p>
          <a:p>
            <a:pPr marL="82550" indent="0" algn="just">
              <a:buNone/>
            </a:pP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alt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(А.Н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Леонтьев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Д.Б. </a:t>
            </a:r>
            <a:r>
              <a:rPr lang="ru-RU" altLang="ru-RU" sz="28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</a:t>
            </a:r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Запорожец, В.В. Давыдов)</a:t>
            </a:r>
            <a:endParaRPr lang="ru-RU" alt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47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ФГОС  ДО – стандарт условий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ru-RU" altLang="ru-RU" sz="2800" dirty="0">
                <a:latin typeface="Georgia" panose="02040502050405020303" pitchFamily="18" charset="0"/>
                <a:cs typeface="Arial" panose="020B0604020202020204" pitchFamily="34" charset="0"/>
              </a:rPr>
              <a:t>• </a:t>
            </a:r>
            <a:r>
              <a:rPr lang="ru-RU" altLang="ru-RU" sz="2800" dirty="0" smtClean="0"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 – это стандарт условий, а не стандарт результата. В этом его основное отличие от федеральных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требований, которые были приняты в 2010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 indent="0"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программ дошкольного образования не сопровождается проведением промежуточных аттестаций и итоговой аттестации обучающихся.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2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anose="02040502050405020303" pitchFamily="18" charset="0"/>
              </a:rPr>
              <a:t>  Цели     ФГОС  ДО:</a:t>
            </a:r>
            <a:endParaRPr lang="ru-RU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повышение социального статуса дошкольного образования;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обеспечение государством равенства возможностей для каждого ребенка в получении качественного дошкольного образования;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 marL="8255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pPr marL="539750" indent="-4572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91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334250" cy="1782762"/>
          </a:xfrm>
        </p:spPr>
        <p:txBody>
          <a:bodyPr>
            <a:no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ru-RU" alt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План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действий по обеспечению введения ФГОС дошкольного </a:t>
            </a:r>
            <a:r>
              <a:rPr lang="ru-RU" alt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образования на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2014-2016 годы</a:t>
            </a:r>
            <a:b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05000"/>
            <a:ext cx="7562850" cy="4495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•	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нормативно-правового, методического и аналитического обеспечение реализации ФГОС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ДО;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создание организационного  обеспечения реализации ФГОС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ДО;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создание кадрового обеспечения введения ФГОС ДО;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создание финансово-экономического обеспечения введения ФГОС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ДО;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создание информационного обеспечения введения ФГОС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ДО.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811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486650" cy="1265238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latin typeface="Arial" pitchFamily="34" charset="0"/>
              </a:rPr>
              <a:t>Основные программы</a:t>
            </a:r>
            <a:br>
              <a:rPr lang="ru-RU" altLang="ru-RU" b="1" dirty="0"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914400"/>
            <a:ext cx="8001000" cy="5867400"/>
          </a:xfrm>
        </p:spPr>
        <p:txBody>
          <a:bodyPr/>
          <a:lstStyle/>
          <a:p>
            <a:pPr marL="82550" indent="0"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школы»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Н.Е.Веракса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Т.С.Комарова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М.А.Васильева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2550" indent="0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«Детство»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(В.И. Логинова, Т.Б. Бабаева, Н.А.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Ноткина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др./под ред. Т.И. Бабаевой, З.М. Михайловой, Л.И. Гурович)</a:t>
            </a:r>
          </a:p>
          <a:p>
            <a:pPr marL="82550" indent="0"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– дом радости»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Н.М.Крылова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2550" indent="0" eaLnBrk="1" hangingPunct="1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(Т.Н.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Доронова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В.В.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Гербова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Т.И.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Гризик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2550" indent="0" eaLnBrk="1" hangingPunct="1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(Л.А.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О.М. Дьяченко,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А.И.Булычева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Н.С.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Варенцова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2550" indent="0" eaLnBrk="1" hangingPunct="1"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Истоки»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(Л.А. Парамонова, Т.И. Алиева, А.Н.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Давидчук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</a:p>
          <a:p>
            <a:pPr marL="82550" indent="0" eaLnBrk="1" hangingPunct="1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 детства – в отрочество»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 редакцией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Т.Н.Дороновой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2550" indent="0" eaLnBrk="1" hangingPunct="1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«Гармония развития»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(Д.И. Воробьева)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94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863</TotalTime>
  <Words>556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Calibri</vt:lpstr>
      <vt:lpstr>Corbel</vt:lpstr>
      <vt:lpstr>Georgia</vt:lpstr>
      <vt:lpstr>Gill Sans MT</vt:lpstr>
      <vt:lpstr>Myriad Pro</vt:lpstr>
      <vt:lpstr>华文中宋</vt:lpstr>
      <vt:lpstr>Times New Roman</vt:lpstr>
      <vt:lpstr>Verdana</vt:lpstr>
      <vt:lpstr>Wingdings 2</vt:lpstr>
      <vt:lpstr>2_Солнцестояние</vt:lpstr>
      <vt:lpstr>12_Солнцестояние</vt:lpstr>
      <vt:lpstr>Деятельность педагогического работника в свете ФГОС</vt:lpstr>
      <vt:lpstr> Указ Президента Российской Федерации  от 7 мая 2012 года № 599 </vt:lpstr>
      <vt:lpstr> Приказ Минобрнауки России от 17 октября 2013 года № 1155   «Об утверждении федерального государственного стандарта дошкольного образования»   (зарегистрирован в Минюсте России  14 ноября 2013 г. № 30384) </vt:lpstr>
      <vt:lpstr>Миссия ФГОС дошкольного образования</vt:lpstr>
      <vt:lpstr>Основные научные подходы</vt:lpstr>
      <vt:lpstr>ФГОС  ДО – стандарт условий</vt:lpstr>
      <vt:lpstr>  Цели     ФГОС  ДО:</vt:lpstr>
      <vt:lpstr>План действий по обеспечению введения ФГОС дошкольного образования на 2014-2016 годы </vt:lpstr>
      <vt:lpstr>Основные программы </vt:lpstr>
      <vt:lpstr> СТАТЬЯ 23 НОВОГО ФЕДЕРАЛЬНОГО ЗАКОНА </vt:lpstr>
      <vt:lpstr> СТАТЬЯ 64 НОВОГО ФЕДЕРАЛЬНОГО ЗАКОНА </vt:lpstr>
      <vt:lpstr>Функция педагога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Поликультурное образование: США и Россия</dc:title>
  <dc:creator>ainura</dc:creator>
  <cp:lastModifiedBy>Валентина Пастух</cp:lastModifiedBy>
  <cp:revision>58</cp:revision>
  <dcterms:created xsi:type="dcterms:W3CDTF">2010-04-19T20:42:04Z</dcterms:created>
  <dcterms:modified xsi:type="dcterms:W3CDTF">2015-03-12T17:14:40Z</dcterms:modified>
</cp:coreProperties>
</file>