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rawings/legacyDiagramText4.bin" ContentType="application/vnd.ms-office.legacyDiagramText"/>
  <Override PartName="/ppt/drawings/legacyDiagramText5.bin" ContentType="application/vnd.ms-office.legacyDiagramTex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1.bin" ContentType="application/vnd.ms-office.legacyDiagramText"/>
  <Override PartName="/ppt/drawings/legacyDiagramText2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58" r:id="rId3"/>
    <p:sldId id="260" r:id="rId4"/>
    <p:sldId id="261" r:id="rId5"/>
    <p:sldId id="263" r:id="rId6"/>
    <p:sldId id="264" r:id="rId7"/>
    <p:sldId id="262" r:id="rId8"/>
    <p:sldId id="293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92" r:id="rId17"/>
    <p:sldId id="291" r:id="rId18"/>
    <p:sldId id="272" r:id="rId19"/>
    <p:sldId id="273" r:id="rId20"/>
    <p:sldId id="281" r:id="rId21"/>
    <p:sldId id="282" r:id="rId22"/>
    <p:sldId id="283" r:id="rId23"/>
    <p:sldId id="284" r:id="rId24"/>
    <p:sldId id="285" r:id="rId25"/>
    <p:sldId id="274" r:id="rId26"/>
    <p:sldId id="286" r:id="rId27"/>
    <p:sldId id="275" r:id="rId28"/>
    <p:sldId id="276" r:id="rId29"/>
    <p:sldId id="277" r:id="rId30"/>
    <p:sldId id="278" r:id="rId31"/>
    <p:sldId id="279" r:id="rId32"/>
    <p:sldId id="287" r:id="rId33"/>
    <p:sldId id="288" r:id="rId34"/>
    <p:sldId id="289" r:id="rId35"/>
    <p:sldId id="290" r:id="rId36"/>
    <p:sldId id="28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F9F91-B140-40DE-B3C1-A4260CE13029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D86E5-4649-4802-8E0E-7B2E0246C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C4B58-2DFF-444D-88A1-CB24F963C5F3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AFDF1-24E7-47B8-BB0E-80201575FBB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1DA2AD-362B-4F46-BB02-14C1B959DA2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9A3C3-673C-4504-8D31-9CAD32651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112FD-8C6B-4555-96B0-DA5F5A918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DEB49F75-CF20-45D9-A755-A5B2C03C31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CF012333-5145-4ABC-9E8C-32181765FA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&#1073;&#1086;&#1088;&#1100;&#1073;&#1072;%20&#1079;&#1072;%20&#1089;&#1091;&#1097;&#1077;&#1089;&#1090;&#1074;&#1086;&#1074;&#1072;&#1085;&#1080;&#1077;.xls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58200" cy="3096344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Arial Narrow" pitchFamily="34" charset="0"/>
              </a:rPr>
              <a:t>Движущие </a:t>
            </a:r>
            <a:br>
              <a:rPr lang="ru-RU" sz="8800" dirty="0" smtClean="0">
                <a:latin typeface="Arial Narrow" pitchFamily="34" charset="0"/>
              </a:rPr>
            </a:br>
            <a:r>
              <a:rPr lang="ru-RU" sz="8800" dirty="0" smtClean="0">
                <a:latin typeface="Arial Narrow" pitchFamily="34" charset="0"/>
              </a:rPr>
              <a:t>силы эволюции</a:t>
            </a:r>
            <a:endParaRPr lang="ru-RU" sz="8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63" y="285750"/>
            <a:ext cx="7835900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900" dirty="0" smtClean="0">
                <a:solidFill>
                  <a:schemeClr val="tx2">
                    <a:satMod val="130000"/>
                  </a:schemeClr>
                </a:solidFill>
              </a:rPr>
              <a:t>Материал для отбора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929562" cy="6192688"/>
          </a:xfrm>
        </p:spPr>
        <p:txBody>
          <a:bodyPr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В изменении пород домашних животных и культивируемых людьми растения участвуют два основных момента: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ИЗМЕНЧИВОСТЬ, дающая материал для выведения новых пород;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НАСЛЕДСТВЕННОСТЬ — общее свойство всех живых существ, благодаря которому особенности родителей передаются потомству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60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60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000" b="1" dirty="0" smtClean="0">
                <a:solidFill>
                  <a:srgbClr val="660066"/>
                </a:solidFill>
              </a:rPr>
              <a:t>*Дарвин</a:t>
            </a:r>
            <a:r>
              <a:rPr lang="ru-RU" sz="6000" dirty="0" smtClean="0">
                <a:solidFill>
                  <a:srgbClr val="660066"/>
                </a:solidFill>
              </a:rPr>
              <a:t> лично изучил все ему доступные породы домашних голубей и установил, что все они произошли от дикого скалистого голубя. Из одной формы, ставя при создании новой породы каждый раз особые требования, люди получили и крупных дутышей с высокими ногами, и маленького голубя — чайку, и почтовых голубей с их быстрым полетом, и павлиньих голубей с вееро­образным хвостом, и многих других.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214313"/>
            <a:ext cx="7407275" cy="760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>Формы искусственного отбора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143875" cy="5976664"/>
          </a:xfrm>
        </p:spPr>
        <p:txBody>
          <a:bodyPr>
            <a:normAutofit fontScale="85000" lnSpcReduction="20000"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Бессознательный отбор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— это отбор, при котором не ставится цель создания нового сорта или породы. Люди сохраняют лучших, на их взгляд, особей и уничтожают (выбраковывают) худших. Бессознательный отбор возник давно, с момента приручения собаки. Бессознательный отбор ведет к изменению растений и животных, к улучшению пород и сортов, к созданию новых местных пород и сортов. Нужный результат при этом отборе формируется медленно, но он может быть впечатляющим. 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Методический отбор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 — это отбор, осуществляемый человеком по определенному плану, с определенной целью — создания породы или сорта. 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Особенности: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ставится цель: селекционер решает, какие признаки надо изменить и в какую сторону, т. е. определяется направление отбора (яйценоскость, мясистость, красивый гребень, красивый хвост, красивое оперение);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составляется план создания породы (сорта): какие породы (сорта) ив каком порядке нужно скрещивать, какие виды скрещивания нужно применять;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создаются специальные условия жизни;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методический отбор - это творчество.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85938" y="0"/>
            <a:ext cx="6715125" cy="714375"/>
          </a:xfrm>
          <a:prstGeom prst="rect">
            <a:avLst/>
          </a:prstGeom>
        </p:spPr>
        <p:txBody>
          <a:bodyPr anchor="b">
            <a:normAutofit lnSpcReduction="10000"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3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ЕСТЕСТВЕННЫЙ ОТБОР</a:t>
            </a:r>
          </a:p>
        </p:txBody>
      </p:sp>
      <p:sp>
        <p:nvSpPr>
          <p:cNvPr id="7" name="Текст 2"/>
          <p:cNvSpPr txBox="1">
            <a:spLocks/>
          </p:cNvSpPr>
          <p:nvPr/>
        </p:nvSpPr>
        <p:spPr bwMode="auto">
          <a:xfrm>
            <a:off x="1714500" y="5072063"/>
            <a:ext cx="6715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7432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</a:rPr>
              <a:t>Сохранение благоприятных индивидуальных различий и изменений и уничтожение вредных, я назвал естественным отбором или переживанием наиболее приспособленных.</a:t>
            </a:r>
            <a:endParaRPr lang="ru-RU" sz="20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</a:endParaRPr>
          </a:p>
          <a:p>
            <a:pPr marL="27432" algn="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</a:rPr>
              <a:t>Ч. Дарвин</a:t>
            </a:r>
          </a:p>
          <a:p>
            <a:pPr marL="27432" algn="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ru-RU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</a:endParaRPr>
          </a:p>
        </p:txBody>
      </p:sp>
      <p:pic>
        <p:nvPicPr>
          <p:cNvPr id="21508" name="Picture 2" descr="C:\Documents and Settings\Я\Рабочий стол\Эволюция\489f95fdde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02719">
            <a:off x="6083300" y="962025"/>
            <a:ext cx="26257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Documents and Settings\Я\Рабочий стол\Эволюция\3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3071813"/>
            <a:ext cx="28940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C:\Documents and Settings\Я\Рабочий стол\Эволюция\2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16335">
            <a:off x="1509713" y="973138"/>
            <a:ext cx="2679700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5" descr="C:\Documents and Settings\Я\Рабочий стол\Эволюция\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813" y="3071813"/>
            <a:ext cx="2857500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696200" cy="201622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00B050"/>
                </a:solidFill>
              </a:rPr>
              <a:t>Механизм естественного отбора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subTitle" idx="1"/>
          </p:nvPr>
        </p:nvSpPr>
        <p:spPr>
          <a:xfrm>
            <a:off x="971600" y="1285875"/>
            <a:ext cx="7696200" cy="55721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1. Изменения генотипов в популяции многообразны, они затрагивают любые признаки и свойства организмов.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 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2. Среди множества изменений случайно возникают и такие, которые лучше соответствуют конкретным природным условиям в данное время.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 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3. Обладатели этих полезных признаков оставляют больше выживающих и размножающихся потомков по сравнению с остальными особями популяции.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 </a:t>
            </a:r>
          </a:p>
          <a:p>
            <a:pPr algn="just"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4. Из поколения в поколение полезные изменения суммируются, накапливаются, комбинируются и превращаются в адаптации — приспособления.</a:t>
            </a:r>
          </a:p>
          <a:p>
            <a:pPr eaLnBrk="1" hangingPunct="1">
              <a:defRPr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8072437" cy="5715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b="1" dirty="0" smtClean="0"/>
              <a:t>Сфера действия естественного отбора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360469" cy="4176464"/>
          </a:xfrm>
        </p:spPr>
        <p:txBody>
          <a:bodyPr>
            <a:noAutofit/>
          </a:bodyPr>
          <a:lstStyle/>
          <a:p>
            <a:pPr marL="26988" algn="just" eaLnBrk="1" hangingPunct="1">
              <a:buFont typeface="Arial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Естественный отбор затрагивает все признаки особи.</a:t>
            </a:r>
          </a:p>
          <a:p>
            <a:pPr marL="26988" algn="just" eaLnBrk="1" hangingPunct="1">
              <a:buFont typeface="Arial" charset="0"/>
              <a:buChar char="•"/>
            </a:pPr>
            <a:endParaRPr lang="ru-RU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26988" algn="just" eaLnBrk="1" hangingPunct="1">
              <a:buFont typeface="Arial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Отбор идет по фенотипам — результатам реализации генотипа в процессе онтогенеза в конкретных условиях среды, т. е. отбор действует лишь косвенно на генотипы.</a:t>
            </a:r>
          </a:p>
          <a:p>
            <a:pPr marL="26988" algn="just" eaLnBrk="1" hangingPunct="1">
              <a:buFont typeface="Arial" charset="0"/>
              <a:buChar char="•"/>
            </a:pPr>
            <a:endParaRPr lang="ru-RU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26988" algn="just" eaLnBrk="1" hangingPunct="1">
              <a:buFont typeface="Arial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Поле действия естественного отбора — популяции.</a:t>
            </a:r>
          </a:p>
          <a:p>
            <a:pPr marL="26988" algn="just" eaLnBrk="1" hangingPunct="1">
              <a:buFont typeface="Arial" charset="0"/>
              <a:buChar char="•"/>
            </a:pPr>
            <a:endParaRPr lang="ru-RU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26988" algn="just" eaLnBrk="1" hangingPunct="1">
              <a:buFont typeface="Arial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Точка приложения естественного отбора - признак или свойство.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404664"/>
            <a:ext cx="7621587" cy="7143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/>
              <a:t>Естественный отбор имеет две стороны: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28750"/>
            <a:ext cx="8640960" cy="5429250"/>
          </a:xfrm>
        </p:spPr>
        <p:txBody>
          <a:bodyPr/>
          <a:lstStyle/>
          <a:p>
            <a:pPr lvl="2" algn="just">
              <a:buFont typeface="Arial" pitchFamily="34" charset="0"/>
              <a:buChar char="•"/>
              <a:defRPr/>
            </a:pPr>
            <a:r>
              <a:rPr lang="ru-RU" sz="2500" dirty="0" smtClean="0">
                <a:solidFill>
                  <a:schemeClr val="bg1"/>
                </a:solidFill>
                <a:latin typeface="Arial Narrow" pitchFamily="34" charset="0"/>
              </a:rPr>
              <a:t>дифференциальную (избирательную) выживаемость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2500" dirty="0" smtClean="0">
                <a:solidFill>
                  <a:schemeClr val="bg1"/>
                </a:solidFill>
                <a:latin typeface="Arial Narrow" pitchFamily="34" charset="0"/>
              </a:rPr>
              <a:t>дифференциальную смертность</a:t>
            </a:r>
          </a:p>
          <a:p>
            <a:pPr algn="just" eaLnBrk="1" hangingPunct="1">
              <a:defRPr/>
            </a:pPr>
            <a:endParaRPr lang="ru-RU" sz="2500" dirty="0" smtClean="0">
              <a:solidFill>
                <a:srgbClr val="581E3B"/>
              </a:solidFill>
              <a:latin typeface="Arial Narrow" pitchFamily="34" charset="0"/>
            </a:endParaRPr>
          </a:p>
          <a:p>
            <a:pPr algn="just" eaLnBrk="1" hangingPunct="1">
              <a:defRPr/>
            </a:pPr>
            <a:r>
              <a:rPr lang="ru-RU" sz="2500" dirty="0" smtClean="0">
                <a:solidFill>
                  <a:schemeClr val="tx1"/>
                </a:solidFill>
                <a:latin typeface="Arial Narrow" pitchFamily="34" charset="0"/>
              </a:rPr>
              <a:t>*т.е. естественный отбор имеет положительную и отрицательную стороны. </a:t>
            </a:r>
          </a:p>
          <a:p>
            <a:pPr algn="just" eaLnBrk="1" hangingPunct="1">
              <a:defRPr/>
            </a:pPr>
            <a:r>
              <a:rPr lang="ru-RU" sz="2500" dirty="0" smtClean="0">
                <a:solidFill>
                  <a:schemeClr val="tx1"/>
                </a:solidFill>
                <a:latin typeface="Arial Narrow" pitchFamily="34" charset="0"/>
              </a:rPr>
              <a:t>Отрицательная сторона естественного отбора — элиминация. </a:t>
            </a:r>
          </a:p>
          <a:p>
            <a:pPr algn="just" eaLnBrk="1" hangingPunct="1">
              <a:defRPr/>
            </a:pPr>
            <a:r>
              <a:rPr lang="ru-RU" sz="2500" dirty="0" smtClean="0">
                <a:solidFill>
                  <a:schemeClr val="tx1"/>
                </a:solidFill>
                <a:latin typeface="Arial Narrow" pitchFamily="34" charset="0"/>
              </a:rPr>
              <a:t>Положительная сторона — сохранение фенотипов наиболее соответствующих условиям экосистемы в данный момент. </a:t>
            </a:r>
          </a:p>
          <a:p>
            <a:pPr algn="just" eaLnBrk="1" hangingPunct="1">
              <a:defRPr/>
            </a:pPr>
            <a:endParaRPr lang="ru-RU" sz="25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just" eaLnBrk="1" hangingPunct="1">
              <a:defRPr/>
            </a:pPr>
            <a:r>
              <a:rPr lang="ru-RU" sz="2500" dirty="0" smtClean="0">
                <a:solidFill>
                  <a:schemeClr val="tx1"/>
                </a:solidFill>
                <a:latin typeface="Arial Narrow" pitchFamily="34" charset="0"/>
              </a:rPr>
              <a:t>*Естественный отбор увеличивает частоту этих фенотипов, а значит — и частоту генов, формирующих эти фенотипы.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Борьба за существование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Причины возникновения борьбы за существование?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28628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800" b="1" dirty="0" smtClean="0"/>
              <a:t>Одно растение одуванчика занимает на земле площадь 10м</a:t>
            </a:r>
            <a:r>
              <a:rPr lang="ru-RU" sz="2800" b="1" baseline="30000" dirty="0" smtClean="0"/>
              <a:t>2   </a:t>
            </a:r>
            <a:r>
              <a:rPr lang="ru-RU" sz="2800" b="1" dirty="0" smtClean="0"/>
              <a:t> и дает в год 100 летучих семян. </a:t>
            </a:r>
          </a:p>
          <a:p>
            <a:pPr algn="just">
              <a:buNone/>
            </a:pPr>
            <a:r>
              <a:rPr lang="ru-RU" sz="2800" b="1" dirty="0" smtClean="0"/>
              <a:t>а) Сколько квадратных километров площади покроет все потомство одной особи одуванчика через 10 лет при условии, если он размножается беспрепятственно по геометрической прогрессии?   (1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10</a:t>
            </a:r>
            <a:r>
              <a:rPr lang="ru-RU" sz="2800" b="1" baseline="30000" dirty="0" smtClean="0"/>
              <a:t>12</a:t>
            </a:r>
            <a:r>
              <a:rPr lang="ru-RU" sz="2800" b="1" dirty="0" smtClean="0"/>
              <a:t> км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) </a:t>
            </a:r>
          </a:p>
          <a:p>
            <a:pPr algn="just">
              <a:buNone/>
            </a:pPr>
            <a:r>
              <a:rPr lang="ru-RU" sz="2800" b="1" dirty="0" smtClean="0"/>
              <a:t>б) Хватит ли этим растениям на 11-й год места на поверхности земного шара?  (площадь поверхности земного шара 510 млн. км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)</a:t>
            </a:r>
          </a:p>
          <a:p>
            <a:pPr algn="just">
              <a:buNone/>
            </a:pPr>
            <a:r>
              <a:rPr lang="ru-RU" sz="2800" b="1" dirty="0" smtClean="0"/>
              <a:t>в) Покроет ли этот вид сплошь хотя бы один материк? Почему?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5643578"/>
            <a:ext cx="8429684" cy="121442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Главная причина борьбы – несоответствие между возможностью видов к беспредельному размножению и ограниченностью ресурсов. 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smtClean="0"/>
              <a:t>Формы борьбы за существование</a:t>
            </a:r>
          </a:p>
        </p:txBody>
      </p:sp>
      <p:pic>
        <p:nvPicPr>
          <p:cNvPr id="23557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4191000"/>
            <a:ext cx="3581400" cy="2452688"/>
          </a:xfrm>
        </p:spPr>
      </p:pic>
      <p:pic>
        <p:nvPicPr>
          <p:cNvPr id="23558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1143000"/>
            <a:ext cx="3657600" cy="2279650"/>
          </a:xfrm>
        </p:spPr>
      </p:pic>
      <p:pic>
        <p:nvPicPr>
          <p:cNvPr id="23559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4572000"/>
            <a:ext cx="3352800" cy="2116138"/>
          </a:xfrm>
        </p:spPr>
      </p:pic>
      <p:pic>
        <p:nvPicPr>
          <p:cNvPr id="23561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28600" y="1143000"/>
            <a:ext cx="3429000" cy="2287588"/>
          </a:xfrm>
          <a:noFill/>
        </p:spPr>
      </p:pic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3657600" y="2286000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905000" y="3429000"/>
            <a:ext cx="0" cy="1143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3733800" y="3429000"/>
            <a:ext cx="160020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394325" y="6161088"/>
            <a:ext cx="2438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hlinkClick r:id="rId6" action="ppaction://hlinkfile"/>
              </a:rPr>
              <a:t>Межвидовая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800" b="1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318125" y="2884488"/>
            <a:ext cx="297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Внутривидовая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28600" y="4546600"/>
            <a:ext cx="39512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Борьба с неблагоприятными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hlinkClick r:id="" action="ppaction://noaction"/>
              </a:rPr>
              <a:t>условиями среды</a:t>
            </a:r>
            <a:endParaRPr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sz="2000" b="1"/>
          </a:p>
        </p:txBody>
      </p:sp>
      <p:sp>
        <p:nvSpPr>
          <p:cNvPr id="10253" name="AutoShape 1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67200" y="6248400"/>
            <a:ext cx="533400" cy="3810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  <p:bldP spid="23559" grpId="0"/>
      <p:bldP spid="23561" grpId="0"/>
      <p:bldP spid="23562" grpId="0" animBg="1"/>
      <p:bldP spid="23563" grpId="0" animBg="1"/>
      <p:bldP spid="23564" grpId="0" animBg="1"/>
      <p:bldP spid="23565" grpId="0"/>
      <p:bldP spid="23566" grpId="0"/>
      <p:bldP spid="235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533400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/>
              <a:t>Внутривидовая борьба за существование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2057400"/>
            <a:ext cx="3505200" cy="2444750"/>
          </a:xfrm>
        </p:spPr>
      </p:pic>
      <p:pic>
        <p:nvPicPr>
          <p:cNvPr id="11268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057400"/>
            <a:ext cx="3505200" cy="2443163"/>
          </a:xfrm>
        </p:spPr>
      </p:pic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685800" y="1371600"/>
            <a:ext cx="7891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/>
              <a:t>У особей одного вида сходны потребности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65125" y="2097088"/>
            <a:ext cx="2262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 территории</a:t>
            </a:r>
          </a:p>
        </p:txBody>
      </p:sp>
      <p:pic>
        <p:nvPicPr>
          <p:cNvPr id="11271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71800" y="4343400"/>
            <a:ext cx="3276600" cy="2347913"/>
          </a:xfrm>
        </p:spPr>
      </p:pic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124200" y="6096000"/>
            <a:ext cx="253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 размножении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5486400" y="2133600"/>
            <a:ext cx="1287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В пище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/>
      <p:bldP spid="327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Развитие эволюционных представлений</a:t>
            </a:r>
          </a:p>
        </p:txBody>
      </p:sp>
      <p:pic>
        <p:nvPicPr>
          <p:cNvPr id="6151" name="Picture 7" descr="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692150"/>
            <a:ext cx="4846638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68313" y="1125538"/>
            <a:ext cx="3743325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Автором первой стройной эволюционной концепции был Чарльз Дарвин, написавший по этому поводу книгу:</a:t>
            </a:r>
          </a:p>
          <a:p>
            <a:pPr>
              <a:spcBef>
                <a:spcPct val="50000"/>
              </a:spcBef>
            </a:pPr>
            <a:r>
              <a:rPr lang="ru-RU"/>
              <a:t>«О происхождении видов путем естественного отбора или о сохранении благоприятственных пород в борьбе за жизнь»</a:t>
            </a:r>
          </a:p>
        </p:txBody>
      </p:sp>
      <p:pic>
        <p:nvPicPr>
          <p:cNvPr id="6153" name="Picture 9" descr="darvin_o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077072"/>
            <a:ext cx="1592696" cy="260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140200" y="5229225"/>
            <a:ext cx="482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Чарльз Дарвин (1809 - 1882)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Внутривидовая борьба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Приводит к сохранению популяции и вида за счёт гибели или неучастия в размножении наименее приспособленных особей данного вида.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148263" y="3603625"/>
          <a:ext cx="1611312" cy="1120775"/>
        </p:xfrm>
        <a:graphic>
          <a:graphicData uri="http://schemas.openxmlformats.org/presentationml/2006/ole">
            <p:oleObj spid="_x0000_s2050" name="Пакет" r:id="rId3" imgW="1838160" imgH="485640" progId="Package">
              <p:embed/>
            </p:oleObj>
          </a:graphicData>
        </a:graphic>
      </p:graphicFrame>
      <p:pic>
        <p:nvPicPr>
          <p:cNvPr id="33798" name="Picture 6" descr="пингвин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916113"/>
            <a:ext cx="4103688" cy="388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Примеры внутривидовой борьбы: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598613"/>
            <a:ext cx="3654425" cy="4638675"/>
          </a:xfrm>
          <a:solidFill>
            <a:srgbClr val="FFFF00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Борьба за территорию;</a:t>
            </a:r>
          </a:p>
          <a:p>
            <a:pPr>
              <a:lnSpc>
                <a:spcPct val="90000"/>
              </a:lnSpc>
            </a:pPr>
            <a:r>
              <a:rPr lang="ru-RU" sz="2800"/>
              <a:t>Состязание за добычу;</a:t>
            </a:r>
          </a:p>
          <a:p>
            <a:pPr>
              <a:lnSpc>
                <a:spcPct val="90000"/>
              </a:lnSpc>
            </a:pPr>
            <a:r>
              <a:rPr lang="ru-RU" sz="2800"/>
              <a:t>Внутривидовой каннибализм;</a:t>
            </a:r>
          </a:p>
          <a:p>
            <a:pPr>
              <a:lnSpc>
                <a:spcPct val="90000"/>
              </a:lnSpc>
            </a:pPr>
            <a:r>
              <a:rPr lang="ru-RU" sz="2800"/>
              <a:t>Борьба за главенство в стае;</a:t>
            </a:r>
          </a:p>
          <a:p>
            <a:pPr>
              <a:lnSpc>
                <a:spcPct val="90000"/>
              </a:lnSpc>
            </a:pPr>
            <a:r>
              <a:rPr lang="ru-RU" sz="2800"/>
              <a:t>Борьба за обладание самкой</a:t>
            </a:r>
          </a:p>
        </p:txBody>
      </p:sp>
      <p:pic>
        <p:nvPicPr>
          <p:cNvPr id="35848" name="Picture 8" descr="j033236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16113"/>
            <a:ext cx="3924300" cy="396081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7013"/>
            <a:ext cx="7477125" cy="1143000"/>
          </a:xfrm>
        </p:spPr>
        <p:txBody>
          <a:bodyPr/>
          <a:lstStyle/>
          <a:p>
            <a:r>
              <a:rPr lang="ru-RU"/>
              <a:t>Межвидовая борьба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98613"/>
            <a:ext cx="3616325" cy="4497387"/>
          </a:xfrm>
        </p:spPr>
        <p:txBody>
          <a:bodyPr>
            <a:normAutofit lnSpcReduction="10000"/>
          </a:bodyPr>
          <a:lstStyle/>
          <a:p>
            <a:r>
              <a:rPr lang="ru-RU" sz="2800"/>
              <a:t>Приводит к победе более жизнеспособной особи или популяции одного вида над менее жизнеспособной особью или популяцией другого вида.</a:t>
            </a:r>
          </a:p>
        </p:txBody>
      </p:sp>
      <p:pic>
        <p:nvPicPr>
          <p:cNvPr id="37895" name="Picture 7" descr="опыление насекомы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484313"/>
            <a:ext cx="3816350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Примеры межвидовой борьбы: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35375" y="1341438"/>
            <a:ext cx="4105275" cy="5040312"/>
          </a:xfrm>
          <a:solidFill>
            <a:srgbClr val="FFFF00"/>
          </a:solidFill>
        </p:spPr>
        <p:txBody>
          <a:bodyPr/>
          <a:lstStyle/>
          <a:p>
            <a:r>
              <a:rPr lang="ru-RU" sz="2400"/>
              <a:t>Вытеснение пчелы австралийской пчелой европейской;</a:t>
            </a:r>
          </a:p>
          <a:p>
            <a:r>
              <a:rPr lang="ru-RU" sz="2400"/>
              <a:t>Конкуренция между серой и чёрной крысами;</a:t>
            </a:r>
          </a:p>
          <a:p>
            <a:r>
              <a:rPr lang="ru-RU" sz="2400"/>
              <a:t>Конкуренция за свет между елью и берёзой;</a:t>
            </a:r>
          </a:p>
          <a:p>
            <a:r>
              <a:rPr lang="ru-RU" sz="2400"/>
              <a:t>Паразитизм;</a:t>
            </a:r>
          </a:p>
          <a:p>
            <a:r>
              <a:rPr lang="ru-RU" sz="2400"/>
              <a:t>Вытеснение куницей-харзой соболя из его привычных мест обитания.</a:t>
            </a:r>
          </a:p>
        </p:txBody>
      </p:sp>
      <p:pic>
        <p:nvPicPr>
          <p:cNvPr id="39942" name="Picture 6" descr="лиственный ле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44675"/>
            <a:ext cx="3600450" cy="4105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4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/>
              <a:t>Борьба с неблагоприятными условиями среды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Приводит к выживанию в изменившихся условиях неживой природы наиболее приспособленных особей, популяций и видов.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2800"/>
          </a:p>
        </p:txBody>
      </p:sp>
      <p:pic>
        <p:nvPicPr>
          <p:cNvPr id="41989" name="Picture 5" descr="медуз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557338"/>
            <a:ext cx="3744912" cy="467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1"/>
            <a:ext cx="8385175" cy="96815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Борьба с неблагоприятными условиями среды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 smtClean="0">
              <a:solidFill>
                <a:schemeClr val="tx1"/>
              </a:solidFill>
            </a:endParaRPr>
          </a:p>
        </p:txBody>
      </p:sp>
      <p:pic>
        <p:nvPicPr>
          <p:cNvPr id="20485" name="Picture 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3933056"/>
            <a:ext cx="2438400" cy="1536218"/>
          </a:xfrm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1"/>
            <a:ext cx="2193167" cy="15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52400" y="5638800"/>
            <a:ext cx="405956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Засуха в саванне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4716016" y="2492896"/>
            <a:ext cx="388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Низкие температуры</a:t>
            </a:r>
          </a:p>
        </p:txBody>
      </p:sp>
      <p:pic>
        <p:nvPicPr>
          <p:cNvPr id="20490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96136" y="3789040"/>
            <a:ext cx="2316595" cy="1860550"/>
          </a:xfrm>
        </p:spPr>
      </p:pic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5508104" y="5805264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Недостаток света</a:t>
            </a:r>
          </a:p>
        </p:txBody>
      </p:sp>
      <p:pic>
        <p:nvPicPr>
          <p:cNvPr id="20487" name="Picture 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115616" y="1340768"/>
            <a:ext cx="2078333" cy="1616075"/>
          </a:xfrm>
        </p:spPr>
      </p:pic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0" y="3212976"/>
            <a:ext cx="515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Щелочная среда кишечника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5" grpId="1"/>
      <p:bldP spid="20493" grpId="0" build="allAtOnce"/>
      <p:bldP spid="20494" grpId="0"/>
      <p:bldP spid="20494" grpId="1"/>
      <p:bldP spid="20490" grpId="0"/>
      <p:bldP spid="20490" grpId="1"/>
      <p:bldP spid="20495" grpId="0"/>
      <p:bldP spid="20495" grpId="1"/>
      <p:bldP spid="20487" grpId="0"/>
      <p:bldP spid="204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Примеры борьбы с неблагоприятными условиями окружающей среды: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598613"/>
            <a:ext cx="3744913" cy="4422775"/>
          </a:xfrm>
          <a:solidFill>
            <a:srgbClr val="FFFF00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Сезонная линька;</a:t>
            </a:r>
          </a:p>
          <a:p>
            <a:pPr>
              <a:lnSpc>
                <a:spcPct val="80000"/>
              </a:lnSpc>
            </a:pPr>
            <a:r>
              <a:rPr lang="ru-RU" sz="2400"/>
              <a:t>Летняя и зимняя спячка;</a:t>
            </a:r>
          </a:p>
          <a:p>
            <a:pPr>
              <a:lnSpc>
                <a:spcPct val="80000"/>
              </a:lnSpc>
            </a:pPr>
            <a:r>
              <a:rPr lang="ru-RU" sz="2400"/>
              <a:t>Сезонные перелёты и кочёвки птиц;</a:t>
            </a:r>
          </a:p>
          <a:p>
            <a:pPr>
              <a:lnSpc>
                <a:spcPct val="80000"/>
              </a:lnSpc>
            </a:pPr>
            <a:r>
              <a:rPr lang="ru-RU" sz="2400"/>
              <a:t>Сильно развитая корневая система и видоизменённые листья у пустынных растений;</a:t>
            </a:r>
          </a:p>
          <a:p>
            <a:pPr>
              <a:lnSpc>
                <a:spcPct val="80000"/>
              </a:lnSpc>
            </a:pPr>
            <a:r>
              <a:rPr lang="ru-RU" sz="2400"/>
              <a:t>Низкорослость берёзы и ивы в условиях тундры.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  <p:pic>
        <p:nvPicPr>
          <p:cNvPr id="44040" name="Picture 8" descr="бел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4067175" cy="4392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3" name="Organization Chart 5"/>
          <p:cNvGraphicFramePr>
            <a:graphicFrameLocks/>
          </p:cNvGraphicFramePr>
          <p:nvPr/>
        </p:nvGraphicFramePr>
        <p:xfrm>
          <a:off x="179512" y="404664"/>
          <a:ext cx="8497888" cy="604867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ДВИЖУЩИЙ.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/>
              <a:t>Движущий отбор</a:t>
            </a:r>
            <a:r>
              <a:rPr lang="ru-RU" sz="2000" i="1"/>
              <a:t> — форма естественного отбора, которая действует при направленном изменении условий внешней среды.</a:t>
            </a:r>
            <a:r>
              <a:rPr lang="ru-RU" sz="2000"/>
              <a:t> В этом случае особи с признаками, которые отклоняются в определённую сторону от среднего значения, получают преимущества. При этом иные вариации признака подвергаются отрицательному отбору. В результате в популяции из поколения к поколению происходит сдвиг средней величины признака в определённом направлении. При этом давление движущего отбора должно отвечать приспособительным возможностям популяции и скорости мутационных изменений. Современным случаем движущего отбора является «индустриальный меланизм английских бабочек». . Он сохраняет наследственные изменения в определённом направлении, перемещая соответственно и норму реакции. Например, при освоении почвы, как среды обитания у различных неродственных групп животных конечности превратились в роющие.</a:t>
            </a:r>
          </a:p>
        </p:txBody>
      </p:sp>
      <p:pic>
        <p:nvPicPr>
          <p:cNvPr id="18436" name="Picture 4" descr="bio288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4664"/>
            <a:ext cx="2066925" cy="1543050"/>
          </a:xfrm>
          <a:prstGeom prst="rect">
            <a:avLst/>
          </a:prstGeom>
          <a:noFill/>
        </p:spPr>
      </p:pic>
      <p:pic>
        <p:nvPicPr>
          <p:cNvPr id="18437" name="Picture 5" descr="50359518d10da609bb6669becf2e4a8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152525" cy="1019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СТАБИЛИЗИРУЮЩИЙ.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b="1" i="1"/>
              <a:t>Стабилизирующий отбор</a:t>
            </a:r>
            <a:r>
              <a:rPr lang="ru-RU" sz="2000" i="1"/>
              <a:t> — форма естественного отбора, при котором действие направлено против особей, имеющих крайние отклонения от средней нормы, в пользу особей со средней выраженностью признака.</a:t>
            </a:r>
            <a:r>
              <a:rPr lang="ru-RU" sz="2000"/>
              <a:t> Описано множество примеров действия стабилизующего отбора в природе. Например, на первый взгляд кажется, что наибольший вклад в генофонд следующего поколения должны вносить особи с максимальной плодовитостью. Однако наблюдения над природными популяциями птиц и млекопитающих показывают, что это не так. Чем больше птенцов или детёнышей в гнезде, тем труднее их выкормить, тем каждый из них меньше и слабее. В результате наиболее приспособленными оказываются особи со средней плодовитостью. Отбор в пользу средних значений был обнаружен по множеству признаков. У млекопитающих новорождённые с очень низким и очень высоким весом чаще погибают при рождении или в первые недели жизни, чем новорождённые со средним весом. </a:t>
            </a:r>
          </a:p>
        </p:txBody>
      </p:sp>
      <p:pic>
        <p:nvPicPr>
          <p:cNvPr id="19460" name="Picture 4" descr="gnbxr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5445125"/>
            <a:ext cx="1841500" cy="1012825"/>
          </a:xfrm>
          <a:prstGeom prst="rect">
            <a:avLst/>
          </a:prstGeom>
          <a:noFill/>
        </p:spPr>
      </p:pic>
      <p:pic>
        <p:nvPicPr>
          <p:cNvPr id="19461" name="Picture 5" descr="enr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93800" cy="1368425"/>
          </a:xfrm>
          <a:prstGeom prst="rect">
            <a:avLst/>
          </a:prstGeom>
          <a:noFill/>
        </p:spPr>
      </p:pic>
      <p:pic>
        <p:nvPicPr>
          <p:cNvPr id="19462" name="Picture 6" descr="gtne[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5805488"/>
            <a:ext cx="666750" cy="857250"/>
          </a:xfrm>
          <a:prstGeom prst="rect">
            <a:avLst/>
          </a:prstGeom>
          <a:noFill/>
        </p:spPr>
      </p:pic>
      <p:pic>
        <p:nvPicPr>
          <p:cNvPr id="19463" name="Picture 7" descr="26ebc7723f1eefb9ad458bd2ac366f0b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0"/>
            <a:ext cx="1331912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428625"/>
            <a:ext cx="8143875" cy="10715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/>
              <a:t>Основные положения эволюционного учения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1785938"/>
            <a:ext cx="7624763" cy="40005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1. В пределах каждого вида живых организмов существует огромный размах индивидуальной наследственной изменчивости по морфологическим, физиологическим, поведенческим и любым другим признакам. Эта изменчивость может иметь непрерывный, количественный, или прерывистый качественный характер, но она существует всегда.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2. Все живые организмы размножаются в геометрической прогрессии.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3. Жизненные ресурсы для любого вида живых организмов ограничены, и поэтому должна возникать борьба за существование либо между особями одного вида, либо между особями разных видов, либо с природными условиями. В понятие «борьба за существование» Дарвин включил не только собственно борьбу особи за жизнь, но и борьбу за успех в размножении.</a:t>
            </a:r>
            <a:b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ru-RU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ПОЛОВОЙ.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i="1"/>
              <a:t>Половой отбор - это естественный отбор на успех в размножении. </a:t>
            </a:r>
            <a:r>
              <a:rPr lang="ru-RU" sz="2800"/>
              <a:t>У самцов многих видов обнаруживаются явно выраженные вторичные половые признаки, которые на первый взгляд кажутся неадаптивными: хвост павлина, яркие перья райских птиц и попугаев, алые гребни петухов, феерические цвета тропических рыбок, песни птиц и лягушек, и т.п. Многие из этих особенностей осложняют жизнь их носителей, делают их легко заметными для хищников.  </a:t>
            </a:r>
          </a:p>
        </p:txBody>
      </p:sp>
      <p:pic>
        <p:nvPicPr>
          <p:cNvPr id="20486" name="Picture 6" descr="jkty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972" y="0"/>
            <a:ext cx="2638028" cy="1978521"/>
          </a:xfrm>
          <a:prstGeom prst="rect">
            <a:avLst/>
          </a:prstGeom>
          <a:noFill/>
        </p:spPr>
      </p:pic>
      <p:pic>
        <p:nvPicPr>
          <p:cNvPr id="20488" name="Picture 8" descr="hji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1685925" cy="17002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ДИЗРУПТИВНЫЙ.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/>
              <a:t>Дизруптивный (разрывающий) отбор</a:t>
            </a:r>
            <a:r>
              <a:rPr lang="ru-RU" sz="2000" i="1"/>
              <a:t> — форма естественного отбора, при котором условия благоприятствуют двум или нескольким крайним вариантам (направлениям) изменчивости, но не благоприятствуют промежуточному, среднему состоянию признака. В результате может появиться несколько новых форм из одной исходной.</a:t>
            </a:r>
            <a:r>
              <a:rPr lang="ru-RU" sz="2000"/>
              <a:t> Действием дизруптивного отбора объясняют образование сезонных рас у некоторых сорных растений. Было показано, что сроки цветения и созревания семян у одного из видов таких растений - погремка лугового- растянуты почти на все лето, причем большая часть растений цветет и плодоносит в середине лета. Однако на сенокосных лугах получают преимущества те растения, которые успевают отцвести и дать семена до покоса, и те, которые дают семена в конце лета, после покоса. В результате образуются две расы погремка – ранне- и позднецветущая.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Закрепление темы: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Выпишите порядковые номера причин, приводящих к гибели особей одуванчика в три строчки:</a:t>
            </a:r>
          </a:p>
          <a:p>
            <a:endParaRPr lang="ru-RU" dirty="0"/>
          </a:p>
          <a:p>
            <a:pPr>
              <a:buFontTx/>
              <a:buNone/>
            </a:pPr>
            <a:r>
              <a:rPr lang="ru-RU" dirty="0"/>
              <a:t>А – Внутривидовая борьба</a:t>
            </a:r>
          </a:p>
          <a:p>
            <a:pPr>
              <a:buFontTx/>
              <a:buNone/>
            </a:pPr>
            <a:r>
              <a:rPr lang="ru-RU" dirty="0"/>
              <a:t>Б – Межвидовая борьба</a:t>
            </a:r>
          </a:p>
          <a:p>
            <a:pPr>
              <a:buFontTx/>
              <a:buNone/>
            </a:pPr>
            <a:r>
              <a:rPr lang="ru-RU" dirty="0"/>
              <a:t>В – Борьба с неблагоприятными    условиями среды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Причины гибели особей одуванчика: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1-плоды вместе с сеном попадают в желудок овцы;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2-плодами питаются многие птицы;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3-всходами питаются травоядные животные;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4-одуванчики  топчут люди;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5- растения затемняют пырей, крапива;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6-сами одуванчики вытесняют друг друга;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7-семена погибают на скалах, в пустыне;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8-семена не прорастают от недостатка влаги;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9-растения гибнут от сильных морозов;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10-растения погибают от болезнетворных бактерий и вирусов.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754062"/>
          </a:xfrm>
        </p:spPr>
        <p:txBody>
          <a:bodyPr/>
          <a:lstStyle/>
          <a:p>
            <a:r>
              <a:rPr lang="ru-RU"/>
              <a:t>Ответьте на вопросы: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268538" y="1052513"/>
            <a:ext cx="5381625" cy="5805487"/>
          </a:xfrm>
        </p:spPr>
        <p:txBody>
          <a:bodyPr/>
          <a:lstStyle/>
          <a:p>
            <a:r>
              <a:rPr lang="ru-RU" sz="2400"/>
              <a:t>В гнёздах сов часто можно обнаружить разновозрастных птенцов. У полярной совы старшие появляются в июне, а младшие птенцы – в июле. У филина все птенцы старше один другого на 5-7 дней. Каково биологическое значение этого явления? Какими положениями эволюционного учения можно объяснить особенности размножения хищных птиц?</a:t>
            </a:r>
          </a:p>
        </p:txBody>
      </p:sp>
      <p:pic>
        <p:nvPicPr>
          <p:cNvPr id="50181" name="Picture 5" descr="сов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365625"/>
            <a:ext cx="2555875" cy="2087563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249237"/>
          </a:xfrm>
        </p:spPr>
        <p:txBody>
          <a:bodyPr>
            <a:normAutofit fontScale="90000"/>
          </a:bodyPr>
          <a:lstStyle/>
          <a:p>
            <a:endParaRPr lang="ru-RU" sz="3600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692150"/>
            <a:ext cx="3673475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Мальки трески часто поселяются под колоколом некоторых видов медуз, щупальца которых ядовиты. Как могло возникнуть такое явление? С помощью каких положений эволюционной теории можно объяснить такую «странность» поведения мальков трески?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400"/>
          </a:p>
        </p:txBody>
      </p:sp>
      <p:pic>
        <p:nvPicPr>
          <p:cNvPr id="51210" name="Picture 10" descr="актиния щупальца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3851275" y="1557338"/>
            <a:ext cx="3960813" cy="46069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8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   </a:t>
            </a:r>
            <a:b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     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5" y="714356"/>
          <a:ext cx="7929585" cy="53634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43195"/>
                <a:gridCol w="2643195"/>
                <a:gridCol w="2643195"/>
              </a:tblGrid>
              <a:tr h="755489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СРАВНИТЕЛЬНЫЕ </a:t>
                      </a:r>
                    </a:p>
                    <a:p>
                      <a:r>
                        <a:rPr lang="ru-RU" sz="1080" dirty="0" smtClean="0"/>
                        <a:t>ПРИЗНАКИ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ЕСТЕСТВЕННЫЙ ОТБОР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ИСКУССТВЕННЫЙ ОТБОР</a:t>
                      </a:r>
                    </a:p>
                    <a:p>
                      <a:endParaRPr lang="ru-RU" sz="1080" dirty="0"/>
                    </a:p>
                  </a:txBody>
                  <a:tcPr/>
                </a:tc>
              </a:tr>
              <a:tr h="528842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1. ОТБИРАЮЩИЙ ФАКТОР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УСЛОВИЯ ВНЕШНЕЙ СРЕДЫ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ЧЕЛОВЕК</a:t>
                      </a:r>
                      <a:endParaRPr lang="ru-RU" sz="1080" dirty="0"/>
                    </a:p>
                  </a:txBody>
                  <a:tcPr/>
                </a:tc>
              </a:tr>
              <a:tr h="1208782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2. РЕЗУЛЬТАТЫ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МНОГООБРАЗИЕ</a:t>
                      </a:r>
                      <a:r>
                        <a:rPr lang="ru-RU" sz="1080" baseline="0" dirty="0" smtClean="0"/>
                        <a:t> ВИДОВ, ИХ ПРИСПОСОБЛЕННОСТЬ К СРЕДЕ ОБИТАНИЯ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МНОГООБРАЗИЕ</a:t>
                      </a:r>
                      <a:r>
                        <a:rPr lang="ru-RU" sz="1080" baseline="0" dirty="0" smtClean="0"/>
                        <a:t> СОРТОВ РАСТЕНИЙ И ПОРОД ЖИВОТНЫХ, ИХ ПРИСПОСОБЛЕННОСТЬ К НУЖДАМ ЧЕЛОВЕКА</a:t>
                      </a:r>
                    </a:p>
                    <a:p>
                      <a:endParaRPr lang="ru-RU" sz="1080" dirty="0"/>
                    </a:p>
                  </a:txBody>
                  <a:tcPr/>
                </a:tc>
              </a:tr>
              <a:tr h="536677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3. ПРОДОЛЖИТЕЛЬНОСТЬ ДЕЙСТВИЯ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ПОСТОЯННО, ТЫСЯЧИЛЕТИЯ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ОКОЛО 10 ЛЕТ (ВРЕМЯ ВЫВЕДЕНИЯ СОРТА ИЛИ ПОРОДЫ)</a:t>
                      </a:r>
                      <a:endParaRPr lang="ru-RU" sz="1080" dirty="0"/>
                    </a:p>
                  </a:txBody>
                  <a:tcPr/>
                </a:tc>
              </a:tr>
              <a:tr h="375674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4. ОБЪЕКТ ДЕЙСТВИЯ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ПОПУЛЯЦИЯ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ОТДЕЛЬНЫЕ ОСОБИ ИЛИ ИХ ГРУППЫ</a:t>
                      </a:r>
                      <a:endParaRPr lang="ru-RU" sz="1080" dirty="0"/>
                    </a:p>
                  </a:txBody>
                  <a:tcPr/>
                </a:tc>
              </a:tr>
              <a:tr h="858683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5. МЕСТО ДЕЙСТВИЯ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ПРИРОДНЫЕ ЭКОСИСТЕМЫ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НАУЧНО-ИССЛЕДОВАТЕЛЬСКИЕ УЧРЕЖДЕНИЯ (селекционные станции, племенные фермы)</a:t>
                      </a:r>
                      <a:endParaRPr lang="ru-RU" sz="1080" dirty="0"/>
                    </a:p>
                  </a:txBody>
                  <a:tcPr/>
                </a:tc>
              </a:tr>
              <a:tr h="536677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6. ФОРМЫ ОТБОРА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ДВИЖУЩИЙ, СТАБИЛИЗУРУЮЩИЙ, ДИЗРУПТИВНЫЙ,  ПОЛОВОЙ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БЕССОЗНАТЕЛЬНЫЙ, МЕТОДИЧЕСКИЙ</a:t>
                      </a:r>
                      <a:endParaRPr lang="ru-RU" sz="1080" dirty="0"/>
                    </a:p>
                  </a:txBody>
                  <a:tcPr/>
                </a:tc>
              </a:tr>
              <a:tr h="375674"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7. МАТЕРИАЛ ДЛЯ ОТБОРА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НАСЛЕДСТВЕННАЯ ИЗМЕНЧИВОСТЬ</a:t>
                      </a:r>
                      <a:endParaRPr lang="ru-RU" sz="10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80" dirty="0" smtClean="0"/>
                        <a:t>НАСЛЕДСТВЕННАЯ ИЗМЕНЧИВОСТЬ</a:t>
                      </a:r>
                      <a:endParaRPr lang="ru-RU" sz="108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D:\Documents and Settings\Admin\Мои документы\Downloads\11d90feef79d069ece27f64b740a951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5276850"/>
            <a:ext cx="1428750" cy="1581150"/>
          </a:xfrm>
          <a:prstGeom prst="rect">
            <a:avLst/>
          </a:prstGeom>
          <a:noFill/>
        </p:spPr>
      </p:pic>
      <p:pic>
        <p:nvPicPr>
          <p:cNvPr id="5123" name="Picture 3" descr="D:\Documents and Settings\Admin\Мои документы\Downloads\5142dbffb4310bf790cb95e5f121ac3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214290"/>
            <a:ext cx="819150" cy="35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285750"/>
            <a:ext cx="8143875" cy="10715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/>
              <a:t>Основные положения эволюционного учения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1285875"/>
            <a:ext cx="7624762" cy="50720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4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. В условиях борьбы за существование выживают и дают потомство наиболее приспособленные особи, имеющие те отклонения, которые случайно оказались адаптивными к данным условиям среды. Это принципиально важный момент в аргументации Дарвина. Отклонения возникают не направленно — в ответ на действие среды, а случайно. Немногие из них оказываются полезными в конкретных условиях. Потомки выжившей особи, которые наследуют полезное отклонение, позволившее выжить их предку, оказываются более приспособленными к данной среде, чем другие представители популяции.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5. Выживание и преимущественное размножение приспособленных особей Дарвин назвал естественным отбором.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6. Естественный отбор отдельных изолированных разновидностей в разных условиях существования постепенно ведет к дивергенции (расхождению) признаков этих разновидностей и, в конечном счете, к видообразованию.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67544" y="54868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Arial Black" pitchFamily="20" charset="-52"/>
              </a:rPr>
              <a:t>Основная логика эволюционного учения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8313" y="1125538"/>
            <a:ext cx="223202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Наследственность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68313" y="1844675"/>
            <a:ext cx="179863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Изменчивость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79512" y="3678238"/>
            <a:ext cx="2376363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Способность организмов к неограниченному размножению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79512" y="5229225"/>
            <a:ext cx="2231901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Ограниченность условий среды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987675" y="1268413"/>
            <a:ext cx="26638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Организмы отличаются друг от друга и могут передавать свои характерные особенности потомкам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132138" y="4262438"/>
            <a:ext cx="2880022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Борьба за существование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700338" y="1341438"/>
            <a:ext cx="287337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2268538" y="1916113"/>
            <a:ext cx="7191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555875" y="4221163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2411413" y="4652963"/>
            <a:ext cx="7207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443663" y="1557338"/>
            <a:ext cx="2376487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Выживают </a:t>
            </a:r>
            <a:r>
              <a:rPr lang="ru-RU" b="1"/>
              <a:t>наиболее</a:t>
            </a:r>
            <a:r>
              <a:rPr lang="ru-RU"/>
              <a:t> </a:t>
            </a:r>
            <a:r>
              <a:rPr lang="ru-RU" b="1"/>
              <a:t>приспособленные</a:t>
            </a:r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4716463" y="2060575"/>
            <a:ext cx="1727200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5651500" y="1916113"/>
            <a:ext cx="7921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156325" y="3500438"/>
            <a:ext cx="2808288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Arial Black" pitchFamily="20" charset="-52"/>
              </a:rPr>
              <a:t>Естественный отбор</a:t>
            </a: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7596188" y="25654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6" grpId="0" animBg="1"/>
      <p:bldP spid="7187" grpId="0" animBg="1"/>
      <p:bldP spid="7188" grpId="0" animBg="1"/>
      <p:bldP spid="71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2924175"/>
            <a:ext cx="2808288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Arial Black" pitchFamily="20" charset="-52"/>
              </a:rPr>
              <a:t>Естественный отбор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95536" y="980728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20" charset="-52"/>
              </a:rPr>
              <a:t>В итоге: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211638" y="1693863"/>
            <a:ext cx="4392612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Живые системы приспосабливаются к условиям окружающей среды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На планете Земля существует огромное количество видов живых организмов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Могут сосуществовать высоко организованные виды и виды с более примитивным уровнем организации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3132138" y="2060575"/>
            <a:ext cx="1008062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3132138" y="3213100"/>
            <a:ext cx="935037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3132138" y="3284538"/>
            <a:ext cx="107950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9" grpId="0" animBg="1"/>
      <p:bldP spid="8200" grpId="0" animBg="1"/>
      <p:bldP spid="820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501008"/>
            <a:ext cx="3429000" cy="18573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Искусственный отбор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64088" y="3573016"/>
            <a:ext cx="3429000" cy="1857375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Естественный отбор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7407275" cy="1800200"/>
          </a:xfrm>
          <a:ln>
            <a:solidFill>
              <a:schemeClr val="bg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99"/>
                </a:solidFill>
              </a:rPr>
              <a:t>ЭЛЕМЕНТАРНЫЕ ЭВОЛЮЦИОННЫЕ ФАКТОРЫ</a:t>
            </a:r>
            <a:endParaRPr lang="ru-RU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8458200" cy="1470025"/>
          </a:xfrm>
        </p:spPr>
        <p:txBody>
          <a:bodyPr>
            <a:noAutofit/>
          </a:bodyPr>
          <a:lstStyle/>
          <a:p>
            <a:r>
              <a:rPr lang="ru-RU" sz="7200" dirty="0" smtClean="0"/>
              <a:t>Искусственный отбор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313" y="285750"/>
            <a:ext cx="7407275" cy="6175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>Искусственный отбор </a:t>
            </a:r>
            <a:endParaRPr lang="ru-RU" sz="6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869160"/>
            <a:ext cx="7407275" cy="1752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сохранение и размножение экземпляров растений и животных, в каком-нибудь отношении выгодном или полезном людям</a:t>
            </a:r>
            <a:endParaRPr lang="ru-RU" sz="3000" dirty="0"/>
          </a:p>
        </p:txBody>
      </p:sp>
      <p:pic>
        <p:nvPicPr>
          <p:cNvPr id="18436" name="Picture 2" descr="C:\Documents and Settings\Я\Рабочий стол\Эволюция\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408363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C:\Documents and Settings\Я\Рабочий стол\Эволюция\Image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187700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</TotalTime>
  <Words>1434</Words>
  <Application>Microsoft Office PowerPoint</Application>
  <PresentationFormat>Экран (4:3)</PresentationFormat>
  <Paragraphs>189</Paragraphs>
  <Slides>36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Городская</vt:lpstr>
      <vt:lpstr>Пакет</vt:lpstr>
      <vt:lpstr>Движущие  силы эволюции</vt:lpstr>
      <vt:lpstr>Слайд 2</vt:lpstr>
      <vt:lpstr>Основные положения эволюционного учения</vt:lpstr>
      <vt:lpstr>Основные положения эволюционного учения</vt:lpstr>
      <vt:lpstr>Слайд 5</vt:lpstr>
      <vt:lpstr>Слайд 6</vt:lpstr>
      <vt:lpstr>ЭЛЕМЕНТАРНЫЕ ЭВОЛЮЦИОННЫЕ ФАКТОРЫ</vt:lpstr>
      <vt:lpstr>Искусственный отбор</vt:lpstr>
      <vt:lpstr>Искусственный отбор </vt:lpstr>
      <vt:lpstr> Материал для отбора </vt:lpstr>
      <vt:lpstr>Формы искусственного отбора</vt:lpstr>
      <vt:lpstr>Слайд 12</vt:lpstr>
      <vt:lpstr>Механизм естественного отбора </vt:lpstr>
      <vt:lpstr>Сфера действия естественного отбора</vt:lpstr>
      <vt:lpstr>Естественный отбор имеет две стороны:</vt:lpstr>
      <vt:lpstr>Борьба за существование</vt:lpstr>
      <vt:lpstr> Причины возникновения борьбы за существование? </vt:lpstr>
      <vt:lpstr>Формы борьбы за существование</vt:lpstr>
      <vt:lpstr>Внутривидовая борьба за существование</vt:lpstr>
      <vt:lpstr>Внутривидовая борьба</vt:lpstr>
      <vt:lpstr>Примеры внутривидовой борьбы:</vt:lpstr>
      <vt:lpstr>Межвидовая борьба</vt:lpstr>
      <vt:lpstr>Примеры межвидовой борьбы:</vt:lpstr>
      <vt:lpstr>Борьба с неблагоприятными условиями среды</vt:lpstr>
      <vt:lpstr>Борьба с неблагоприятными условиями среды </vt:lpstr>
      <vt:lpstr>Примеры борьбы с неблагоприятными условиями окружающей среды:</vt:lpstr>
      <vt:lpstr>Слайд 27</vt:lpstr>
      <vt:lpstr>ДВИЖУЩИЙ.</vt:lpstr>
      <vt:lpstr>СТАБИЛИЗИРУЮЩИЙ.</vt:lpstr>
      <vt:lpstr>ПОЛОВОЙ.</vt:lpstr>
      <vt:lpstr>ДИЗРУПТИВНЫЙ.</vt:lpstr>
      <vt:lpstr>Закрепление темы:</vt:lpstr>
      <vt:lpstr>Причины гибели особей одуванчика:</vt:lpstr>
      <vt:lpstr>Ответьте на вопросы: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Движущие  силы эволюции</dc:title>
  <dc:creator>Елена А. Харламова</dc:creator>
  <cp:lastModifiedBy>Харламоваеа</cp:lastModifiedBy>
  <cp:revision>6</cp:revision>
  <dcterms:created xsi:type="dcterms:W3CDTF">2015-01-16T07:28:57Z</dcterms:created>
  <dcterms:modified xsi:type="dcterms:W3CDTF">2015-01-17T08:07:38Z</dcterms:modified>
</cp:coreProperties>
</file>