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1" r:id="rId4"/>
    <p:sldId id="262" r:id="rId5"/>
    <p:sldId id="267" r:id="rId6"/>
    <p:sldId id="269" r:id="rId7"/>
    <p:sldId id="270" r:id="rId8"/>
    <p:sldId id="271" r:id="rId9"/>
    <p:sldId id="285" r:id="rId10"/>
    <p:sldId id="287" r:id="rId11"/>
    <p:sldId id="288" r:id="rId12"/>
    <p:sldId id="290" r:id="rId13"/>
    <p:sldId id="292" r:id="rId14"/>
    <p:sldId id="293" r:id="rId15"/>
    <p:sldId id="29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660"/>
  </p:normalViewPr>
  <p:slideViewPr>
    <p:cSldViewPr>
      <p:cViewPr varScale="1">
        <p:scale>
          <a:sx n="103" d="100"/>
          <a:sy n="103" d="100"/>
        </p:scale>
        <p:origin x="-1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12.03.2015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youtube.com/watch?v=kr6gn4EJoR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dWsTJIHqa1I" TargetMode="External"/><Relationship Id="rId3" Type="http://schemas.openxmlformats.org/officeDocument/2006/relationships/hyperlink" Target="http://www.pomnivoinu.ru/" TargetMode="External"/><Relationship Id="rId7" Type="http://schemas.openxmlformats.org/officeDocument/2006/relationships/hyperlink" Target="http://gammacloud.org/features/zoya/art/art.html" TargetMode="External"/><Relationship Id="rId12" Type="http://schemas.openxmlformats.org/officeDocument/2006/relationships/hyperlink" Target="http://yandex.ru/images" TargetMode="External"/><Relationship Id="rId2" Type="http://schemas.openxmlformats.org/officeDocument/2006/relationships/hyperlink" Target="http://www.diorama.ru/gallery/dioramas/811/photo6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warheroes.ru/" TargetMode="External"/><Relationship Id="rId11" Type="http://schemas.openxmlformats.org/officeDocument/2006/relationships/hyperlink" Target="https://ru.wikipedia.org/" TargetMode="External"/><Relationship Id="rId5" Type="http://schemas.openxmlformats.org/officeDocument/2006/relationships/hyperlink" Target="http://nado.znate.ru/" TargetMode="External"/><Relationship Id="rId10" Type="http://schemas.openxmlformats.org/officeDocument/2006/relationships/hyperlink" Target="http://www.youtube.com/watch?v=GaSL1wohaxw" TargetMode="External"/><Relationship Id="rId4" Type="http://schemas.openxmlformats.org/officeDocument/2006/relationships/hyperlink" Target="http://airaces.narod.ru/all1/rechkal3.htm" TargetMode="External"/><Relationship Id="rId9" Type="http://schemas.openxmlformats.org/officeDocument/2006/relationships/hyperlink" Target="http://www.youtube.com/watch?v=LO66YgmtAq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OgJqeFRLi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-tauKbUy7GM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dWsTJIHqa1I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424936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66411" y="2636912"/>
            <a:ext cx="64831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Герои, которых нельзя забывать!</a:t>
            </a:r>
            <a:endParaRPr lang="ru-RU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1844824"/>
            <a:ext cx="6120680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Внеклассное мероприятие по истории России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8144" y="4581128"/>
            <a:ext cx="21092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учитель</a:t>
            </a:r>
          </a:p>
          <a:p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бщественных дисциплин</a:t>
            </a:r>
          </a:p>
          <a:p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Соловьёв Дмитрий Иванович</a:t>
            </a:r>
          </a:p>
          <a:p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№1 пгт. Клетня</a:t>
            </a:r>
            <a:endParaRPr lang="ru-RU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38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872208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55776" y="332656"/>
            <a:ext cx="59766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Карбышев содержался в немецких концентрационных лагерях: Замосць, Хаммельбург, Флоссенбюрг, Майданек, Аушвиц, Заксенхаузен и Маутхаузен. Неоднократно от администрации лагерей получал предложения сотрудничать. Несмотря на свой возраст, был одним из активных руководителей лагерного движения сопротивления. В ночь на 18 февраля 1945 года в концлагере Маутхаузен (Австрия), в числе других заключённых (около 500 человек), был после зверских пыток облит водой на морозе и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погиб.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Тело Д. М. Карбышева было сожжено в печах Маутхаузена.</a:t>
            </a: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4108" y="3437697"/>
            <a:ext cx="2880320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462669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 символом несгибаемой воли и стойкости.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5565976"/>
            <a:ext cx="4355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www.youtube.com/watch?v=kr6gn4EJoR0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5273030"/>
            <a:ext cx="4355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Фильм о нём:</a:t>
            </a:r>
            <a:endParaRPr lang="ru-RU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12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94584"/>
            <a:ext cx="8496943" cy="613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2880320" cy="4608512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67944" y="908720"/>
            <a:ext cx="3859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Зоя Анатольевна Космодемьянская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11799" y="1294308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сентября 1923, село Осино-Гай Тамбовской области — 29 ноября 1941,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Петрищево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красноармеец диверсионно-разведывательной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штаба Западного фронта, заброшенная в 1941 году в немецкий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тыл, партизанка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женщина, удостоенная звания Герой Советского Союза (посмертно) во время Великой Отечественной войны. Стала символом героизма советских граждан в Великой Отечественной войне.</a:t>
            </a:r>
          </a:p>
        </p:txBody>
      </p:sp>
    </p:spTree>
    <p:extLst>
      <p:ext uri="{BB962C8B-B14F-4D97-AF65-F5344CB8AC3E}">
        <p14:creationId xmlns:p14="http://schemas.microsoft.com/office/powerpoint/2010/main" val="96615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3456384" cy="3312368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95936" y="1105867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самой виселицы вели её под руки. Шла ровно, с поднятой головой, молча, гордо. Довели до виселицы. Вокруг виселицы было много немцев и гражданских. Подвели к виселице, скомандовали расширить круг вокруг виселицы и стали её фотографировать… При ней была сумка с бутылками. Она крикнула: «Граждане! Вы не стойте, не смотрите, а надо помогать воевать! Эта моя смерть — это моё достижение». После этого один офицер замахнулся, а другие закричали на неё. Затем она сказала: «Товарищи, победа будет за нами. Немецкие солдаты, пока не поздно, сдавайтесь в плен». Немецкий офицер злобно заорал. Но она продолжала: «Русь!» «Советский Союз непобедим и не будет побеждён»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95936" y="69269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1941 году попала в плен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83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2975793" cy="5256584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63888" y="363196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Распространена версия (в частности, это было упомянуто в фильме «Битва за Москву»), согласно которой, узнав о казни Зои Космодемьянской, И. Сталин приказал солдат и офицеров 332-го пехотного полка вермахта в плен не брать, а только расстреливать. Сообщалось, что командир полка подполковник Рюдерер был захвачен фронтовыми чекистами, осуждён и по приговору суда позднее расстрелян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10618" y="371703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февраля 1942 года,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подписан указ о присвоении ей звания Героя Советского Союза (посмертно).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2176" y="5517232"/>
            <a:ext cx="30963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Могила Зои Космодемьянской на Новодевичьем кладбище</a:t>
            </a:r>
          </a:p>
        </p:txBody>
      </p:sp>
    </p:spTree>
    <p:extLst>
      <p:ext uri="{BB962C8B-B14F-4D97-AF65-F5344CB8AC3E}">
        <p14:creationId xmlns:p14="http://schemas.microsoft.com/office/powerpoint/2010/main" val="314346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93439"/>
            <a:ext cx="8424936" cy="6325183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1658937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9185" y="4767695"/>
            <a:ext cx="2773363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948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548680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Использованные ресурсы: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556792"/>
            <a:ext cx="57246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http://www.diorama.ru/gallery/dioramas/811/photo6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://www.pomnivoinu.ru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airaces.narod.ru/all1/rechkal3.htm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://nado.znate.ru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://www.warheroes.ru</a:t>
            </a:r>
            <a:r>
              <a:rPr lang="en-US" dirty="0" smtClean="0">
                <a:hlinkClick r:id="rId6"/>
              </a:rPr>
              <a:t>/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</a:t>
            </a:r>
            <a:r>
              <a:rPr lang="en-US" dirty="0">
                <a:hlinkClick r:id="rId7"/>
              </a:rPr>
              <a:t>://</a:t>
            </a:r>
            <a:r>
              <a:rPr lang="en-US" dirty="0" smtClean="0">
                <a:hlinkClick r:id="rId7"/>
              </a:rPr>
              <a:t>gammacloud.org/features/zoya/art/art.html</a:t>
            </a:r>
            <a:endParaRPr lang="ru-RU" dirty="0" smtClean="0"/>
          </a:p>
          <a:p>
            <a:r>
              <a:rPr lang="en-US" dirty="0" smtClean="0">
                <a:hlinkClick r:id="rId8"/>
              </a:rPr>
              <a:t>http</a:t>
            </a:r>
            <a:r>
              <a:rPr lang="en-US" dirty="0">
                <a:hlinkClick r:id="rId8"/>
              </a:rPr>
              <a:t>://</a:t>
            </a:r>
            <a:r>
              <a:rPr lang="en-US" dirty="0" smtClean="0">
                <a:hlinkClick r:id="rId8"/>
              </a:rPr>
              <a:t>www.youtube.com/watch?v=dWsTJIHqa1I</a:t>
            </a:r>
            <a:endParaRPr lang="ru-RU" dirty="0" smtClean="0"/>
          </a:p>
          <a:p>
            <a:r>
              <a:rPr lang="en-US" dirty="0" smtClean="0">
                <a:hlinkClick r:id="rId9"/>
              </a:rPr>
              <a:t>http</a:t>
            </a:r>
            <a:r>
              <a:rPr lang="en-US" dirty="0">
                <a:hlinkClick r:id="rId9"/>
              </a:rPr>
              <a:t>://</a:t>
            </a:r>
            <a:r>
              <a:rPr lang="en-US" dirty="0" smtClean="0">
                <a:hlinkClick r:id="rId9"/>
              </a:rPr>
              <a:t>www.youtube.com/watch?v=LO66YgmtAqM</a:t>
            </a:r>
            <a:endParaRPr lang="ru-RU" dirty="0" smtClean="0"/>
          </a:p>
          <a:p>
            <a:r>
              <a:rPr lang="en-US" dirty="0" smtClean="0">
                <a:hlinkClick r:id="rId10"/>
              </a:rPr>
              <a:t>http</a:t>
            </a:r>
            <a:r>
              <a:rPr lang="en-US" dirty="0">
                <a:hlinkClick r:id="rId10"/>
              </a:rPr>
              <a:t>://</a:t>
            </a:r>
            <a:r>
              <a:rPr lang="en-US" dirty="0" smtClean="0">
                <a:hlinkClick r:id="rId10"/>
              </a:rPr>
              <a:t>www.youtube.com/watch?v=GaSL1wohaxw</a:t>
            </a:r>
            <a:endParaRPr lang="ru-RU" dirty="0" smtClean="0"/>
          </a:p>
          <a:p>
            <a:r>
              <a:rPr lang="en-US" dirty="0">
                <a:hlinkClick r:id="rId11"/>
              </a:rPr>
              <a:t>http://www.youtube.com/watch?v=-tauKbUy7GM</a:t>
            </a:r>
            <a:endParaRPr lang="ru-RU" dirty="0" smtClean="0">
              <a:hlinkClick r:id="rId11"/>
            </a:endParaRPr>
          </a:p>
          <a:p>
            <a:r>
              <a:rPr lang="en-US" dirty="0">
                <a:hlinkClick r:id="rId11"/>
              </a:rPr>
              <a:t>http://www.youtube.com/watch?v=vOgJqeFRLig</a:t>
            </a:r>
            <a:endParaRPr lang="ru-RU" dirty="0" smtClean="0">
              <a:hlinkClick r:id="rId11"/>
            </a:endParaRPr>
          </a:p>
          <a:p>
            <a:r>
              <a:rPr lang="en-US" dirty="0" smtClean="0">
                <a:hlinkClick r:id="rId11"/>
              </a:rPr>
              <a:t>https</a:t>
            </a:r>
            <a:r>
              <a:rPr lang="en-US" dirty="0">
                <a:hlinkClick r:id="rId11"/>
              </a:rPr>
              <a:t>://</a:t>
            </a:r>
            <a:r>
              <a:rPr lang="en-US" dirty="0" smtClean="0">
                <a:hlinkClick r:id="rId11"/>
              </a:rPr>
              <a:t>ru.wikipedia.org</a:t>
            </a:r>
            <a:endParaRPr lang="ru-RU" dirty="0" smtClean="0"/>
          </a:p>
          <a:p>
            <a:r>
              <a:rPr lang="en-US" dirty="0">
                <a:hlinkClick r:id="rId12"/>
              </a:rPr>
              <a:t>http://</a:t>
            </a:r>
            <a:r>
              <a:rPr lang="en-US" dirty="0" smtClean="0">
                <a:hlinkClick r:id="rId12"/>
              </a:rPr>
              <a:t>yandex.ru/images</a:t>
            </a:r>
            <a:endParaRPr lang="ru-RU" dirty="0" smtClean="0"/>
          </a:p>
          <a:p>
            <a:endParaRPr lang="ru-R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0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433" y="260648"/>
            <a:ext cx="8640960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2286000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83968" y="868070"/>
            <a:ext cx="35734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Александр Матвеевич Матросов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1224597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февраля 1924, Екатеринослав — 27 февраля 1943, деревня Чернушки, ныне Псковская область) — Герой Советского Союза (19.06.1943), красноармеец, стрелок-автоматчик 2-го отдельного батальона 91-й отдельной Сибирской добровольческой бригады имени И. В. Сталина 6-го Сталинского Сибирского добровольческого стрелкового корпуса 22-й армии Калининского фронта, член ВЛКСМ. Закрыл своей грудью амбразуру немецкого дзота.</a:t>
            </a:r>
          </a:p>
        </p:txBody>
      </p:sp>
    </p:spTree>
    <p:extLst>
      <p:ext uri="{BB962C8B-B14F-4D97-AF65-F5344CB8AC3E}">
        <p14:creationId xmlns:p14="http://schemas.microsoft.com/office/powerpoint/2010/main" val="159755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3528392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67944" y="197315"/>
            <a:ext cx="4572000" cy="64633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Указом Президиума Верховного Совета СССР от 19 июня 1943 года за образцовое выполнение боевых заданий командования на фронте борьбы с немецко-фашистским захватчиками и проявленные при этом мужество и героизм красноармейцу Матросову Александру Матвеевичу посмертно присвоено звание Героя Советского Союза.</a:t>
            </a:r>
          </a:p>
          <a:p>
            <a:r>
              <a:rPr lang="ru-RU" dirty="0">
                <a:solidFill>
                  <a:schemeClr val="bg1"/>
                </a:solidFill>
              </a:rPr>
              <a:t>В приказе Народного комиссара обороны СССР И. В. Сталина от 8 сентября 1943 года записано: «Великий подвиг товарища Матросова должен служить примером воинской доблести и геройства для всех воинов Красной Армии». Этим же приказом имя А. М. Матросова было присвоено 254-му гвардейскому стрелковому полку, а сам он навечно зачислен в списки 1-й роты этого полка.</a:t>
            </a:r>
          </a:p>
          <a:p>
            <a:r>
              <a:rPr lang="ru-RU" dirty="0">
                <a:solidFill>
                  <a:schemeClr val="bg1"/>
                </a:solidFill>
              </a:rPr>
              <a:t>Александр Матросов стал первым советским воином, зачисленным навечно в списки части.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5445224"/>
            <a:ext cx="33843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Видео о нём:</a:t>
            </a:r>
          </a:p>
          <a:p>
            <a:r>
              <a:rPr lang="en-US" sz="1400" dirty="0" smtClean="0">
                <a:hlinkClick r:id="rId3"/>
              </a:rPr>
              <a:t>http</a:t>
            </a:r>
            <a:r>
              <a:rPr lang="en-US" sz="1400" dirty="0">
                <a:hlinkClick r:id="rId3"/>
              </a:rPr>
              <a:t>://</a:t>
            </a:r>
            <a:r>
              <a:rPr lang="en-US" sz="1400" dirty="0" smtClean="0">
                <a:hlinkClick r:id="rId3"/>
              </a:rPr>
              <a:t>www.youtube.com/watch?v=vOgJqeFRLig</a:t>
            </a:r>
            <a:endParaRPr lang="ru-RU" sz="1400" dirty="0" smtClean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39819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Справочная информация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908720"/>
            <a:ext cx="2017216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07904" y="1190322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Деревоземляная огневая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точка(сокращённо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дзот) — обозначение оборонительного полевого фортификационного вооружённого сооружения, как одиночного, так и одного из многих в системе укреплённого района.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был широко распространён во время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Великой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Отечественной войны 1941—1945 гг. для названия лёгких замаскированных огневых сооружений, построенных, как правило, из бревен, досок и земляной присыпки. Основным преимуществом дзота является внезапность при открытии огня.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606642"/>
            <a:ext cx="5089748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893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437" y="332656"/>
            <a:ext cx="8424936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975323"/>
            <a:ext cx="1872208" cy="2741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23928" y="692696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Николай Францевич Гастелло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56597" y="106202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1907—1941,советский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военный лётчик, участник трёх войн, командир 2-й эскадрильи 207-го дальнебомбардировочного авиационного полка 42-й дальнебомбардировочной авиационной дивизии 3-го авиационного корпуса дальней бомбардировочной авиации Дальнебомбардировочной авиации ВВС РККА, капитан. Погиб во время боевого вылета. Герой Советского Союза, посмертно</a:t>
            </a:r>
          </a:p>
        </p:txBody>
      </p:sp>
    </p:spTree>
    <p:extLst>
      <p:ext uri="{BB962C8B-B14F-4D97-AF65-F5344CB8AC3E}">
        <p14:creationId xmlns:p14="http://schemas.microsoft.com/office/powerpoint/2010/main" val="72630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60648"/>
            <a:ext cx="6768752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2795349"/>
            <a:ext cx="763284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 июня 1941 года экипаж под командованием капитана Н. Ф. Гастелло в составе лейтенанта А. А. Бурденюка, лейтенанта Г. Н. Скоробогатого и старшего сержанта А. А. Калинина на самолёте ДБ-3Ф вылетел для нанесения бомбового удара по немецкой механизированной колонне на дороге Молодечно — Радошковичи в составе звена из двух бомбардировщиков. Огнём зенитной артиллерии самолёт Гастелло был подбит. Вражеский снаряд повредил топливный бак, и Гастелло совершил огненный таран — направил горящую машину на механизированную колонну врага. Все члены экипажа погибли.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Указом Президиума Верховного Совета СССР от 26.07.1941 Гастелло был посмертно удостоен звания «Герой Советского Союза» с вручением медали «Золотая звезда» и ордена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Ленина. </a:t>
            </a:r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 о нём: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://www.youtube.com/watch?v=-</a:t>
            </a:r>
            <a:r>
              <a:rPr 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tauKbUy7GM</a:t>
            </a:r>
            <a:endParaRPr lang="ru-RU" sz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49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641" y="260648"/>
            <a:ext cx="8496944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2476500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83968" y="836712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Алексей Петрович Маресьев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13407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(7 [20] мая 1916, Камышин, Область Войска Донского — 18 мая 2001, Москва) — советский военный деятель, лётчик, Герой Советского Союза.</a:t>
            </a:r>
          </a:p>
        </p:txBody>
      </p:sp>
    </p:spTree>
    <p:extLst>
      <p:ext uri="{BB962C8B-B14F-4D97-AF65-F5344CB8AC3E}">
        <p14:creationId xmlns:p14="http://schemas.microsoft.com/office/powerpoint/2010/main" val="174858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54483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2780928"/>
            <a:ext cx="62646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Из-за тяжёлого ранения во время Великой Отечественной войны ему были ампутированы обе ноги. Однако, несмотря на инвалидность, лётчик вернулся в небо и летал с протезами. Всего за время войны совершил 86 боевых вылетов, сбил 11 самолётов врага: четыре — до ранения и семь — после.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Маресьев — прототип героя повести Бориса Полевого «Повесть о настоящем человеке».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540429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www.youtube.com/watch?v=dWsTJIHqa1I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4805433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Ссылка на видео об А.П. Маресьеве: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29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496944" cy="617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2476500" cy="2358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79912" y="940078"/>
            <a:ext cx="3711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Дмитрий Михайлович Карбышев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55275" y="1397675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1880, Омск, Акмолинская область, Российская империя — 18 февраля 1945, лагерь смерти Маутхаузен,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Австрия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генерал-лейтенант инженерных войск, профессор Военной академии Генерального штаба, доктор военных наук, Герой Советского Союза.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464783"/>
            <a:ext cx="70485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июня 1941 года Д. М. </a:t>
            </a:r>
            <a:r>
              <a:rPr lang="ru-RU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Карбышев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был командирован в Западный Особый военный округ. Великая Отечественная война застала его в штабе 3-й армии в Гродно. Через 2 дня он перешёл в штаб 10-й армии. 27 июня штаб армии оказался в окружении. 8 августа 1941 года при попытке выйти из окружения генерал </a:t>
            </a:r>
            <a:r>
              <a:rPr lang="ru-RU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Карбышев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был тяжело контужен в бою в районе Днепра, у деревни </a:t>
            </a:r>
            <a:r>
              <a:rPr lang="ru-RU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Добрейка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Могилёвской области Белорусской ССР. В бессознательном состоянии был захвачен в плен.</a:t>
            </a:r>
          </a:p>
        </p:txBody>
      </p:sp>
    </p:spTree>
    <p:extLst>
      <p:ext uri="{BB962C8B-B14F-4D97-AF65-F5344CB8AC3E}">
        <p14:creationId xmlns:p14="http://schemas.microsoft.com/office/powerpoint/2010/main" val="413896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311</TotalTime>
  <Words>1136</Words>
  <Application>Microsoft Office PowerPoint</Application>
  <PresentationFormat>Экран (4:3)</PresentationFormat>
  <Paragraphs>56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Презентация PowerPoint</vt:lpstr>
      <vt:lpstr>Презентация PowerPoint</vt:lpstr>
      <vt:lpstr>Презентация PowerPoint</vt:lpstr>
      <vt:lpstr>Справочная информация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http://www.youtube.com/watch?v=GaSL1wohaxw     </dc:title>
  <cp:lastModifiedBy>SamLab.ws</cp:lastModifiedBy>
  <cp:revision>52</cp:revision>
  <dcterms:modified xsi:type="dcterms:W3CDTF">2015-03-12T10:57:02Z</dcterms:modified>
</cp:coreProperties>
</file>