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mid" ContentType="audi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0"/>
  </p:notesMasterIdLst>
  <p:sldIdLst>
    <p:sldId id="348" r:id="rId3"/>
    <p:sldId id="349" r:id="rId4"/>
    <p:sldId id="308" r:id="rId5"/>
    <p:sldId id="265" r:id="rId6"/>
    <p:sldId id="294" r:id="rId7"/>
    <p:sldId id="300" r:id="rId8"/>
    <p:sldId id="338" r:id="rId9"/>
    <p:sldId id="324" r:id="rId10"/>
    <p:sldId id="339" r:id="rId11"/>
    <p:sldId id="261" r:id="rId12"/>
    <p:sldId id="328" r:id="rId13"/>
    <p:sldId id="329" r:id="rId14"/>
    <p:sldId id="340" r:id="rId15"/>
    <p:sldId id="341" r:id="rId16"/>
    <p:sldId id="342" r:id="rId17"/>
    <p:sldId id="330" r:id="rId18"/>
    <p:sldId id="344" r:id="rId19"/>
    <p:sldId id="331" r:id="rId20"/>
    <p:sldId id="347" r:id="rId21"/>
    <p:sldId id="343" r:id="rId22"/>
    <p:sldId id="345" r:id="rId23"/>
    <p:sldId id="346" r:id="rId24"/>
    <p:sldId id="320" r:id="rId25"/>
    <p:sldId id="334" r:id="rId26"/>
    <p:sldId id="292" r:id="rId27"/>
    <p:sldId id="337" r:id="rId28"/>
    <p:sldId id="321" r:id="rId29"/>
  </p:sldIdLst>
  <p:sldSz cx="9144000" cy="6858000" type="screen4x3"/>
  <p:notesSz cx="6858000" cy="9144000"/>
  <p:defaultTextStyle>
    <a:defPPr>
      <a:defRPr lang="ru-RU"/>
    </a:defPPr>
    <a:lvl1pPr marL="0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175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8353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2531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6706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0887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5057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9228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3412" algn="l" defTabSz="908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BD311-206E-4338-937B-23F5942A2500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DEA5C-74C1-4CF2-A576-4B32C236F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913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175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8353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2531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6706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0887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5057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9228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3412" algn="l" defTabSz="908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4175" indent="0" algn="ctr">
              <a:buNone/>
              <a:defRPr/>
            </a:lvl2pPr>
            <a:lvl3pPr marL="908353" indent="0" algn="ctr">
              <a:buNone/>
              <a:defRPr/>
            </a:lvl3pPr>
            <a:lvl4pPr marL="1362531" indent="0" algn="ctr">
              <a:buNone/>
              <a:defRPr/>
            </a:lvl4pPr>
            <a:lvl5pPr marL="1816706" indent="0" algn="ctr">
              <a:buNone/>
              <a:defRPr/>
            </a:lvl5pPr>
            <a:lvl6pPr marL="2270887" indent="0" algn="ctr">
              <a:buNone/>
              <a:defRPr/>
            </a:lvl6pPr>
            <a:lvl7pPr marL="2725057" indent="0" algn="ctr">
              <a:buNone/>
              <a:defRPr/>
            </a:lvl7pPr>
            <a:lvl8pPr marL="3179228" indent="0" algn="ctr">
              <a:buNone/>
              <a:defRPr/>
            </a:lvl8pPr>
            <a:lvl9pPr marL="363341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FF169-0826-4E60-9973-305EC78C9A1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643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4BB-69F1-4A0C-AE2F-4EB16BCF65E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444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70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0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6EE48-258C-45E4-802B-E73E07C24C6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178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4175" indent="0" algn="ctr">
              <a:buNone/>
              <a:defRPr/>
            </a:lvl2pPr>
            <a:lvl3pPr marL="908353" indent="0" algn="ctr">
              <a:buNone/>
              <a:defRPr/>
            </a:lvl3pPr>
            <a:lvl4pPr marL="1362531" indent="0" algn="ctr">
              <a:buNone/>
              <a:defRPr/>
            </a:lvl4pPr>
            <a:lvl5pPr marL="1816706" indent="0" algn="ctr">
              <a:buNone/>
              <a:defRPr/>
            </a:lvl5pPr>
            <a:lvl6pPr marL="2270887" indent="0" algn="ctr">
              <a:buNone/>
              <a:defRPr/>
            </a:lvl6pPr>
            <a:lvl7pPr marL="2725057" indent="0" algn="ctr">
              <a:buNone/>
              <a:defRPr/>
            </a:lvl7pPr>
            <a:lvl8pPr marL="3179228" indent="0" algn="ctr">
              <a:buNone/>
              <a:defRPr/>
            </a:lvl8pPr>
            <a:lvl9pPr marL="363341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FF169-0826-4E60-9973-305EC78C9A1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363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F33AC-B9B5-4BA3-9470-4F7E8C994196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819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6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4175" indent="0">
              <a:buNone/>
              <a:defRPr sz="1800"/>
            </a:lvl2pPr>
            <a:lvl3pPr marL="908353" indent="0">
              <a:buNone/>
              <a:defRPr sz="1600"/>
            </a:lvl3pPr>
            <a:lvl4pPr marL="1362531" indent="0">
              <a:buNone/>
              <a:defRPr sz="1400"/>
            </a:lvl4pPr>
            <a:lvl5pPr marL="1816706" indent="0">
              <a:buNone/>
              <a:defRPr sz="1400"/>
            </a:lvl5pPr>
            <a:lvl6pPr marL="2270887" indent="0">
              <a:buNone/>
              <a:defRPr sz="1400"/>
            </a:lvl6pPr>
            <a:lvl7pPr marL="2725057" indent="0">
              <a:buNone/>
              <a:defRPr sz="1400"/>
            </a:lvl7pPr>
            <a:lvl8pPr marL="3179228" indent="0">
              <a:buNone/>
              <a:defRPr sz="1400"/>
            </a:lvl8pPr>
            <a:lvl9pPr marL="363341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70D46-9E1F-4A77-87D3-3B41EDE5C22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402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B80DC-2BD9-4A83-8F4C-07701123B3D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489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175" indent="0">
              <a:buNone/>
              <a:defRPr sz="2000" b="1"/>
            </a:lvl2pPr>
            <a:lvl3pPr marL="908353" indent="0">
              <a:buNone/>
              <a:defRPr sz="1800" b="1"/>
            </a:lvl3pPr>
            <a:lvl4pPr marL="1362531" indent="0">
              <a:buNone/>
              <a:defRPr sz="1600" b="1"/>
            </a:lvl4pPr>
            <a:lvl5pPr marL="1816706" indent="0">
              <a:buNone/>
              <a:defRPr sz="1600" b="1"/>
            </a:lvl5pPr>
            <a:lvl6pPr marL="2270887" indent="0">
              <a:buNone/>
              <a:defRPr sz="1600" b="1"/>
            </a:lvl6pPr>
            <a:lvl7pPr marL="2725057" indent="0">
              <a:buNone/>
              <a:defRPr sz="1600" b="1"/>
            </a:lvl7pPr>
            <a:lvl8pPr marL="3179228" indent="0">
              <a:buNone/>
              <a:defRPr sz="1600" b="1"/>
            </a:lvl8pPr>
            <a:lvl9pPr marL="363341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175" indent="0">
              <a:buNone/>
              <a:defRPr sz="2000" b="1"/>
            </a:lvl2pPr>
            <a:lvl3pPr marL="908353" indent="0">
              <a:buNone/>
              <a:defRPr sz="1800" b="1"/>
            </a:lvl3pPr>
            <a:lvl4pPr marL="1362531" indent="0">
              <a:buNone/>
              <a:defRPr sz="1600" b="1"/>
            </a:lvl4pPr>
            <a:lvl5pPr marL="1816706" indent="0">
              <a:buNone/>
              <a:defRPr sz="1600" b="1"/>
            </a:lvl5pPr>
            <a:lvl6pPr marL="2270887" indent="0">
              <a:buNone/>
              <a:defRPr sz="1600" b="1"/>
            </a:lvl6pPr>
            <a:lvl7pPr marL="2725057" indent="0">
              <a:buNone/>
              <a:defRPr sz="1600" b="1"/>
            </a:lvl7pPr>
            <a:lvl8pPr marL="3179228" indent="0">
              <a:buNone/>
              <a:defRPr sz="1600" b="1"/>
            </a:lvl8pPr>
            <a:lvl9pPr marL="363341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1E6A4-27BD-4EEE-BEAB-025F6C060F37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02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765A-7B43-4742-BA1C-2862D538707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012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0522D-DB8C-42E6-863E-810BDDF722E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7463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4" y="27311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175" indent="0">
              <a:buNone/>
              <a:defRPr sz="1200"/>
            </a:lvl2pPr>
            <a:lvl3pPr marL="908353" indent="0">
              <a:buNone/>
              <a:defRPr sz="1000"/>
            </a:lvl3pPr>
            <a:lvl4pPr marL="1362531" indent="0">
              <a:buNone/>
              <a:defRPr sz="900"/>
            </a:lvl4pPr>
            <a:lvl5pPr marL="1816706" indent="0">
              <a:buNone/>
              <a:defRPr sz="900"/>
            </a:lvl5pPr>
            <a:lvl6pPr marL="2270887" indent="0">
              <a:buNone/>
              <a:defRPr sz="900"/>
            </a:lvl6pPr>
            <a:lvl7pPr marL="2725057" indent="0">
              <a:buNone/>
              <a:defRPr sz="900"/>
            </a:lvl7pPr>
            <a:lvl8pPr marL="3179228" indent="0">
              <a:buNone/>
              <a:defRPr sz="900"/>
            </a:lvl8pPr>
            <a:lvl9pPr marL="363341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417BC-A6AA-4A0E-A3A7-07276C291497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36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F33AC-B9B5-4BA3-9470-4F7E8C994196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627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175" indent="0">
              <a:buNone/>
              <a:defRPr sz="2800"/>
            </a:lvl2pPr>
            <a:lvl3pPr marL="908353" indent="0">
              <a:buNone/>
              <a:defRPr sz="2400"/>
            </a:lvl3pPr>
            <a:lvl4pPr marL="1362531" indent="0">
              <a:buNone/>
              <a:defRPr sz="2000"/>
            </a:lvl4pPr>
            <a:lvl5pPr marL="1816706" indent="0">
              <a:buNone/>
              <a:defRPr sz="2000"/>
            </a:lvl5pPr>
            <a:lvl6pPr marL="2270887" indent="0">
              <a:buNone/>
              <a:defRPr sz="2000"/>
            </a:lvl6pPr>
            <a:lvl7pPr marL="2725057" indent="0">
              <a:buNone/>
              <a:defRPr sz="2000"/>
            </a:lvl7pPr>
            <a:lvl8pPr marL="3179228" indent="0">
              <a:buNone/>
              <a:defRPr sz="2000"/>
            </a:lvl8pPr>
            <a:lvl9pPr marL="363341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175" indent="0">
              <a:buNone/>
              <a:defRPr sz="1200"/>
            </a:lvl2pPr>
            <a:lvl3pPr marL="908353" indent="0">
              <a:buNone/>
              <a:defRPr sz="1000"/>
            </a:lvl3pPr>
            <a:lvl4pPr marL="1362531" indent="0">
              <a:buNone/>
              <a:defRPr sz="900"/>
            </a:lvl4pPr>
            <a:lvl5pPr marL="1816706" indent="0">
              <a:buNone/>
              <a:defRPr sz="900"/>
            </a:lvl5pPr>
            <a:lvl6pPr marL="2270887" indent="0">
              <a:buNone/>
              <a:defRPr sz="900"/>
            </a:lvl6pPr>
            <a:lvl7pPr marL="2725057" indent="0">
              <a:buNone/>
              <a:defRPr sz="900"/>
            </a:lvl7pPr>
            <a:lvl8pPr marL="3179228" indent="0">
              <a:buNone/>
              <a:defRPr sz="900"/>
            </a:lvl8pPr>
            <a:lvl9pPr marL="363341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475AA-7A6F-40C7-A405-2A671BFBEF5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44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4BB-69F1-4A0C-AE2F-4EB16BCF65E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57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70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0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6EE48-258C-45E4-802B-E73E07C24C6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97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6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4175" indent="0">
              <a:buNone/>
              <a:defRPr sz="1800"/>
            </a:lvl2pPr>
            <a:lvl3pPr marL="908353" indent="0">
              <a:buNone/>
              <a:defRPr sz="1600"/>
            </a:lvl3pPr>
            <a:lvl4pPr marL="1362531" indent="0">
              <a:buNone/>
              <a:defRPr sz="1400"/>
            </a:lvl4pPr>
            <a:lvl5pPr marL="1816706" indent="0">
              <a:buNone/>
              <a:defRPr sz="1400"/>
            </a:lvl5pPr>
            <a:lvl6pPr marL="2270887" indent="0">
              <a:buNone/>
              <a:defRPr sz="1400"/>
            </a:lvl6pPr>
            <a:lvl7pPr marL="2725057" indent="0">
              <a:buNone/>
              <a:defRPr sz="1400"/>
            </a:lvl7pPr>
            <a:lvl8pPr marL="3179228" indent="0">
              <a:buNone/>
              <a:defRPr sz="1400"/>
            </a:lvl8pPr>
            <a:lvl9pPr marL="3633412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70D46-9E1F-4A77-87D3-3B41EDE5C22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321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B80DC-2BD9-4A83-8F4C-07701123B3D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2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175" indent="0">
              <a:buNone/>
              <a:defRPr sz="2000" b="1"/>
            </a:lvl2pPr>
            <a:lvl3pPr marL="908353" indent="0">
              <a:buNone/>
              <a:defRPr sz="1800" b="1"/>
            </a:lvl3pPr>
            <a:lvl4pPr marL="1362531" indent="0">
              <a:buNone/>
              <a:defRPr sz="1600" b="1"/>
            </a:lvl4pPr>
            <a:lvl5pPr marL="1816706" indent="0">
              <a:buNone/>
              <a:defRPr sz="1600" b="1"/>
            </a:lvl5pPr>
            <a:lvl6pPr marL="2270887" indent="0">
              <a:buNone/>
              <a:defRPr sz="1600" b="1"/>
            </a:lvl6pPr>
            <a:lvl7pPr marL="2725057" indent="0">
              <a:buNone/>
              <a:defRPr sz="1600" b="1"/>
            </a:lvl7pPr>
            <a:lvl8pPr marL="3179228" indent="0">
              <a:buNone/>
              <a:defRPr sz="1600" b="1"/>
            </a:lvl8pPr>
            <a:lvl9pPr marL="363341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175" indent="0">
              <a:buNone/>
              <a:defRPr sz="2000" b="1"/>
            </a:lvl2pPr>
            <a:lvl3pPr marL="908353" indent="0">
              <a:buNone/>
              <a:defRPr sz="1800" b="1"/>
            </a:lvl3pPr>
            <a:lvl4pPr marL="1362531" indent="0">
              <a:buNone/>
              <a:defRPr sz="1600" b="1"/>
            </a:lvl4pPr>
            <a:lvl5pPr marL="1816706" indent="0">
              <a:buNone/>
              <a:defRPr sz="1600" b="1"/>
            </a:lvl5pPr>
            <a:lvl6pPr marL="2270887" indent="0">
              <a:buNone/>
              <a:defRPr sz="1600" b="1"/>
            </a:lvl6pPr>
            <a:lvl7pPr marL="2725057" indent="0">
              <a:buNone/>
              <a:defRPr sz="1600" b="1"/>
            </a:lvl7pPr>
            <a:lvl8pPr marL="3179228" indent="0">
              <a:buNone/>
              <a:defRPr sz="1600" b="1"/>
            </a:lvl8pPr>
            <a:lvl9pPr marL="3633412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1E6A4-27BD-4EEE-BEAB-025F6C060F37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55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765A-7B43-4742-BA1C-2862D538707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09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0522D-DB8C-42E6-863E-810BDDF722E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284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4" y="27311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175" indent="0">
              <a:buNone/>
              <a:defRPr sz="1200"/>
            </a:lvl2pPr>
            <a:lvl3pPr marL="908353" indent="0">
              <a:buNone/>
              <a:defRPr sz="1000"/>
            </a:lvl3pPr>
            <a:lvl4pPr marL="1362531" indent="0">
              <a:buNone/>
              <a:defRPr sz="900"/>
            </a:lvl4pPr>
            <a:lvl5pPr marL="1816706" indent="0">
              <a:buNone/>
              <a:defRPr sz="900"/>
            </a:lvl5pPr>
            <a:lvl6pPr marL="2270887" indent="0">
              <a:buNone/>
              <a:defRPr sz="900"/>
            </a:lvl6pPr>
            <a:lvl7pPr marL="2725057" indent="0">
              <a:buNone/>
              <a:defRPr sz="900"/>
            </a:lvl7pPr>
            <a:lvl8pPr marL="3179228" indent="0">
              <a:buNone/>
              <a:defRPr sz="900"/>
            </a:lvl8pPr>
            <a:lvl9pPr marL="363341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417BC-A6AA-4A0E-A3A7-07276C291497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03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175" indent="0">
              <a:buNone/>
              <a:defRPr sz="2800"/>
            </a:lvl2pPr>
            <a:lvl3pPr marL="908353" indent="0">
              <a:buNone/>
              <a:defRPr sz="2400"/>
            </a:lvl3pPr>
            <a:lvl4pPr marL="1362531" indent="0">
              <a:buNone/>
              <a:defRPr sz="2000"/>
            </a:lvl4pPr>
            <a:lvl5pPr marL="1816706" indent="0">
              <a:buNone/>
              <a:defRPr sz="2000"/>
            </a:lvl5pPr>
            <a:lvl6pPr marL="2270887" indent="0">
              <a:buNone/>
              <a:defRPr sz="2000"/>
            </a:lvl6pPr>
            <a:lvl7pPr marL="2725057" indent="0">
              <a:buNone/>
              <a:defRPr sz="2000"/>
            </a:lvl7pPr>
            <a:lvl8pPr marL="3179228" indent="0">
              <a:buNone/>
              <a:defRPr sz="2000"/>
            </a:lvl8pPr>
            <a:lvl9pPr marL="363341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175" indent="0">
              <a:buNone/>
              <a:defRPr sz="1200"/>
            </a:lvl2pPr>
            <a:lvl3pPr marL="908353" indent="0">
              <a:buNone/>
              <a:defRPr sz="1000"/>
            </a:lvl3pPr>
            <a:lvl4pPr marL="1362531" indent="0">
              <a:buNone/>
              <a:defRPr sz="900"/>
            </a:lvl4pPr>
            <a:lvl5pPr marL="1816706" indent="0">
              <a:buNone/>
              <a:defRPr sz="900"/>
            </a:lvl5pPr>
            <a:lvl6pPr marL="2270887" indent="0">
              <a:buNone/>
              <a:defRPr sz="900"/>
            </a:lvl6pPr>
            <a:lvl7pPr marL="2725057" indent="0">
              <a:buNone/>
              <a:defRPr sz="900"/>
            </a:lvl7pPr>
            <a:lvl8pPr marL="3179228" indent="0">
              <a:buNone/>
              <a:defRPr sz="900"/>
            </a:lvl8pPr>
            <a:lvl9pPr marL="3633412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475AA-7A6F-40C7-A405-2A671BFBEF5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87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813" tIns="45409" rIns="90813" bIns="454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813" tIns="45409" rIns="90813" bIns="454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813" tIns="45409" rIns="90813" bIns="45409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813" tIns="45409" rIns="90813" bIns="45409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813" tIns="45409" rIns="90813" bIns="4540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7F9EF5-DA17-4587-8AD5-EEE72A7EBA41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41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417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08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625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167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0631" indent="-340631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8035" indent="-28387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35452" indent="-227084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89597" indent="-22708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43793" indent="-22708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497973" indent="-22708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52148" indent="-22708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06325" indent="-22708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60501" indent="-22708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175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8353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1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6706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0887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5057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9228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3412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813" tIns="45409" rIns="90813" bIns="454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813" tIns="45409" rIns="90813" bIns="454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813" tIns="45409" rIns="90813" bIns="45409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813" tIns="45409" rIns="90813" bIns="45409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813" tIns="45409" rIns="90813" bIns="4540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7F9EF5-DA17-4587-8AD5-EEE72A7EBA41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48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417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08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6253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167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0631" indent="-340631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8035" indent="-28387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35452" indent="-227084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589597" indent="-22708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43793" indent="-22708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497973" indent="-22708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52148" indent="-22708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06325" indent="-22708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60501" indent="-22708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175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8353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1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6706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0887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5057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9228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3412" algn="l" defTabSz="908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wmf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microsoft.com/office/2007/relationships/media" Target="../media/media2.mp3"/><Relationship Id="rId7" Type="http://schemas.openxmlformats.org/officeDocument/2006/relationships/image" Target="../media/image4.png"/><Relationship Id="rId12" Type="http://schemas.openxmlformats.org/officeDocument/2006/relationships/image" Target="../media/image9.wmf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3.png"/><Relationship Id="rId11" Type="http://schemas.openxmlformats.org/officeDocument/2006/relationships/image" Target="../media/image8.w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.wmf"/><Relationship Id="rId4" Type="http://schemas.openxmlformats.org/officeDocument/2006/relationships/audio" Target="../media/media2.mp3"/><Relationship Id="rId9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 в 5 классе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32855"/>
            <a:ext cx="9144000" cy="4536505"/>
          </a:xfrm>
        </p:spPr>
        <p:txBody>
          <a:bodyPr/>
          <a:lstStyle/>
          <a:p>
            <a:pPr marL="0" indent="0">
              <a:buNone/>
            </a:pP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 Главные члены предложения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98102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2060848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Тема </a:t>
            </a:r>
            <a:r>
              <a:rPr lang="ru-RU" sz="6600" dirty="0"/>
              <a:t>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6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</a:rPr>
              <a:t>Главные члены предложения.</a:t>
            </a:r>
            <a:endParaRPr lang="ru-RU" sz="6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7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64096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2"/>
                </a:solidFill>
              </a:rPr>
              <a:t>Известно - новое</a:t>
            </a:r>
            <a:endParaRPr lang="ru-RU" sz="54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97666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5400" dirty="0" smtClean="0"/>
              <a:t>   Я знаю!</a:t>
            </a:r>
          </a:p>
          <a:p>
            <a:pPr marL="0" lvl="0" indent="0">
              <a:buNone/>
            </a:pPr>
            <a:endParaRPr lang="ru-RU" sz="5400" dirty="0"/>
          </a:p>
          <a:p>
            <a:pPr marL="0" lvl="0" indent="0">
              <a:buNone/>
            </a:pPr>
            <a:r>
              <a:rPr lang="ru-RU" sz="5400" dirty="0" smtClean="0"/>
              <a:t>   Новое для меня! 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5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64096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2"/>
                </a:solidFill>
              </a:rPr>
              <a:t>Наблюдаем!</a:t>
            </a:r>
            <a:endParaRPr lang="ru-RU" sz="54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4867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1. Люди переходят через дорогу </a:t>
            </a:r>
            <a:r>
              <a:rPr lang="ru-RU" sz="4800" i="1" dirty="0" smtClean="0">
                <a:solidFill>
                  <a:schemeClr val="accent2">
                    <a:lumMod val="75000"/>
                  </a:schemeClr>
                </a:solidFill>
              </a:rPr>
              <a:t>по правилам дорожного движения.</a:t>
            </a:r>
          </a:p>
          <a:p>
            <a:pPr marL="0" lvl="0" indent="0">
              <a:buNone/>
            </a:pPr>
            <a:r>
              <a:rPr lang="ru-RU" sz="4800" i="1" dirty="0" smtClean="0">
                <a:solidFill>
                  <a:schemeClr val="accent2">
                    <a:lumMod val="75000"/>
                  </a:schemeClr>
                </a:solidFill>
              </a:rPr>
              <a:t>2. 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Ребята смотрят сначала налево, потом направо, а затем осторожно двигаются.</a:t>
            </a:r>
          </a:p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3. Железная дорога-опасное место для пешеходов.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7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648072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2"/>
                </a:solidFill>
              </a:rPr>
              <a:t>Наблюдаем!</a:t>
            </a:r>
            <a:endParaRPr lang="ru-RU" sz="54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620687"/>
            <a:ext cx="9144000" cy="633494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ru-RU" sz="4800" b="1" u="sng" dirty="0" smtClean="0">
                <a:solidFill>
                  <a:schemeClr val="accent2">
                    <a:lumMod val="75000"/>
                  </a:schemeClr>
                </a:solidFill>
              </a:rPr>
              <a:t>Люди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 переходят 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через дорогу </a:t>
            </a:r>
            <a:r>
              <a:rPr lang="ru-RU" sz="4800" i="1" dirty="0" smtClean="0">
                <a:solidFill>
                  <a:schemeClr val="accent2">
                    <a:lumMod val="75000"/>
                  </a:schemeClr>
                </a:solidFill>
              </a:rPr>
              <a:t>по правилам дорожного движения.</a:t>
            </a:r>
          </a:p>
          <a:p>
            <a:pPr marL="0" lvl="0" indent="0">
              <a:buNone/>
            </a:pPr>
            <a:r>
              <a:rPr lang="ru-RU" sz="4800" i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ru-RU" sz="4800" i="1" u="sng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4800" b="1" u="sng" dirty="0" smtClean="0">
                <a:solidFill>
                  <a:schemeClr val="accent2">
                    <a:lumMod val="75000"/>
                  </a:schemeClr>
                </a:solidFill>
              </a:rPr>
              <a:t>Ребята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смотрят 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сначала налево, потом направо, а затем осторожно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двигаются.</a:t>
            </a:r>
          </a:p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3. </a:t>
            </a:r>
            <a:r>
              <a:rPr lang="ru-RU" sz="4800" b="1" u="sng" dirty="0" smtClean="0">
                <a:solidFill>
                  <a:schemeClr val="accent2">
                    <a:lumMod val="75000"/>
                  </a:schemeClr>
                </a:solidFill>
              </a:rPr>
              <a:t>Железная дорога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-опасное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место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для пешеходов.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Равно 1"/>
          <p:cNvSpPr/>
          <p:nvPr/>
        </p:nvSpPr>
        <p:spPr>
          <a:xfrm>
            <a:off x="2051720" y="1439746"/>
            <a:ext cx="3960440" cy="172415"/>
          </a:xfrm>
          <a:prstGeom prst="mathEqual">
            <a:avLst>
              <a:gd name="adj1" fmla="val 23520"/>
              <a:gd name="adj2" fmla="val 529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71380"/>
            <a:ext cx="2558644" cy="170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162668"/>
            <a:ext cx="2932113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4" y="6714391"/>
            <a:ext cx="2932113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67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64807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2"/>
                </a:solidFill>
              </a:rPr>
              <a:t>Чем выражено подлежащее</a:t>
            </a:r>
            <a:endParaRPr lang="ru-RU" sz="48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4867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1.</a:t>
            </a:r>
            <a:r>
              <a:rPr lang="ru-RU" sz="4800" dirty="0" smtClean="0">
                <a:solidFill>
                  <a:srgbClr val="C00000"/>
                </a:solidFill>
              </a:rPr>
              <a:t>Сущ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.        </a:t>
            </a:r>
            <a:r>
              <a:rPr lang="ru-RU" sz="4800" u="sng" dirty="0" smtClean="0">
                <a:solidFill>
                  <a:schemeClr val="accent2">
                    <a:lumMod val="75000"/>
                  </a:schemeClr>
                </a:solidFill>
              </a:rPr>
              <a:t>Ветер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унёс лодку. </a:t>
            </a:r>
            <a:r>
              <a:rPr lang="ru-RU" sz="4800" dirty="0" err="1" smtClean="0">
                <a:solidFill>
                  <a:srgbClr val="C00000"/>
                </a:solidFill>
              </a:rPr>
              <a:t>Им.п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         (что?)     (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кого?что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?)</a:t>
            </a:r>
          </a:p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2.</a:t>
            </a:r>
            <a:r>
              <a:rPr lang="ru-RU" sz="4800" dirty="0" smtClean="0">
                <a:solidFill>
                  <a:srgbClr val="C00000"/>
                </a:solidFill>
              </a:rPr>
              <a:t>Мест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.       </a:t>
            </a:r>
            <a:r>
              <a:rPr lang="ru-RU" sz="4800" u="sng" dirty="0" smtClean="0">
                <a:solidFill>
                  <a:schemeClr val="accent2">
                    <a:lumMod val="75000"/>
                  </a:schemeClr>
                </a:solidFill>
              </a:rPr>
              <a:t>Я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не приду к обеду.</a:t>
            </a:r>
          </a:p>
          <a:p>
            <a:pPr marL="0" lvl="0" indent="0">
              <a:buNone/>
            </a:pPr>
            <a:r>
              <a:rPr lang="ru-RU" sz="4800" dirty="0" err="1" smtClean="0">
                <a:solidFill>
                  <a:srgbClr val="C00000"/>
                </a:solidFill>
              </a:rPr>
              <a:t>Им.п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          (кто?)</a:t>
            </a:r>
          </a:p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3.</a:t>
            </a:r>
            <a:r>
              <a:rPr lang="ru-RU" sz="4800" dirty="0" smtClean="0">
                <a:solidFill>
                  <a:srgbClr val="C00000"/>
                </a:solidFill>
              </a:rPr>
              <a:t>Словосоч-е</a:t>
            </a:r>
          </a:p>
          <a:p>
            <a:pPr marL="0" lvl="0" indent="0">
              <a:buNone/>
            </a:pPr>
            <a:r>
              <a:rPr lang="ru-RU" sz="4800" u="sng" dirty="0" smtClean="0">
                <a:solidFill>
                  <a:schemeClr val="accent2">
                    <a:lumMod val="75000"/>
                  </a:schemeClr>
                </a:solidFill>
              </a:rPr>
              <a:t>Отец с сыном 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пошли в кино.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8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64807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2"/>
                </a:solidFill>
              </a:rPr>
              <a:t>Чем выражено сказуемое</a:t>
            </a:r>
            <a:endParaRPr lang="ru-RU" sz="48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4867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1.</a:t>
            </a:r>
            <a:r>
              <a:rPr lang="ru-RU" sz="4800" dirty="0" smtClean="0">
                <a:solidFill>
                  <a:srgbClr val="C00000"/>
                </a:solidFill>
              </a:rPr>
              <a:t>Глаг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.      Мы живём на Земле.</a:t>
            </a:r>
          </a:p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                 (что делаем?)</a:t>
            </a:r>
          </a:p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2.</a:t>
            </a:r>
            <a:r>
              <a:rPr lang="ru-RU" sz="4800" dirty="0" smtClean="0">
                <a:solidFill>
                  <a:srgbClr val="C00000"/>
                </a:solidFill>
              </a:rPr>
              <a:t>Сущ.      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Земля – наш дом.</a:t>
            </a:r>
          </a:p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                 (что это такое?)</a:t>
            </a:r>
          </a:p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3.</a:t>
            </a:r>
            <a:r>
              <a:rPr lang="ru-RU" sz="4800" dirty="0" smtClean="0">
                <a:solidFill>
                  <a:srgbClr val="C00000"/>
                </a:solidFill>
              </a:rPr>
              <a:t>Прилагательным.</a:t>
            </a:r>
          </a:p>
          <a:p>
            <a:pPr marL="0" lv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Осень красива. Осень золотая.</a:t>
            </a:r>
          </a:p>
        </p:txBody>
      </p:sp>
      <p:sp>
        <p:nvSpPr>
          <p:cNvPr id="3" name="Равно 2"/>
          <p:cNvSpPr/>
          <p:nvPr/>
        </p:nvSpPr>
        <p:spPr>
          <a:xfrm>
            <a:off x="3635896" y="1448780"/>
            <a:ext cx="2808312" cy="18002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284441"/>
            <a:ext cx="20907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877272"/>
            <a:ext cx="20907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877272"/>
            <a:ext cx="20907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07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64096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2"/>
                </a:solidFill>
              </a:rPr>
              <a:t>Делаем вывод!</a:t>
            </a:r>
            <a:endParaRPr lang="ru-RU" sz="54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68863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55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0"/>
            <a:ext cx="8579296" cy="83671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Физкультминутка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Вышла мышка как-то раз(</a:t>
            </a:r>
            <a:r>
              <a:rPr lang="ru-RU" sz="4400" dirty="0" smtClean="0">
                <a:solidFill>
                  <a:srgbClr val="C00000"/>
                </a:solidFill>
              </a:rPr>
              <a:t>ходьба</a:t>
            </a:r>
            <a:r>
              <a:rPr lang="ru-RU" sz="4400" dirty="0" smtClean="0"/>
              <a:t> на месте) Поглядеть, который час.(</a:t>
            </a:r>
            <a:r>
              <a:rPr lang="ru-RU" sz="4400" dirty="0" smtClean="0">
                <a:solidFill>
                  <a:srgbClr val="C00000"/>
                </a:solidFill>
              </a:rPr>
              <a:t>повороты</a:t>
            </a:r>
            <a:r>
              <a:rPr lang="ru-RU" sz="4400" dirty="0" smtClean="0"/>
              <a:t>). </a:t>
            </a:r>
          </a:p>
          <a:p>
            <a:pPr marL="0" indent="0">
              <a:buNone/>
            </a:pPr>
            <a:r>
              <a:rPr lang="ru-RU" sz="4400" dirty="0" smtClean="0"/>
              <a:t>Раз, два, три, четыре.(</a:t>
            </a:r>
            <a:r>
              <a:rPr lang="ru-RU" sz="4400" dirty="0" smtClean="0">
                <a:solidFill>
                  <a:srgbClr val="C00000"/>
                </a:solidFill>
              </a:rPr>
              <a:t>хлопки</a:t>
            </a:r>
            <a:r>
              <a:rPr lang="ru-RU" sz="4400" dirty="0" smtClean="0"/>
              <a:t>)</a:t>
            </a:r>
          </a:p>
          <a:p>
            <a:pPr marL="0" indent="0">
              <a:buNone/>
            </a:pPr>
            <a:r>
              <a:rPr lang="ru-RU" sz="4400" dirty="0" smtClean="0"/>
              <a:t>Мышки дёрнули за гири.(</a:t>
            </a:r>
            <a:r>
              <a:rPr lang="ru-RU" sz="4400" dirty="0" smtClean="0">
                <a:solidFill>
                  <a:srgbClr val="C00000"/>
                </a:solidFill>
              </a:rPr>
              <a:t>присед</a:t>
            </a:r>
            <a:r>
              <a:rPr lang="ru-RU" sz="4400" dirty="0" smtClean="0"/>
              <a:t>)</a:t>
            </a:r>
          </a:p>
          <a:p>
            <a:pPr marL="0" indent="0">
              <a:buNone/>
            </a:pPr>
            <a:r>
              <a:rPr lang="ru-RU" sz="4400" dirty="0" smtClean="0"/>
              <a:t>Вдруг раздался страшный звон.</a:t>
            </a:r>
          </a:p>
          <a:p>
            <a:pPr marL="0" indent="0">
              <a:buNone/>
            </a:pPr>
            <a:r>
              <a:rPr lang="ru-RU" sz="4400" dirty="0" smtClean="0"/>
              <a:t>(</a:t>
            </a:r>
            <a:r>
              <a:rPr lang="ru-RU" sz="4400" dirty="0" smtClean="0">
                <a:solidFill>
                  <a:srgbClr val="C00000"/>
                </a:solidFill>
              </a:rPr>
              <a:t>хлопки перед собой</a:t>
            </a:r>
            <a:r>
              <a:rPr lang="ru-RU" sz="4400" dirty="0" smtClean="0"/>
              <a:t>)</a:t>
            </a:r>
          </a:p>
          <a:p>
            <a:pPr marL="0" indent="0">
              <a:buNone/>
            </a:pPr>
            <a:r>
              <a:rPr lang="ru-RU" sz="4400" dirty="0" smtClean="0"/>
              <a:t>Убежали мышки вон.(</a:t>
            </a:r>
            <a:r>
              <a:rPr lang="ru-RU" sz="4400" dirty="0" smtClean="0">
                <a:solidFill>
                  <a:srgbClr val="C00000"/>
                </a:solidFill>
              </a:rPr>
              <a:t>бег на мест</a:t>
            </a:r>
            <a:r>
              <a:rPr lang="ru-RU" sz="4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4028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57606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2"/>
                </a:solidFill>
              </a:rPr>
              <a:t>Потренируемся!</a:t>
            </a:r>
            <a:endParaRPr lang="ru-RU" sz="54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19268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Упр.162.</a:t>
            </a:r>
          </a:p>
          <a:p>
            <a:pPr marL="0" lvl="0" indent="0">
              <a:buNone/>
            </a:pP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Упр.164.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46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12474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Оцени себя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73325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1 ошибка – 2 балла</a:t>
            </a:r>
          </a:p>
          <a:p>
            <a:r>
              <a:rPr lang="ru-RU" sz="4400" dirty="0" smtClean="0"/>
              <a:t>2 ошибки -  1 балл</a:t>
            </a:r>
          </a:p>
          <a:p>
            <a:r>
              <a:rPr lang="ru-RU" sz="4400" dirty="0" smtClean="0"/>
              <a:t>3 ошибки – 0 баллов</a:t>
            </a:r>
          </a:p>
          <a:p>
            <a:pPr marL="0" indent="0">
              <a:buNone/>
            </a:pPr>
            <a:r>
              <a:rPr lang="ru-RU" sz="3600" dirty="0"/>
              <a:t>9</a:t>
            </a:r>
            <a:r>
              <a:rPr lang="ru-RU" sz="3600" dirty="0" smtClean="0"/>
              <a:t> баллов – оценка «5»</a:t>
            </a:r>
          </a:p>
          <a:p>
            <a:pPr marL="0" indent="0">
              <a:buNone/>
            </a:pPr>
            <a:r>
              <a:rPr lang="ru-RU" sz="3600" dirty="0"/>
              <a:t>6</a:t>
            </a:r>
            <a:r>
              <a:rPr lang="ru-RU" sz="3600" dirty="0" smtClean="0"/>
              <a:t> баллов – оценка «4»</a:t>
            </a:r>
          </a:p>
          <a:p>
            <a:pPr marL="0" indent="0">
              <a:buNone/>
            </a:pPr>
            <a:r>
              <a:rPr lang="ru-RU" dirty="0" smtClean="0"/>
              <a:t>3 балла – оценка «3»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153443"/>
            <a:ext cx="1865313" cy="12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21" y="5373216"/>
            <a:ext cx="1931987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29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1"/>
          <p:cNvSpPr>
            <a:spLocks noGrp="1"/>
          </p:cNvSpPr>
          <p:nvPr>
            <p:ph idx="1"/>
          </p:nvPr>
        </p:nvSpPr>
        <p:spPr>
          <a:xfrm>
            <a:off x="468313" y="765175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>
                <a:latin typeface="Georgia" pitchFamily="18" charset="0"/>
              </a:rPr>
              <a:t> </a:t>
            </a:r>
          </a:p>
        </p:txBody>
      </p:sp>
      <p:pic>
        <p:nvPicPr>
          <p:cNvPr id="11267" name="Рисунок 6" descr="http://img641.imageshack.us/img641/1932/flowerrainbowbynessarau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" t="3629" r="2028" b="3894"/>
          <a:stretch>
            <a:fillRect/>
          </a:stretch>
        </p:blipFill>
        <p:spPr bwMode="auto">
          <a:xfrm>
            <a:off x="700152" y="333439"/>
            <a:ext cx="7920037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285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57606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2"/>
                </a:solidFill>
              </a:rPr>
              <a:t>Потренируемся!</a:t>
            </a:r>
            <a:endParaRPr lang="ru-RU" sz="54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19268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Много по осени грибов уродилось. Да какие молодцы! Под ёлками боровики стоят. У них кафтаны белы, шляпы богаты. Грибы-загляденье!</a:t>
            </a:r>
          </a:p>
          <a:p>
            <a:pPr marL="0" lvl="0" indent="0">
              <a:buNone/>
            </a:pP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Маслята тоже хороши!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16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57606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2"/>
                </a:solidFill>
              </a:rPr>
              <a:t>Проверяем!</a:t>
            </a:r>
            <a:endParaRPr lang="ru-RU" sz="5400" b="1" i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19268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5400" u="sng" dirty="0" smtClean="0">
                <a:solidFill>
                  <a:schemeClr val="accent2">
                    <a:lumMod val="75000"/>
                  </a:schemeClr>
                </a:solidFill>
              </a:rPr>
              <a:t>Много</a:t>
            </a: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 по осени </a:t>
            </a:r>
            <a:r>
              <a:rPr lang="ru-RU" sz="5400" u="sng" dirty="0" smtClean="0">
                <a:solidFill>
                  <a:schemeClr val="accent2">
                    <a:lumMod val="75000"/>
                  </a:schemeClr>
                </a:solidFill>
              </a:rPr>
              <a:t>грибов </a:t>
            </a: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уродилось. Да какие молодцы! Под ёлками </a:t>
            </a:r>
            <a:r>
              <a:rPr lang="ru-RU" sz="5400" u="sng" dirty="0" smtClean="0">
                <a:solidFill>
                  <a:schemeClr val="accent2">
                    <a:lumMod val="75000"/>
                  </a:schemeClr>
                </a:solidFill>
              </a:rPr>
              <a:t>боровики</a:t>
            </a: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 стоят. У них </a:t>
            </a:r>
            <a:r>
              <a:rPr lang="ru-RU" sz="5400" u="sng" dirty="0" smtClean="0">
                <a:solidFill>
                  <a:schemeClr val="accent2">
                    <a:lumMod val="75000"/>
                  </a:schemeClr>
                </a:solidFill>
              </a:rPr>
              <a:t>кафтаны</a:t>
            </a: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 белы, шляпы богаты. Грибы-загляденье!</a:t>
            </a:r>
          </a:p>
          <a:p>
            <a:pPr marL="0" lvl="0" indent="0">
              <a:buNone/>
            </a:pPr>
            <a:r>
              <a:rPr lang="ru-RU" sz="5400" u="sng" dirty="0" smtClean="0">
                <a:solidFill>
                  <a:schemeClr val="accent2">
                    <a:lumMod val="75000"/>
                  </a:schemeClr>
                </a:solidFill>
              </a:rPr>
              <a:t>Маслята</a:t>
            </a: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 тоже хороши!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Равно 2"/>
          <p:cNvSpPr/>
          <p:nvPr/>
        </p:nvSpPr>
        <p:spPr>
          <a:xfrm flipV="1">
            <a:off x="-108520" y="2204864"/>
            <a:ext cx="3960440" cy="261742"/>
          </a:xfrm>
          <a:prstGeom prst="mathEqual">
            <a:avLst>
              <a:gd name="adj1" fmla="val 23520"/>
              <a:gd name="adj2" fmla="val 260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58" y="3057461"/>
            <a:ext cx="2938463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58092"/>
            <a:ext cx="1800199" cy="138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4725145"/>
            <a:ext cx="1656185" cy="127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58" y="5517232"/>
            <a:ext cx="2144394" cy="166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477675"/>
            <a:ext cx="3384376" cy="131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110" y="6453336"/>
            <a:ext cx="1652587" cy="1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194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Оцени себя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579296" cy="5661247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Нет ошибок – 3 балла</a:t>
            </a:r>
          </a:p>
          <a:p>
            <a:r>
              <a:rPr lang="ru-RU" sz="4400" dirty="0" smtClean="0"/>
              <a:t>1 ошибка – 2 балла</a:t>
            </a:r>
          </a:p>
          <a:p>
            <a:r>
              <a:rPr lang="ru-RU" sz="4400" dirty="0" smtClean="0"/>
              <a:t>2 ошибки -  1 балл</a:t>
            </a:r>
          </a:p>
          <a:p>
            <a:r>
              <a:rPr lang="ru-RU" sz="4400" dirty="0" smtClean="0"/>
              <a:t>3 ошибки – 0 баллов</a:t>
            </a:r>
          </a:p>
        </p:txBody>
      </p:sp>
      <p:pic>
        <p:nvPicPr>
          <p:cNvPr id="2053" name="Picture 5" descr="C:\DOCUME~1\Admin\LOCALS~1\Temp\Temporary Internet Files\Content.IE5\QD07MBUL\MC900438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744" y="1988840"/>
            <a:ext cx="1863725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DOCUME~1\Admin\LOCALS~1\Temp\Temporary Internet Files\Content.IE5\6N8DOB41\MC90043779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746" y="4941168"/>
            <a:ext cx="1930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18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Подведём итоги!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Что такое грамматическая основа предложения?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Чем выражено подлежащее?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Чем может быть выражено сказуемое?</a:t>
            </a:r>
          </a:p>
        </p:txBody>
      </p:sp>
    </p:spTree>
    <p:extLst>
      <p:ext uri="{BB962C8B-B14F-4D97-AF65-F5344CB8AC3E}">
        <p14:creationId xmlns:p14="http://schemas.microsoft.com/office/powerpoint/2010/main" val="182302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12474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Оцени себя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73325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1 ошибка – 2 балла</a:t>
            </a:r>
          </a:p>
          <a:p>
            <a:r>
              <a:rPr lang="ru-RU" sz="4400" dirty="0" smtClean="0"/>
              <a:t>2 ошибки -  1 балл</a:t>
            </a:r>
          </a:p>
          <a:p>
            <a:r>
              <a:rPr lang="ru-RU" sz="4400" dirty="0" smtClean="0"/>
              <a:t>3 ошибки – 0 баллов</a:t>
            </a:r>
          </a:p>
          <a:p>
            <a:pPr marL="0" indent="0">
              <a:buNone/>
            </a:pPr>
            <a:r>
              <a:rPr lang="ru-RU" sz="3600" dirty="0"/>
              <a:t>9</a:t>
            </a:r>
            <a:r>
              <a:rPr lang="ru-RU" sz="3600" dirty="0" smtClean="0"/>
              <a:t> баллов – оценка «5»</a:t>
            </a:r>
          </a:p>
          <a:p>
            <a:pPr marL="0" indent="0">
              <a:buNone/>
            </a:pPr>
            <a:r>
              <a:rPr lang="ru-RU" sz="3600" dirty="0"/>
              <a:t>6</a:t>
            </a:r>
            <a:r>
              <a:rPr lang="ru-RU" sz="3600" dirty="0" smtClean="0"/>
              <a:t> баллов – оценка «4»</a:t>
            </a:r>
          </a:p>
          <a:p>
            <a:pPr marL="0" indent="0">
              <a:buNone/>
            </a:pPr>
            <a:r>
              <a:rPr lang="ru-RU" dirty="0" smtClean="0"/>
              <a:t>3 балла – оценка «3»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153443"/>
            <a:ext cx="1865313" cy="12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221" y="5373216"/>
            <a:ext cx="1931987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893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8504" cy="908720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4857406"/>
          </a:xfrm>
        </p:spPr>
        <p:txBody>
          <a:bodyPr/>
          <a:lstStyle/>
          <a:p>
            <a:pPr marL="0" indent="0">
              <a:buNone/>
            </a:pPr>
            <a:r>
              <a:rPr lang="ru-RU" sz="5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«На вкус и на цвет»</a:t>
            </a:r>
            <a:r>
              <a:rPr lang="ru-RU" sz="5400" b="1" i="1" dirty="0" smtClean="0"/>
              <a:t>:</a:t>
            </a:r>
          </a:p>
          <a:p>
            <a:pPr marL="514350" indent="-514350">
              <a:buAutoNum type="arabicParenR"/>
            </a:pPr>
            <a:r>
              <a:rPr lang="ru-RU" sz="5400" dirty="0" smtClean="0"/>
              <a:t>Упражнение упр.165</a:t>
            </a:r>
          </a:p>
          <a:p>
            <a:pPr marL="514350" indent="-514350">
              <a:buAutoNum type="arabicParenR"/>
            </a:pPr>
            <a:r>
              <a:rPr lang="ru-RU" sz="5400" dirty="0"/>
              <a:t> </a:t>
            </a:r>
            <a:r>
              <a:rPr lang="ru-RU" sz="5400" dirty="0" smtClean="0"/>
              <a:t>упр. 166</a:t>
            </a:r>
          </a:p>
          <a:p>
            <a:pPr marL="0" indent="0">
              <a:buNone/>
            </a:pPr>
            <a:r>
              <a:rPr lang="ru-RU" sz="5400" dirty="0" smtClean="0"/>
              <a:t>3) упр. 168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86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>
                <a:solidFill>
                  <a:srgbClr val="222268"/>
                </a:solidFill>
                <a:latin typeface="Book Antiqua" pitchFamily="18" charset="0"/>
              </a:rPr>
              <a:t> </a:t>
            </a:r>
            <a:endParaRPr lang="ru-RU" sz="320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260354"/>
            <a:ext cx="14209712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MS900074227[1].mid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1026" name="Picture 2" descr="C:\DOCUME~1\Admin\LOCALS~1\Temp\Temporary Internet Files\Content.IE5\ANIHENIZ\MC90008906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163" y="1168400"/>
            <a:ext cx="1589087" cy="17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~1\Admin\LOCALS~1\Temp\Temporary Internet Files\Content.IE5\6N8DOB41\MC900089082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4443413"/>
            <a:ext cx="1370012" cy="179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~1\Admin\LOCALS~1\Temp\Temporary Internet Files\Content.IE5\KRAJOHIH\MC900089072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4397375"/>
            <a:ext cx="1473200" cy="17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~1\Admin\LOCALS~1\Temp\Temporary Internet Files\Content.IE5\QD07MBUL\MC900089080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1155700"/>
            <a:ext cx="1543050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~1\Admin\LOCALS~1\Temp\Temporary Internet Files\Content.IE5\6N8DOB41\MC900089070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316" y="2677126"/>
            <a:ext cx="1285875" cy="17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69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1"/>
          <p:cNvSpPr>
            <a:spLocks noGrp="1"/>
          </p:cNvSpPr>
          <p:nvPr>
            <p:ph idx="1"/>
          </p:nvPr>
        </p:nvSpPr>
        <p:spPr>
          <a:xfrm>
            <a:off x="468313" y="765175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>
                <a:latin typeface="Georgia" pitchFamily="18" charset="0"/>
              </a:rPr>
              <a:t> </a:t>
            </a:r>
          </a:p>
        </p:txBody>
      </p:sp>
      <p:pic>
        <p:nvPicPr>
          <p:cNvPr id="11267" name="Рисунок 6" descr="http://img641.imageshack.us/img641/1932/flowerrainbowbynessarau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" t="3629" r="2028" b="3894"/>
          <a:stretch>
            <a:fillRect/>
          </a:stretch>
        </p:blipFill>
        <p:spPr bwMode="auto">
          <a:xfrm>
            <a:off x="700152" y="333439"/>
            <a:ext cx="7920037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999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53336"/>
          </a:xfrm>
        </p:spPr>
        <p:txBody>
          <a:bodyPr/>
          <a:lstStyle/>
          <a:p>
            <a:r>
              <a:rPr lang="ru-RU" sz="6000" dirty="0" smtClean="0"/>
              <a:t>Двадцатое октября.</a:t>
            </a:r>
            <a:br>
              <a:rPr lang="ru-RU" sz="6000" dirty="0" smtClean="0"/>
            </a:br>
            <a:r>
              <a:rPr lang="ru-RU" sz="6000" dirty="0" smtClean="0"/>
              <a:t>Классная работа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52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>
                <a:solidFill>
                  <a:srgbClr val="222268"/>
                </a:solidFill>
                <a:latin typeface="Book Antiqua" pitchFamily="18" charset="0"/>
              </a:rPr>
              <a:t> </a:t>
            </a:r>
            <a:endParaRPr lang="ru-RU" sz="320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260354"/>
            <a:ext cx="14209712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MS900074227[1].mid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1026" name="Picture 2" descr="C:\DOCUME~1\Admin\LOCALS~1\Temp\Temporary Internet Files\Content.IE5\ANIHENIZ\MC900089068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163" y="1168400"/>
            <a:ext cx="1589087" cy="17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~1\Admin\LOCALS~1\Temp\Temporary Internet Files\Content.IE5\6N8DOB41\MC900089082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4443413"/>
            <a:ext cx="1370012" cy="179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~1\Admin\LOCALS~1\Temp\Temporary Internet Files\Content.IE5\KRAJOHIH\MC900089072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4397375"/>
            <a:ext cx="1473200" cy="17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~1\Admin\LOCALS~1\Temp\Temporary Internet Files\Content.IE5\QD07MBUL\MC900089080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1155700"/>
            <a:ext cx="1543050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~1\Admin\LOCALS~1\Temp\Temporary Internet Files\Content.IE5\6N8DOB41\MC900089070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316" y="2677126"/>
            <a:ext cx="1285875" cy="17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Весёлая гусеница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499992" y="5886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11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237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Оцени себя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579296" cy="5661247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Нет ошибок – 3 балла</a:t>
            </a:r>
          </a:p>
          <a:p>
            <a:r>
              <a:rPr lang="ru-RU" sz="4400" dirty="0" smtClean="0"/>
              <a:t>1 ошибка – 2 балла</a:t>
            </a:r>
          </a:p>
          <a:p>
            <a:r>
              <a:rPr lang="ru-RU" sz="4400" dirty="0" smtClean="0"/>
              <a:t>2 ошибки -  1 балл</a:t>
            </a:r>
          </a:p>
          <a:p>
            <a:r>
              <a:rPr lang="ru-RU" sz="4400" dirty="0" smtClean="0"/>
              <a:t>3 ошибки – 0 баллов</a:t>
            </a:r>
          </a:p>
        </p:txBody>
      </p:sp>
      <p:pic>
        <p:nvPicPr>
          <p:cNvPr id="2053" name="Picture 5" descr="C:\DOCUME~1\Admin\LOCALS~1\Temp\Temporary Internet Files\Content.IE5\QD07MBUL\MC900438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312" y="1916832"/>
            <a:ext cx="1863725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DOCUME~1\Admin\LOCALS~1\Temp\Temporary Internet Files\Content.IE5\6N8DOB41\MC90043779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941168"/>
            <a:ext cx="1930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0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44624"/>
            <a:ext cx="9036496" cy="6480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Азбука пешехода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1.Перихадя улицу,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пасматрите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налево, а потом направо.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2. Не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перибигайте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дарогу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перид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блиско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идущим транспортом!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3.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Остоновившуюся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машыну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обхадите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спериди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9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44624"/>
            <a:ext cx="9036496" cy="6480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Проверяем!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1.Пер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х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дя улицу, п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см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трите налево, а потом направо.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2. Не п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б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гайте д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рогу пер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д бли</a:t>
            </a:r>
            <a:r>
              <a:rPr lang="ru-RU" sz="4800" dirty="0" smtClean="0">
                <a:solidFill>
                  <a:srgbClr val="FF0000"/>
                </a:solidFill>
              </a:rPr>
              <a:t>з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ко идущим транспортом!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3. Ост</a:t>
            </a:r>
            <a:r>
              <a:rPr lang="ru-RU" sz="4800" dirty="0" smtClean="0">
                <a:solidFill>
                  <a:srgbClr val="FF0000"/>
                </a:solidFill>
              </a:rPr>
              <a:t>а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новившуюся маш</a:t>
            </a:r>
            <a:r>
              <a:rPr lang="ru-RU" sz="4800" dirty="0" smtClean="0">
                <a:solidFill>
                  <a:srgbClr val="FF0000"/>
                </a:solidFill>
              </a:rPr>
              <a:t>и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ну обх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дите спер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ди!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93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Оцени себя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579296" cy="5661247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Нет ошибок – 3 балла</a:t>
            </a:r>
          </a:p>
          <a:p>
            <a:r>
              <a:rPr lang="ru-RU" sz="4400" dirty="0" smtClean="0"/>
              <a:t>1 ошибка – 2 балла</a:t>
            </a:r>
          </a:p>
          <a:p>
            <a:r>
              <a:rPr lang="ru-RU" sz="4400" dirty="0" smtClean="0"/>
              <a:t>2 ошибки -  1 балл</a:t>
            </a:r>
          </a:p>
          <a:p>
            <a:r>
              <a:rPr lang="ru-RU" sz="4400" dirty="0" smtClean="0"/>
              <a:t>3 ошибки – 0 баллов</a:t>
            </a:r>
          </a:p>
        </p:txBody>
      </p:sp>
      <p:pic>
        <p:nvPicPr>
          <p:cNvPr id="2053" name="Picture 5" descr="C:\DOCUME~1\Admin\LOCALS~1\Temp\Temporary Internet Files\Content.IE5\QD07MBUL\MC900438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744" y="1988840"/>
            <a:ext cx="1863725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DOCUME~1\Admin\LOCALS~1\Temp\Temporary Internet Files\Content.IE5\6N8DOB41\MC90043779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746" y="4941168"/>
            <a:ext cx="1930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26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44624"/>
            <a:ext cx="9036496" cy="6480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Веришь – не веришь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1.Словосочетание состоит из главной и зависимой частей.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2.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На дорогах города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-главное слово «на дорогах»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3. Синтаксис изучает постановку знаков препинания.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ru-RU" sz="4800" u="sng" dirty="0" smtClean="0">
                <a:solidFill>
                  <a:schemeClr val="accent2">
                    <a:lumMod val="75000"/>
                  </a:schemeClr>
                </a:solidFill>
              </a:rPr>
              <a:t>Пришли гости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словосоч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ние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8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570</Words>
  <Application>Microsoft Office PowerPoint</Application>
  <PresentationFormat>Экран (4:3)</PresentationFormat>
  <Paragraphs>104</Paragraphs>
  <Slides>27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Diseño predeterminado</vt:lpstr>
      <vt:lpstr>1_Diseño predeterminado</vt:lpstr>
      <vt:lpstr>Урок русского языка в 5 классе</vt:lpstr>
      <vt:lpstr>Презентация PowerPoint</vt:lpstr>
      <vt:lpstr>Двадцатое октября. Классная работа.</vt:lpstr>
      <vt:lpstr> </vt:lpstr>
      <vt:lpstr>Оцени себя</vt:lpstr>
      <vt:lpstr>Азбука пешехода</vt:lpstr>
      <vt:lpstr>Проверяем!</vt:lpstr>
      <vt:lpstr>Оцени себя</vt:lpstr>
      <vt:lpstr>Веришь – не веришь</vt:lpstr>
      <vt:lpstr> Тема урока:</vt:lpstr>
      <vt:lpstr>Известно - новое</vt:lpstr>
      <vt:lpstr>Наблюдаем!</vt:lpstr>
      <vt:lpstr>Наблюдаем!</vt:lpstr>
      <vt:lpstr>Чем выражено подлежащее</vt:lpstr>
      <vt:lpstr>Чем выражено сказуемое</vt:lpstr>
      <vt:lpstr>Делаем вывод!</vt:lpstr>
      <vt:lpstr>Физкультминутка</vt:lpstr>
      <vt:lpstr>Потренируемся!</vt:lpstr>
      <vt:lpstr>Оцени себя</vt:lpstr>
      <vt:lpstr>Потренируемся!</vt:lpstr>
      <vt:lpstr>Проверяем!</vt:lpstr>
      <vt:lpstr>Оцени себя</vt:lpstr>
      <vt:lpstr>Подведём итоги!</vt:lpstr>
      <vt:lpstr>Оцени себя</vt:lpstr>
      <vt:lpstr>Домашнее задание</vt:lpstr>
      <vt:lpstr> 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Первое октября. Классная работа.</dc:title>
  <dc:creator>User</dc:creator>
  <cp:lastModifiedBy>Гл.Админ.#</cp:lastModifiedBy>
  <cp:revision>89</cp:revision>
  <dcterms:created xsi:type="dcterms:W3CDTF">2014-09-30T13:36:12Z</dcterms:created>
  <dcterms:modified xsi:type="dcterms:W3CDTF">2015-03-12T11:56:21Z</dcterms:modified>
</cp:coreProperties>
</file>