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260" r:id="rId4"/>
    <p:sldId id="265" r:id="rId5"/>
    <p:sldId id="266" r:id="rId6"/>
    <p:sldId id="267" r:id="rId7"/>
    <p:sldId id="281" r:id="rId8"/>
    <p:sldId id="262" r:id="rId9"/>
    <p:sldId id="261" r:id="rId10"/>
    <p:sldId id="280" r:id="rId11"/>
    <p:sldId id="26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288599242_matematika_carica_nauk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8" y="1"/>
            <a:ext cx="9144000" cy="685431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>
            <a:bevelT w="165100" prst="coolSlant"/>
            <a:contourClr>
              <a:schemeClr val="accent3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772400" cy="1470025"/>
          </a:xfrm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 b="1">
                <a:solidFill>
                  <a:srgbClr val="006600"/>
                </a:solidFill>
                <a:latin typeface="Georg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437112"/>
            <a:ext cx="4528592" cy="1752600"/>
          </a:xfrm>
        </p:spPr>
        <p:txBody>
          <a:bodyPr/>
          <a:lstStyle>
            <a:lvl1pPr marL="0" indent="0" algn="ctr">
              <a:buNone/>
              <a:defRPr b="1" i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98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0a2446eea378dac32a93eb6b7116220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5" y="12092"/>
            <a:ext cx="9132195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12700" contourW="12700">
            <a:bevelT/>
            <a:contourClr>
              <a:schemeClr val="tx1">
                <a:lumMod val="50000"/>
                <a:lumOff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 rot="19571671">
            <a:off x="7945438" y="6315075"/>
            <a:ext cx="12430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800" b="1">
                <a:solidFill>
                  <a:srgbClr val="7F7F7F"/>
                </a:solidFill>
                <a:latin typeface="Georgia" pitchFamily="18" charset="0"/>
              </a:rPr>
              <a:t>shpuntova.ucoz.ru</a:t>
            </a:r>
            <a:endParaRPr lang="ru-RU" sz="800" b="1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189" y="1340768"/>
            <a:ext cx="8229600" cy="86895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7931224" cy="432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7316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6600"/>
          </a:solidFill>
          <a:latin typeface="Georg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ccme.ru/olympiads/" TargetMode="External"/><Relationship Id="rId2" Type="http://schemas.openxmlformats.org/officeDocument/2006/relationships/hyperlink" Target="http://genphys.phys.msu.ru/ol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rchive.1september.ru/fiz/" TargetMode="External"/><Relationship Id="rId4" Type="http://schemas.openxmlformats.org/officeDocument/2006/relationships/hyperlink" Target="http://kvant.mccme.ru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435280" cy="489654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rgbClr val="C00000"/>
                </a:solidFill>
              </a:rPr>
              <a:t>МБОУ СОШ №</a:t>
            </a:r>
            <a:r>
              <a:rPr lang="ru-RU" sz="4000" dirty="0">
                <a:solidFill>
                  <a:srgbClr val="C00000"/>
                </a:solidFill>
              </a:rPr>
              <a:t>11</a:t>
            </a:r>
            <a:r>
              <a:rPr lang="ru-RU" sz="2800" dirty="0">
                <a:solidFill>
                  <a:srgbClr val="C00000"/>
                </a:solidFill>
              </a:rPr>
              <a:t> г. Павлово</a:t>
            </a:r>
          </a:p>
          <a:p>
            <a:pPr marL="0" indent="0" algn="ctr">
              <a:buNone/>
            </a:pPr>
            <a:r>
              <a:rPr lang="ru-RU" sz="4800" dirty="0" smtClean="0">
                <a:solidFill>
                  <a:srgbClr val="1F497D">
                    <a:lumMod val="75000"/>
                  </a:srgbClr>
                </a:solidFill>
                <a:latin typeface="Time Roman" pitchFamily="2" charset="0"/>
              </a:rPr>
              <a:t>Методика </a:t>
            </a:r>
            <a:r>
              <a:rPr lang="ru-RU" sz="4800" dirty="0">
                <a:solidFill>
                  <a:srgbClr val="1F497D">
                    <a:lumMod val="75000"/>
                  </a:srgbClr>
                </a:solidFill>
                <a:latin typeface="Time Roman" pitchFamily="2" charset="0"/>
              </a:rPr>
              <a:t>подготовки к муниципальному этапу олимпиады  </a:t>
            </a:r>
            <a:r>
              <a:rPr lang="ru-RU" sz="4800" dirty="0" smtClean="0">
                <a:solidFill>
                  <a:srgbClr val="1F497D">
                    <a:lumMod val="75000"/>
                  </a:srgbClr>
                </a:solidFill>
                <a:latin typeface="Time Roman" pitchFamily="2" charset="0"/>
              </a:rPr>
              <a:t>физике.</a:t>
            </a:r>
            <a:endParaRPr lang="ru-RU" sz="4800" dirty="0">
              <a:solidFill>
                <a:srgbClr val="1F497D">
                  <a:lumMod val="75000"/>
                </a:srgbClr>
              </a:solidFill>
              <a:latin typeface="Time Roman" pitchFamily="2" charset="0"/>
            </a:endParaRPr>
          </a:p>
          <a:p>
            <a:pPr marL="0" lvl="0" indent="0" algn="ctr">
              <a:buNone/>
            </a:pPr>
            <a:endParaRPr lang="ru-RU" sz="2600" dirty="0" smtClean="0">
              <a:solidFill>
                <a:srgbClr val="1F497D">
                  <a:lumMod val="75000"/>
                </a:srgbClr>
              </a:solidFill>
              <a:latin typeface="Time Roman" pitchFamily="2" charset="0"/>
            </a:endParaRPr>
          </a:p>
          <a:p>
            <a:pPr marL="0" lvl="0" indent="0" algn="ctr">
              <a:buNone/>
            </a:pPr>
            <a:endParaRPr lang="ru-RU" sz="2600" dirty="0" smtClean="0">
              <a:solidFill>
                <a:srgbClr val="1F497D">
                  <a:lumMod val="75000"/>
                </a:srgbClr>
              </a:solidFill>
              <a:latin typeface="Time Roman" pitchFamily="2" charset="0"/>
            </a:endParaRPr>
          </a:p>
          <a:p>
            <a:pPr marL="0" lvl="0" indent="0" algn="ctr">
              <a:buNone/>
            </a:pPr>
            <a:endParaRPr lang="ru-RU" sz="2600" dirty="0" smtClean="0">
              <a:solidFill>
                <a:srgbClr val="1F497D">
                  <a:lumMod val="75000"/>
                </a:srgbClr>
              </a:solidFill>
              <a:latin typeface="Time Roman" pitchFamily="2" charset="0"/>
            </a:endParaRPr>
          </a:p>
          <a:p>
            <a:pPr marL="0" lvl="0" indent="0" algn="ctr" fontAlgn="auto">
              <a:lnSpc>
                <a:spcPct val="90000"/>
              </a:lnSpc>
              <a:spcAft>
                <a:spcPts val="0"/>
              </a:spcAft>
              <a:buNone/>
            </a:pPr>
            <a:r>
              <a:rPr lang="ru-RU" sz="3600" i="0" dirty="0" smtClean="0">
                <a:solidFill>
                  <a:srgbClr val="002060"/>
                </a:solidFill>
                <a:effectLst/>
                <a:latin typeface="Candara"/>
              </a:rPr>
              <a:t> Учитель: </a:t>
            </a:r>
            <a:r>
              <a:rPr lang="ru-RU" sz="3600" i="0" dirty="0" err="1" smtClean="0">
                <a:solidFill>
                  <a:srgbClr val="002060"/>
                </a:solidFill>
                <a:effectLst/>
                <a:latin typeface="Candara"/>
              </a:rPr>
              <a:t>Трескова</a:t>
            </a:r>
            <a:r>
              <a:rPr lang="ru-RU" sz="3600" i="0" dirty="0" smtClean="0">
                <a:solidFill>
                  <a:srgbClr val="002060"/>
                </a:solidFill>
                <a:effectLst/>
                <a:latin typeface="Candara"/>
              </a:rPr>
              <a:t> М.В.</a:t>
            </a:r>
            <a:endParaRPr lang="ru-RU" sz="3600" i="0" dirty="0">
              <a:solidFill>
                <a:srgbClr val="002060"/>
              </a:solidFill>
              <a:effectLst/>
              <a:latin typeface="Candara"/>
            </a:endParaRPr>
          </a:p>
          <a:p>
            <a:pPr marL="0" lvl="0" indent="0" algn="r" fontAlgn="auto">
              <a:lnSpc>
                <a:spcPct val="90000"/>
              </a:lnSpc>
              <a:spcAft>
                <a:spcPts val="0"/>
              </a:spcAft>
              <a:buNone/>
            </a:pPr>
            <a:endParaRPr lang="ru-RU" sz="2000" dirty="0">
              <a:solidFill>
                <a:srgbClr val="002060"/>
              </a:solidFill>
              <a:effectLst/>
              <a:latin typeface="Time Roman" pitchFamily="2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05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Интернет-ресурсы:</a:t>
            </a:r>
          </a:p>
          <a:p>
            <a:pPr marL="514350" indent="-514350">
              <a:buAutoNum type="arabicParenR"/>
            </a:pPr>
            <a:r>
              <a:rPr lang="ru-RU" dirty="0" smtClean="0">
                <a:effectLst/>
                <a:hlinkClick r:id="rId2"/>
              </a:rPr>
              <a:t>http</a:t>
            </a:r>
            <a:r>
              <a:rPr lang="ru-RU" dirty="0">
                <a:effectLst/>
                <a:hlinkClick r:id="rId2"/>
              </a:rPr>
              <a:t>://genphys.phys.msu.ru/ol</a:t>
            </a:r>
            <a:r>
              <a:rPr lang="ru-RU" dirty="0" smtClean="0">
                <a:effectLst/>
                <a:hlinkClick r:id="rId2"/>
              </a:rPr>
              <a:t>/</a:t>
            </a:r>
            <a:endParaRPr lang="ru-RU" dirty="0" smtClean="0">
              <a:effectLst/>
            </a:endParaRPr>
          </a:p>
          <a:p>
            <a:pPr marL="514350" indent="-514350">
              <a:buFont typeface="Arial" charset="0"/>
              <a:buAutoNum type="arabicParenR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</a:rPr>
              <a:t> </a:t>
            </a:r>
            <a:r>
              <a:rPr lang="ru-RU" dirty="0">
                <a:effectLst/>
                <a:hlinkClick r:id="rId3"/>
              </a:rPr>
              <a:t>http://www.mccme.ru/olympiads/</a:t>
            </a:r>
            <a:endParaRPr lang="ru-RU" dirty="0">
              <a:effectLst/>
            </a:endParaRPr>
          </a:p>
          <a:p>
            <a:pPr marL="514350" indent="-514350">
              <a:buAutoNum type="arabicParenR"/>
            </a:pPr>
            <a:r>
              <a:rPr lang="ru-RU" dirty="0">
                <a:effectLst/>
              </a:rPr>
              <a:t> </a:t>
            </a:r>
            <a:r>
              <a:rPr lang="ru-RU" dirty="0">
                <a:effectLst/>
                <a:hlinkClick r:id="rId4"/>
              </a:rPr>
              <a:t>http://kvant.mccme.ru</a:t>
            </a:r>
            <a:r>
              <a:rPr lang="ru-RU" dirty="0" smtClean="0">
                <a:effectLst/>
                <a:hlinkClick r:id="rId4"/>
              </a:rPr>
              <a:t>/</a:t>
            </a:r>
            <a:endParaRPr lang="ru-RU" dirty="0" smtClean="0">
              <a:effectLst/>
            </a:endParaRPr>
          </a:p>
          <a:p>
            <a:pPr marL="514350" indent="-514350">
              <a:buAutoNum type="arabicParenR"/>
            </a:pPr>
            <a:r>
              <a:rPr lang="ru-RU" dirty="0">
                <a:effectLst/>
              </a:rPr>
              <a:t> </a:t>
            </a:r>
            <a:r>
              <a:rPr lang="ru-RU" dirty="0">
                <a:effectLst/>
                <a:hlinkClick r:id="rId5"/>
              </a:rPr>
              <a:t>http://archive.1september.ru/fiz/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181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5400600"/>
          </a:xfrm>
        </p:spPr>
        <p:txBody>
          <a:bodyPr>
            <a:noAutofit/>
          </a:bodyPr>
          <a:lstStyle/>
          <a:p>
            <a:pPr indent="0"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   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Выводы:</a:t>
            </a:r>
          </a:p>
          <a:p>
            <a:r>
              <a:rPr lang="ru-RU" sz="2400" dirty="0">
                <a:effectLst/>
              </a:rPr>
              <a:t>Во-первых, подготовка учащихся к олимпиаде - это сложный процесс, участниками которого являются педагоги, ученики, родители, он требует большого напряжения сил от наших учеников.</a:t>
            </a:r>
          </a:p>
          <a:p>
            <a:r>
              <a:rPr lang="ru-RU" sz="2400" dirty="0">
                <a:effectLst/>
              </a:rPr>
              <a:t>Во-вторых, подготовка ученика к олимпиадам процесс длительный, нельзя подготовить ученика к успешному участию в олимпиаде за несколько дней или недель. </a:t>
            </a:r>
          </a:p>
          <a:p>
            <a:r>
              <a:rPr lang="ru-RU" sz="2400" dirty="0">
                <a:effectLst/>
              </a:rPr>
              <a:t>В-третьих, при подготовке к олимпиаде, мы должны на первое место ставить интересы ребенка, его здоровье  и потребности</a:t>
            </a:r>
          </a:p>
          <a:p>
            <a:pPr indent="0">
              <a:spcAft>
                <a:spcPts val="0"/>
              </a:spcAft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9113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856984" cy="44644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0" dirty="0" smtClean="0">
                <a:solidFill>
                  <a:srgbClr val="FF0000"/>
                </a:solidFill>
                <a:latin typeface="Time Roman" pitchFamily="2" charset="0"/>
              </a:rPr>
              <a:t>Актуальность направления:</a:t>
            </a:r>
          </a:p>
          <a:p>
            <a:pPr marL="0" lvl="0" indent="0">
              <a:buNone/>
            </a:pPr>
            <a:r>
              <a:rPr lang="ru-RU" sz="2800" dirty="0">
                <a:effectLst/>
              </a:rPr>
              <a:t>Участие учащихся в олимпиадах, их победы сегодня </a:t>
            </a:r>
            <a:r>
              <a:rPr lang="ru-RU" sz="2800" dirty="0" smtClean="0">
                <a:effectLst/>
              </a:rPr>
              <a:t>рассматриваются </a:t>
            </a:r>
            <a:r>
              <a:rPr lang="ru-RU" sz="2800" dirty="0">
                <a:effectLst/>
              </a:rPr>
              <a:t>одним из критериев оценки деятельности образовательных учреждений, деятельности педагога при прохождении им аттестации.</a:t>
            </a:r>
          </a:p>
          <a:p>
            <a:pPr marL="0" indent="0">
              <a:buNone/>
            </a:pPr>
            <a:endParaRPr lang="ru-RU" sz="2800" b="0" dirty="0">
              <a:solidFill>
                <a:schemeClr val="tx2">
                  <a:lumMod val="75000"/>
                </a:schemeClr>
              </a:solidFill>
              <a:latin typeface="Time Roma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77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064896" cy="504056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cap="all" dirty="0" smtClean="0">
                <a:solidFill>
                  <a:prstClr val="black">
                    <a:lumMod val="85000"/>
                    <a:lumOff val="15000"/>
                  </a:prstClr>
                </a:solidFill>
                <a:effectLst/>
                <a:latin typeface="Time Roman" pitchFamily="2" charset="0"/>
              </a:rPr>
              <a:t>       </a:t>
            </a:r>
            <a:r>
              <a:rPr lang="ru-RU" sz="2800" dirty="0" smtClean="0">
                <a:solidFill>
                  <a:srgbClr val="FF0000"/>
                </a:solidFill>
                <a:effectLst/>
              </a:rPr>
              <a:t>Основные цели олимпиад по физике: </a:t>
            </a:r>
          </a:p>
          <a:p>
            <a:r>
              <a:rPr lang="ru-RU" sz="2800" dirty="0">
                <a:effectLst/>
              </a:rPr>
              <a:t>успешное выступление на муниципальном  этапе </a:t>
            </a:r>
            <a:r>
              <a:rPr lang="ru-RU" sz="2800" dirty="0" smtClean="0">
                <a:effectLst/>
              </a:rPr>
              <a:t>олимпиады, выявление талантливых ребят, </a:t>
            </a:r>
          </a:p>
          <a:p>
            <a:r>
              <a:rPr lang="ru-RU" sz="2800" dirty="0" smtClean="0">
                <a:effectLst/>
              </a:rPr>
              <a:t>развитие творческих способностей и интереса к научно-исследовательской деятельности у обучающихся, </a:t>
            </a:r>
          </a:p>
          <a:p>
            <a:r>
              <a:rPr lang="ru-RU" sz="2800" dirty="0" smtClean="0">
                <a:effectLst/>
              </a:rPr>
              <a:t>создание необходимых условий для поддержки одаренных детей,</a:t>
            </a:r>
          </a:p>
          <a:p>
            <a:r>
              <a:rPr lang="ru-RU" sz="2800" dirty="0" smtClean="0">
                <a:effectLst/>
              </a:rPr>
              <a:t>распространение научных знаний среди молодежи.</a:t>
            </a:r>
          </a:p>
          <a:p>
            <a:pPr marL="0" indent="0">
              <a:buNone/>
            </a:pPr>
            <a:endParaRPr lang="ru-RU" sz="2800" dirty="0">
              <a:latin typeface="Time Roma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69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712968" cy="4896544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dirty="0">
                <a:effectLst/>
                <a:latin typeface="Times New Roman"/>
                <a:ea typeface="Times New Roman"/>
              </a:rPr>
              <a:t> </a:t>
            </a:r>
            <a:endParaRPr lang="ru-RU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916832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Принципы:</a:t>
            </a:r>
          </a:p>
          <a:p>
            <a:pPr indent="270510" algn="just"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-ненавязчивость и добровольность.</a:t>
            </a:r>
          </a:p>
          <a:p>
            <a:pPr indent="270510" algn="just"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-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высокая мотивация обучения</a:t>
            </a:r>
          </a:p>
          <a:p>
            <a:pPr indent="270510" algn="just"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-ребенок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должен идти на олимпиаду подготовленным</a:t>
            </a:r>
          </a:p>
          <a:p>
            <a:pPr indent="270510" algn="just"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-этапы подготовки спланированы, создан график занятий</a:t>
            </a:r>
          </a:p>
          <a:p>
            <a:pPr indent="270510" algn="just"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-использование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при подготовке </a:t>
            </a: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дистанционных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олимпиад </a:t>
            </a:r>
            <a:endParaRPr lang="ru-RU" sz="2400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270510" algn="just"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-использование ресурсов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центров дополнительного </a:t>
            </a: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образования</a:t>
            </a:r>
          </a:p>
          <a:p>
            <a:pPr indent="270510" algn="just"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-результат, показанный ребенком, проанализирован и отмечен преподавателем</a:t>
            </a:r>
          </a:p>
          <a:p>
            <a:pPr indent="270510" algn="just"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-самообразование педагога</a:t>
            </a:r>
            <a:endParaRPr lang="ru-RU" sz="24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984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435280" cy="4752528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       </a:t>
            </a:r>
            <a:endParaRPr lang="ru-RU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6978" y="1844824"/>
            <a:ext cx="8064896" cy="4321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sz="5400" dirty="0">
                <a:latin typeface="Times New Roman"/>
                <a:ea typeface="Times New Roman"/>
              </a:rPr>
              <a:t>Методические </a:t>
            </a:r>
            <a:r>
              <a:rPr lang="ru-RU" sz="5400" dirty="0" smtClean="0">
                <a:latin typeface="Times New Roman"/>
                <a:ea typeface="Times New Roman"/>
              </a:rPr>
              <a:t>приемы</a:t>
            </a:r>
            <a:r>
              <a:rPr lang="ru-RU" sz="5400" dirty="0">
                <a:latin typeface="Times New Roman"/>
                <a:ea typeface="Times New Roman"/>
              </a:rPr>
              <a:t>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AutoNum type="arabicParenR"/>
              <a:tabLst>
                <a:tab pos="457200" algn="l"/>
              </a:tabLst>
            </a:pP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Погружение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AutoNum type="arabicParenR"/>
              <a:tabLst>
                <a:tab pos="457200" algn="l"/>
              </a:tabLst>
            </a:pP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Обмен опытом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AutoNum type="arabicParenR"/>
              <a:tabLst>
                <a:tab pos="457200" algn="l"/>
              </a:tabLst>
            </a:pPr>
            <a:r>
              <a:rPr lang="ru-RU" sz="32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Мозговой 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штурм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3200" dirty="0" smtClean="0">
                <a:solidFill>
                  <a:srgbClr val="C00000"/>
                </a:solidFill>
                <a:latin typeface="Calibri"/>
                <a:ea typeface="Times New Roman"/>
                <a:cs typeface="Times New Roman"/>
              </a:rPr>
              <a:t>4) </a:t>
            </a:r>
            <a:r>
              <a:rPr lang="ru-RU" sz="32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Подсказка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5) Консультации у старших товарищей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6) 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Консультация </a:t>
            </a:r>
            <a:r>
              <a:rPr lang="ru-RU" sz="3200" dirty="0">
                <a:solidFill>
                  <a:srgbClr val="C00000"/>
                </a:solidFill>
                <a:latin typeface="Times New Roman"/>
                <a:ea typeface="Times New Roman"/>
              </a:rPr>
              <a:t>преподавателя.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21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52928" cy="3024336"/>
          </a:xfrm>
        </p:spPr>
        <p:txBody>
          <a:bodyPr>
            <a:noAutofit/>
          </a:bodyPr>
          <a:lstStyle/>
          <a:p>
            <a:r>
              <a:rPr lang="ru-RU" sz="4000" dirty="0" smtClean="0"/>
              <a:t>Формы </a:t>
            </a:r>
            <a:r>
              <a:rPr lang="ru-RU" sz="4000" dirty="0"/>
              <a:t>работы </a:t>
            </a:r>
            <a:r>
              <a:rPr lang="ru-RU" sz="4000" dirty="0" smtClean="0"/>
              <a:t>:</a:t>
            </a:r>
            <a:br>
              <a:rPr lang="ru-RU" sz="4000" dirty="0" smtClean="0"/>
            </a:br>
            <a:r>
              <a:rPr lang="ru-RU" sz="4000" dirty="0" smtClean="0"/>
              <a:t>1) </a:t>
            </a:r>
            <a:r>
              <a:rPr lang="ru-RU" sz="4000" dirty="0"/>
              <a:t>Работа на </a:t>
            </a:r>
            <a:r>
              <a:rPr lang="ru-RU" sz="4000" dirty="0" smtClean="0"/>
              <a:t>уроке </a:t>
            </a:r>
            <a:br>
              <a:rPr lang="ru-RU" sz="4000" dirty="0" smtClean="0"/>
            </a:br>
            <a:r>
              <a:rPr lang="ru-RU" sz="2000" dirty="0" smtClean="0"/>
              <a:t>А) </a:t>
            </a:r>
            <a:r>
              <a:rPr lang="ru-RU" sz="2000" dirty="0"/>
              <a:t>Решение олимпиадных задач, связанных с темой урока.</a:t>
            </a:r>
            <a:br>
              <a:rPr lang="ru-RU" sz="2000" dirty="0"/>
            </a:br>
            <a:r>
              <a:rPr lang="ru-RU" sz="2000" dirty="0" smtClean="0"/>
              <a:t>Б)Творческие </a:t>
            </a:r>
            <a:r>
              <a:rPr lang="ru-RU" sz="2000" dirty="0"/>
              <a:t>и олимпиадные домашние задания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4000" dirty="0" smtClean="0"/>
              <a:t>2)</a:t>
            </a:r>
            <a:r>
              <a:rPr lang="ru-RU" sz="4000" dirty="0"/>
              <a:t> Внеклассная работа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r>
              <a:rPr lang="ru-RU" sz="2000" dirty="0" smtClean="0"/>
              <a:t>А)Индивидуальная работа</a:t>
            </a:r>
            <a:br>
              <a:rPr lang="ru-RU" sz="2000" dirty="0" smtClean="0"/>
            </a:br>
            <a:r>
              <a:rPr lang="ru-RU" sz="2000" dirty="0" smtClean="0"/>
              <a:t>Б)Групповая работа</a:t>
            </a:r>
            <a:br>
              <a:rPr lang="ru-RU" sz="2000" dirty="0" smtClean="0"/>
            </a:br>
            <a:r>
              <a:rPr lang="ru-RU" sz="2000" dirty="0" smtClean="0"/>
              <a:t>В)Массовая работа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3)</a:t>
            </a:r>
            <a:r>
              <a:rPr lang="ru-RU" sz="4000" dirty="0"/>
              <a:t> Использование ИТ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>
              <a:solidFill>
                <a:schemeClr val="tx2">
                  <a:lumMod val="75000"/>
                </a:schemeClr>
              </a:solidFill>
              <a:latin typeface="Time Roman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157192"/>
            <a:ext cx="5904656" cy="1440160"/>
          </a:xfrm>
        </p:spPr>
        <p:txBody>
          <a:bodyPr>
            <a:normAutofit/>
          </a:bodyPr>
          <a:lstStyle/>
          <a:p>
            <a:pPr indent="0" algn="just" hangingPunct="0">
              <a:spcAft>
                <a:spcPts val="0"/>
              </a:spcAft>
              <a:buNone/>
            </a:pPr>
            <a:r>
              <a:rPr lang="ru-RU" sz="1800" b="0" dirty="0" smtClean="0">
                <a:solidFill>
                  <a:schemeClr val="tx2">
                    <a:lumMod val="75000"/>
                  </a:schemeClr>
                </a:solidFill>
                <a:latin typeface="Time Roman" pitchFamily="2" charset="0"/>
              </a:rPr>
              <a:t>  </a:t>
            </a:r>
            <a:endParaRPr lang="ru-RU" sz="2000" dirty="0">
              <a:effectLst/>
              <a:latin typeface="Times New Roman"/>
              <a:ea typeface="Times New Roman"/>
            </a:endParaRPr>
          </a:p>
          <a:p>
            <a:endParaRPr lang="ru-RU" sz="1800" b="0" dirty="0">
              <a:latin typeface="Time Roma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21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1338492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Пособия для самостоятельной работы: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07450"/>
            <a:ext cx="197167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73471"/>
            <a:ext cx="2059310" cy="3291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20514"/>
            <a:ext cx="1971675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77225"/>
            <a:ext cx="2162212" cy="3175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09" y="2138890"/>
            <a:ext cx="1905000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456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600" dirty="0">
              <a:solidFill>
                <a:schemeClr val="tx2">
                  <a:lumMod val="75000"/>
                </a:schemeClr>
              </a:solidFill>
              <a:latin typeface="Time Roman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76872"/>
            <a:ext cx="8136904" cy="4320480"/>
          </a:xfrm>
        </p:spPr>
        <p:txBody>
          <a:bodyPr>
            <a:normAutofit/>
          </a:bodyPr>
          <a:lstStyle/>
          <a:p>
            <a:pPr indent="0" algn="just" hangingPunct="0">
              <a:spcAft>
                <a:spcPts val="0"/>
              </a:spcAft>
              <a:buNone/>
            </a:pPr>
            <a:r>
              <a:rPr lang="ru-RU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       </a:t>
            </a:r>
            <a:endParaRPr lang="ru-RU" b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54725"/>
            <a:ext cx="2499641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Физика сборник задач 11 класс - Новинки книжного мир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276872"/>
            <a:ext cx="2276570" cy="348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Сборник задач по физике. 7-9 классы Скачать книг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12976"/>
            <a:ext cx="2136533" cy="334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Перышкин А.В. &quot;Сборник задач по физике. 7-9 классы. К учебнику Перышкина А.В. и др. &quot;Физика. 7 класс&quot;, &quot;Физика. 8 класс&quot;, &quot;Физик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98382"/>
            <a:ext cx="218548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16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kvant.mccme.ru</a:t>
            </a:r>
            <a:endParaRPr lang="ru-RU" sz="2800" dirty="0">
              <a:latin typeface="Time Roman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435280" cy="4320480"/>
          </a:xfrm>
        </p:spPr>
        <p:txBody>
          <a:bodyPr>
            <a:normAutofit/>
          </a:bodyPr>
          <a:lstStyle/>
          <a:p>
            <a:pPr marL="0" lvl="0" indent="0" fontAlgn="auto">
              <a:spcAft>
                <a:spcPts val="0"/>
              </a:spcAft>
              <a:buNone/>
            </a:pPr>
            <a:r>
              <a:rPr lang="ru-RU" sz="2000" b="0" dirty="0">
                <a:solidFill>
                  <a:prstClr val="white">
                    <a:tint val="75000"/>
                  </a:prstClr>
                </a:solidFill>
                <a:effectLst/>
                <a:latin typeface="Time Roman" pitchFamily="2" charset="0"/>
              </a:rPr>
              <a:t> </a:t>
            </a:r>
            <a:r>
              <a:rPr lang="ru-RU" sz="2000" b="0" dirty="0" smtClean="0">
                <a:solidFill>
                  <a:prstClr val="white">
                    <a:tint val="75000"/>
                  </a:prstClr>
                </a:solidFill>
                <a:effectLst/>
                <a:latin typeface="Time Roman" pitchFamily="2" charset="0"/>
              </a:rPr>
              <a:t>   </a:t>
            </a:r>
            <a:endParaRPr lang="ru-RU" sz="2600" dirty="0">
              <a:solidFill>
                <a:schemeClr val="accent1">
                  <a:lumMod val="50000"/>
                </a:schemeClr>
              </a:solidFill>
              <a:latin typeface="Time Roman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99" y="2708920"/>
            <a:ext cx="2731542" cy="36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Журнал &quot;Квант&quot; 1, 2012 Наука . Скачать бесплатно?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017" y="2852936"/>
            <a:ext cx="2532914" cy="343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Журнал &quot;Век глобализации&quot; 1 2012 скачать Разно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852936"/>
            <a:ext cx="2598839" cy="348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93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</TotalTime>
  <Words>263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работы : 1) Работа на уроке  А) Решение олимпиадных задач, связанных с темой урока. Б)Творческие и олимпиадные домашние задания. 2) Внеклассная работа. А)Индивидуальная работа Б)Групповая работа В)Массовая работа 3) Использование ИТ  </vt:lpstr>
      <vt:lpstr>Пособия для самостоятельной работы: </vt:lpstr>
      <vt:lpstr>Презентация PowerPoint</vt:lpstr>
      <vt:lpstr>kvant.mccme.ru</vt:lpstr>
      <vt:lpstr>Презентация PowerPoint</vt:lpstr>
      <vt:lpstr>Презентация PowerPoint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46</cp:revision>
  <dcterms:created xsi:type="dcterms:W3CDTF">2012-01-11T13:35:36Z</dcterms:created>
  <dcterms:modified xsi:type="dcterms:W3CDTF">2014-10-19T22:41:50Z</dcterms:modified>
</cp:coreProperties>
</file>