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63" r:id="rId2"/>
    <p:sldId id="267" r:id="rId3"/>
    <p:sldId id="268" r:id="rId4"/>
    <p:sldId id="262" r:id="rId5"/>
    <p:sldId id="270" r:id="rId6"/>
    <p:sldId id="274" r:id="rId7"/>
    <p:sldId id="276" r:id="rId8"/>
    <p:sldId id="271" r:id="rId9"/>
    <p:sldId id="275" r:id="rId10"/>
    <p:sldId id="278" r:id="rId11"/>
    <p:sldId id="280" r:id="rId12"/>
  </p:sldIdLst>
  <p:sldSz cx="12192000" cy="6858000"/>
  <p:notesSz cx="6888163" cy="100203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a:srgbClr val="33CC33"/>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342" autoAdjust="0"/>
    <p:restoredTop sz="95777" autoAdjust="0"/>
  </p:normalViewPr>
  <p:slideViewPr>
    <p:cSldViewPr snapToGrid="0">
      <p:cViewPr varScale="1">
        <p:scale>
          <a:sx n="116" d="100"/>
          <a:sy n="116" d="100"/>
        </p:scale>
        <p:origin x="-258" y="-114"/>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84871" cy="502755"/>
          </a:xfrm>
          <a:prstGeom prst="rect">
            <a:avLst/>
          </a:prstGeom>
        </p:spPr>
        <p:txBody>
          <a:bodyPr vert="horz" lIns="96616" tIns="48308" rIns="96616" bIns="48308" rtlCol="0"/>
          <a:lstStyle>
            <a:lvl1pPr algn="l" fontAlgn="auto">
              <a:spcBef>
                <a:spcPts val="0"/>
              </a:spcBef>
              <a:spcAft>
                <a:spcPts val="0"/>
              </a:spcAft>
              <a:defRPr sz="1300">
                <a:latin typeface="+mn-lt"/>
              </a:defRPr>
            </a:lvl1pPr>
          </a:lstStyle>
          <a:p>
            <a:pPr>
              <a:defRPr/>
            </a:pPr>
            <a:endParaRPr lang="ru-RU"/>
          </a:p>
        </p:txBody>
      </p:sp>
      <p:sp>
        <p:nvSpPr>
          <p:cNvPr id="3" name="Дата 2"/>
          <p:cNvSpPr>
            <a:spLocks noGrp="1"/>
          </p:cNvSpPr>
          <p:nvPr>
            <p:ph type="dt" idx="1"/>
          </p:nvPr>
        </p:nvSpPr>
        <p:spPr>
          <a:xfrm>
            <a:off x="3901698" y="0"/>
            <a:ext cx="2984871" cy="502755"/>
          </a:xfrm>
          <a:prstGeom prst="rect">
            <a:avLst/>
          </a:prstGeom>
        </p:spPr>
        <p:txBody>
          <a:bodyPr vert="horz" lIns="96616" tIns="48308" rIns="96616" bIns="48308" rtlCol="0"/>
          <a:lstStyle>
            <a:lvl1pPr algn="r" fontAlgn="auto">
              <a:spcBef>
                <a:spcPts val="0"/>
              </a:spcBef>
              <a:spcAft>
                <a:spcPts val="0"/>
              </a:spcAft>
              <a:defRPr sz="1300" smtClean="0">
                <a:latin typeface="+mn-lt"/>
              </a:defRPr>
            </a:lvl1pPr>
          </a:lstStyle>
          <a:p>
            <a:pPr>
              <a:defRPr/>
            </a:pPr>
            <a:fld id="{F0DDAA48-73C0-442F-8825-530529BD264A}" type="datetimeFigureOut">
              <a:rPr lang="ru-RU"/>
              <a:pPr>
                <a:defRPr/>
              </a:pPr>
              <a:t>12.03.2015</a:t>
            </a:fld>
            <a:endParaRPr lang="ru-RU"/>
          </a:p>
        </p:txBody>
      </p:sp>
      <p:sp>
        <p:nvSpPr>
          <p:cNvPr id="4" name="Образ слайда 3"/>
          <p:cNvSpPr>
            <a:spLocks noGrp="1" noRot="1" noChangeAspect="1"/>
          </p:cNvSpPr>
          <p:nvPr>
            <p:ph type="sldImg" idx="2"/>
          </p:nvPr>
        </p:nvSpPr>
        <p:spPr>
          <a:xfrm>
            <a:off x="439738" y="1252538"/>
            <a:ext cx="6008687" cy="3381375"/>
          </a:xfrm>
          <a:prstGeom prst="rect">
            <a:avLst/>
          </a:prstGeom>
          <a:noFill/>
          <a:ln w="12700">
            <a:solidFill>
              <a:prstClr val="black"/>
            </a:solidFill>
          </a:ln>
        </p:spPr>
        <p:txBody>
          <a:bodyPr vert="horz" lIns="96616" tIns="48308" rIns="96616" bIns="48308" rtlCol="0" anchor="ctr"/>
          <a:lstStyle/>
          <a:p>
            <a:pPr lvl="0"/>
            <a:endParaRPr lang="ru-RU" noProof="0"/>
          </a:p>
        </p:txBody>
      </p:sp>
      <p:sp>
        <p:nvSpPr>
          <p:cNvPr id="5" name="Заметки 4"/>
          <p:cNvSpPr>
            <a:spLocks noGrp="1"/>
          </p:cNvSpPr>
          <p:nvPr>
            <p:ph type="body" sz="quarter" idx="3"/>
          </p:nvPr>
        </p:nvSpPr>
        <p:spPr>
          <a:xfrm>
            <a:off x="688817" y="4822269"/>
            <a:ext cx="5510530" cy="3945493"/>
          </a:xfrm>
          <a:prstGeom prst="rect">
            <a:avLst/>
          </a:prstGeom>
        </p:spPr>
        <p:txBody>
          <a:bodyPr vert="horz" lIns="96616" tIns="48308" rIns="96616" bIns="48308" rtlCol="0"/>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
        <p:nvSpPr>
          <p:cNvPr id="6" name="Нижний колонтитул 5"/>
          <p:cNvSpPr>
            <a:spLocks noGrp="1"/>
          </p:cNvSpPr>
          <p:nvPr>
            <p:ph type="ftr" sz="quarter" idx="4"/>
          </p:nvPr>
        </p:nvSpPr>
        <p:spPr>
          <a:xfrm>
            <a:off x="0" y="9517547"/>
            <a:ext cx="2984871" cy="502754"/>
          </a:xfrm>
          <a:prstGeom prst="rect">
            <a:avLst/>
          </a:prstGeom>
        </p:spPr>
        <p:txBody>
          <a:bodyPr vert="horz" lIns="96616" tIns="48308" rIns="96616" bIns="48308" rtlCol="0" anchor="b"/>
          <a:lstStyle>
            <a:lvl1pPr algn="l" fontAlgn="auto">
              <a:spcBef>
                <a:spcPts val="0"/>
              </a:spcBef>
              <a:spcAft>
                <a:spcPts val="0"/>
              </a:spcAft>
              <a:defRPr sz="1300">
                <a:latin typeface="+mn-lt"/>
              </a:defRPr>
            </a:lvl1pPr>
          </a:lstStyle>
          <a:p>
            <a:pPr>
              <a:defRPr/>
            </a:pPr>
            <a:endParaRPr lang="ru-RU"/>
          </a:p>
        </p:txBody>
      </p:sp>
      <p:sp>
        <p:nvSpPr>
          <p:cNvPr id="7" name="Номер слайда 6"/>
          <p:cNvSpPr>
            <a:spLocks noGrp="1"/>
          </p:cNvSpPr>
          <p:nvPr>
            <p:ph type="sldNum" sz="quarter" idx="5"/>
          </p:nvPr>
        </p:nvSpPr>
        <p:spPr>
          <a:xfrm>
            <a:off x="3901698" y="9517547"/>
            <a:ext cx="2984871" cy="502754"/>
          </a:xfrm>
          <a:prstGeom prst="rect">
            <a:avLst/>
          </a:prstGeom>
        </p:spPr>
        <p:txBody>
          <a:bodyPr vert="horz" lIns="96616" tIns="48308" rIns="96616" bIns="48308" rtlCol="0" anchor="b"/>
          <a:lstStyle>
            <a:lvl1pPr algn="r" fontAlgn="auto">
              <a:spcBef>
                <a:spcPts val="0"/>
              </a:spcBef>
              <a:spcAft>
                <a:spcPts val="0"/>
              </a:spcAft>
              <a:defRPr sz="1300" smtClean="0">
                <a:latin typeface="+mn-lt"/>
              </a:defRPr>
            </a:lvl1pPr>
          </a:lstStyle>
          <a:p>
            <a:pPr>
              <a:defRPr/>
            </a:pPr>
            <a:fld id="{6E03BD89-0504-4CCC-85EF-F4FB0C25BD93}" type="slidenum">
              <a:rPr lang="ru-RU"/>
              <a:pPr>
                <a:defRPr/>
              </a:pPr>
              <a:t>‹#›</a:t>
            </a:fld>
            <a:endParaRPr lang="ru-RU"/>
          </a:p>
        </p:txBody>
      </p:sp>
    </p:spTree>
    <p:extLst>
      <p:ext uri="{BB962C8B-B14F-4D97-AF65-F5344CB8AC3E}">
        <p14:creationId xmlns:p14="http://schemas.microsoft.com/office/powerpoint/2010/main" xmlns="" val="116030992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D7D452FF-F5B1-4BD2-8834-1CA984AEA03B}" type="datetimeFigureOut">
              <a:rPr lang="ru-RU"/>
              <a:pPr>
                <a:defRPr/>
              </a:pPr>
              <a:t>12.03.2015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FE3F7E48-CB0D-4C4C-85FF-DC360D965051}"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5697CEEB-460C-4135-B3A4-DFD0574FDD2E}" type="datetimeFigureOut">
              <a:rPr lang="ru-RU"/>
              <a:pPr>
                <a:defRPr/>
              </a:pPr>
              <a:t>12.03.2015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6B00F4CC-0EDC-41BA-A557-4D7E083328BC}"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ECF9D7BF-E228-4C42-8DF1-739E78881EC9}" type="datetimeFigureOut">
              <a:rPr lang="ru-RU"/>
              <a:pPr>
                <a:defRPr/>
              </a:pPr>
              <a:t>12.03.2015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8A99BA75-7E9D-45F1-B98F-E8915BFA20AA}"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25D414E2-F1CE-4861-96C9-15C714C0847A}" type="datetimeFigureOut">
              <a:rPr lang="ru-RU"/>
              <a:pPr>
                <a:defRPr/>
              </a:pPr>
              <a:t>12.03.2015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DB0B87F0-E3B2-4547-B3CD-ABA3CC538E78}"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6D083362-D530-4502-BC94-8103CB9C364E}" type="datetimeFigureOut">
              <a:rPr lang="ru-RU"/>
              <a:pPr>
                <a:defRPr/>
              </a:pPr>
              <a:t>12.03.2015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DBC91B75-CFA0-4B43-BC7B-E470B1B5F061}"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A1C8C503-B91E-4A5D-B6F6-A5F2F27F14B4}" type="datetimeFigureOut">
              <a:rPr lang="ru-RU"/>
              <a:pPr>
                <a:defRPr/>
              </a:pPr>
              <a:t>12.03.2015</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8A180CDF-0434-419F-8EC7-878E630FAB31}"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E4787980-7B44-49F9-91FF-2599DC5DA68F}" type="datetimeFigureOut">
              <a:rPr lang="ru-RU"/>
              <a:pPr>
                <a:defRPr/>
              </a:pPr>
              <a:t>12.03.2015</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1A623B9F-40D3-405B-8A8B-221054097815}"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58D7CBDD-9B10-4F4E-844B-B4BFFD4A3ABF}" type="datetimeFigureOut">
              <a:rPr lang="ru-RU"/>
              <a:pPr>
                <a:defRPr/>
              </a:pPr>
              <a:t>12.03.2015</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60E8A687-2FE4-428A-A060-BAE80B1E9149}"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1623BE8F-E662-431A-B3A6-E5E6733DE611}" type="datetimeFigureOut">
              <a:rPr lang="ru-RU"/>
              <a:pPr>
                <a:defRPr/>
              </a:pPr>
              <a:t>12.03.2015</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127FEB10-DCB1-4A56-A243-D039258224AF}"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1578C24C-459C-42EA-B583-7A44EF50E2D3}" type="datetimeFigureOut">
              <a:rPr lang="ru-RU"/>
              <a:pPr>
                <a:defRPr/>
              </a:pPr>
              <a:t>12.03.2015</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CBAA7739-62D9-444C-8809-B506725A9010}"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F5CB5857-29C9-44F7-A3DD-800465498621}" type="datetimeFigureOut">
              <a:rPr lang="ru-RU"/>
              <a:pPr>
                <a:defRPr/>
              </a:pPr>
              <a:t>12.03.2015</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3074918C-0CA8-437C-B4D5-88C906AE6CAC}"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838200" y="365125"/>
            <a:ext cx="10515600" cy="13255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838200" y="1825625"/>
            <a:ext cx="10515600" cy="43513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7B17FAF1-1612-47B1-90A5-1E8C85CED6C5}" type="datetimeFigureOut">
              <a:rPr lang="ru-RU"/>
              <a:pPr>
                <a:defRPr/>
              </a:pPr>
              <a:t>12.03.2015</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5074DD09-BCCC-4739-A3EF-3E7FFA3E3EDC}"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Calibri Light"/>
        </a:defRPr>
      </a:lvl2pPr>
      <a:lvl3pPr algn="l" rtl="0" fontAlgn="base">
        <a:lnSpc>
          <a:spcPct val="90000"/>
        </a:lnSpc>
        <a:spcBef>
          <a:spcPct val="0"/>
        </a:spcBef>
        <a:spcAft>
          <a:spcPct val="0"/>
        </a:spcAft>
        <a:defRPr sz="4400">
          <a:solidFill>
            <a:schemeClr val="tx1"/>
          </a:solidFill>
          <a:latin typeface="Calibri Light"/>
        </a:defRPr>
      </a:lvl3pPr>
      <a:lvl4pPr algn="l" rtl="0" fontAlgn="base">
        <a:lnSpc>
          <a:spcPct val="90000"/>
        </a:lnSpc>
        <a:spcBef>
          <a:spcPct val="0"/>
        </a:spcBef>
        <a:spcAft>
          <a:spcPct val="0"/>
        </a:spcAft>
        <a:defRPr sz="4400">
          <a:solidFill>
            <a:schemeClr val="tx1"/>
          </a:solidFill>
          <a:latin typeface="Calibri Light"/>
        </a:defRPr>
      </a:lvl4pPr>
      <a:lvl5pPr algn="l" rtl="0" fontAlgn="base">
        <a:lnSpc>
          <a:spcPct val="90000"/>
        </a:lnSpc>
        <a:spcBef>
          <a:spcPct val="0"/>
        </a:spcBef>
        <a:spcAft>
          <a:spcPct val="0"/>
        </a:spcAft>
        <a:defRPr sz="4400">
          <a:solidFill>
            <a:schemeClr val="tx1"/>
          </a:solidFill>
          <a:latin typeface="Calibri Light"/>
        </a:defRPr>
      </a:lvl5pPr>
      <a:lvl6pPr marL="457200" algn="l" rtl="0" fontAlgn="base">
        <a:lnSpc>
          <a:spcPct val="90000"/>
        </a:lnSpc>
        <a:spcBef>
          <a:spcPct val="0"/>
        </a:spcBef>
        <a:spcAft>
          <a:spcPct val="0"/>
        </a:spcAft>
        <a:defRPr sz="4400">
          <a:solidFill>
            <a:schemeClr val="tx1"/>
          </a:solidFill>
          <a:latin typeface="Calibri Light"/>
        </a:defRPr>
      </a:lvl6pPr>
      <a:lvl7pPr marL="914400" algn="l" rtl="0" fontAlgn="base">
        <a:lnSpc>
          <a:spcPct val="90000"/>
        </a:lnSpc>
        <a:spcBef>
          <a:spcPct val="0"/>
        </a:spcBef>
        <a:spcAft>
          <a:spcPct val="0"/>
        </a:spcAft>
        <a:defRPr sz="4400">
          <a:solidFill>
            <a:schemeClr val="tx1"/>
          </a:solidFill>
          <a:latin typeface="Calibri Light"/>
        </a:defRPr>
      </a:lvl7pPr>
      <a:lvl8pPr marL="1371600" algn="l" rtl="0" fontAlgn="base">
        <a:lnSpc>
          <a:spcPct val="90000"/>
        </a:lnSpc>
        <a:spcBef>
          <a:spcPct val="0"/>
        </a:spcBef>
        <a:spcAft>
          <a:spcPct val="0"/>
        </a:spcAft>
        <a:defRPr sz="4400">
          <a:solidFill>
            <a:schemeClr val="tx1"/>
          </a:solidFill>
          <a:latin typeface="Calibri Light"/>
        </a:defRPr>
      </a:lvl8pPr>
      <a:lvl9pPr marL="1828800" algn="l" rtl="0" fontAlgn="base">
        <a:lnSpc>
          <a:spcPct val="90000"/>
        </a:lnSpc>
        <a:spcBef>
          <a:spcPct val="0"/>
        </a:spcBef>
        <a:spcAft>
          <a:spcPct val="0"/>
        </a:spcAft>
        <a:defRPr sz="4400">
          <a:solidFill>
            <a:schemeClr val="tx1"/>
          </a:solidFill>
          <a:latin typeface="Calibri Light"/>
        </a:defRPr>
      </a:lvl9pPr>
    </p:titleStyle>
    <p:bodyStyle>
      <a:lvl1pPr marL="228600" indent="-228600" algn="l" rtl="0" fontAlgn="base">
        <a:lnSpc>
          <a:spcPct val="90000"/>
        </a:lnSpc>
        <a:spcBef>
          <a:spcPts val="1000"/>
        </a:spcBef>
        <a:spcAft>
          <a:spcPct val="0"/>
        </a:spcAft>
        <a:buFont typeface="Arial"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cstate="email"/>
          <a:stretch>
            <a:fillRect/>
          </a:stretch>
        </p:blipFill>
        <p:spPr>
          <a:xfrm>
            <a:off x="897924" y="345988"/>
            <a:ext cx="4880576" cy="6170141"/>
          </a:xfrm>
          <a:prstGeom prst="rect">
            <a:avLst/>
          </a:prstGeom>
          <a:effectLst>
            <a:glow rad="228600">
              <a:schemeClr val="accent1">
                <a:satMod val="175000"/>
                <a:alpha val="40000"/>
              </a:schemeClr>
            </a:glow>
          </a:effectLst>
        </p:spPr>
      </p:pic>
      <p:sp>
        <p:nvSpPr>
          <p:cNvPr id="4" name="Объект 2"/>
          <p:cNvSpPr txBox="1">
            <a:spLocks/>
          </p:cNvSpPr>
          <p:nvPr/>
        </p:nvSpPr>
        <p:spPr>
          <a:xfrm>
            <a:off x="6365103" y="453081"/>
            <a:ext cx="4879546" cy="5791200"/>
          </a:xfrm>
          <a:prstGeom prst="rect">
            <a:avLst/>
          </a:prstGeom>
          <a:solidFill>
            <a:schemeClr val="accent6">
              <a:lumMod val="40000"/>
              <a:lumOff val="60000"/>
            </a:schemeClr>
          </a:solidFill>
          <a:effectLst>
            <a:glow rad="228600">
              <a:schemeClr val="accent5">
                <a:satMod val="175000"/>
                <a:alpha val="40000"/>
              </a:schemeClr>
            </a:glow>
          </a:effectLst>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fontAlgn="auto">
              <a:spcAft>
                <a:spcPts val="0"/>
              </a:spcAft>
              <a:defRPr/>
            </a:pPr>
            <a:r>
              <a:rPr lang="ru-RU" sz="2400" b="1" dirty="0" smtClean="0">
                <a:ln w="0"/>
                <a:solidFill>
                  <a:srgbClr val="002060"/>
                </a:solidFill>
                <a:effectLst>
                  <a:outerShdw blurRad="38100" dist="38100" dir="2700000" algn="tl">
                    <a:srgbClr val="000000">
                      <a:alpha val="43137"/>
                    </a:srgbClr>
                  </a:outerShdw>
                  <a:reflection blurRad="6350" stA="53000" endA="300" endPos="35500" dir="5400000" sy="-90000" algn="bl" rotWithShape="0"/>
                </a:effectLst>
                <a:latin typeface="Times New Roman" panose="02020603050405020304" pitchFamily="18" charset="0"/>
                <a:cs typeface="Times New Roman" panose="02020603050405020304" pitchFamily="18" charset="0"/>
              </a:rPr>
              <a:t>ТУНДО</a:t>
            </a:r>
            <a:endParaRPr lang="ru-RU" sz="2400" b="1" dirty="0" smtClean="0">
              <a:ln w="0"/>
              <a:solidFill>
                <a:srgbClr val="002060"/>
              </a:solidFill>
              <a:effectLst>
                <a:outerShdw blurRad="38100" dist="38100" dir="2700000" algn="tl">
                  <a:srgbClr val="000000">
                    <a:alpha val="43137"/>
                  </a:srgbClr>
                </a:outerShdw>
                <a:reflection blurRad="6350" stA="53000" endA="300" endPos="35500" dir="5400000" sy="-90000" algn="bl" rotWithShape="0"/>
              </a:effectLst>
            </a:endParaRPr>
          </a:p>
          <a:p>
            <a:pPr fontAlgn="auto">
              <a:spcAft>
                <a:spcPts val="0"/>
              </a:spcAft>
              <a:defRPr/>
            </a:pPr>
            <a:r>
              <a:rPr lang="ru-RU" sz="1400" b="1" dirty="0" smtClean="0">
                <a:solidFill>
                  <a:srgbClr val="002060"/>
                </a:solidFill>
                <a:latin typeface="Times New Roman" panose="02020603050405020304" pitchFamily="18" charset="0"/>
                <a:cs typeface="Times New Roman" panose="02020603050405020304" pitchFamily="18" charset="0"/>
              </a:rPr>
              <a:t>Начало отсчета года в эрзянском календаре приходилось не на холодное время, а на март - весну. ОД ИЕ (Новый Год) начинался в день весеннего равноденствия. В древности люди годовой цикл отождествляли со своим жизненным путем. Человек начинает свой жизненный путь с рождения, весенней порой начинает вокруг всё просыпаться, возрождаться, расти, это подобно детству человека, его отроческим годам.  Эрзяне всегда молятся на восход солнца, и жилища ориентированы на восход, там весна новые замыслы-дела начинает. Хранителями времени, календаря являлись жрецы, они четко определяли по звездам, солнцу, и фазам луны годовой календарь.</a:t>
            </a:r>
          </a:p>
          <a:p>
            <a:pPr fontAlgn="auto">
              <a:spcAft>
                <a:spcPts val="0"/>
              </a:spcAft>
              <a:defRPr/>
            </a:pPr>
            <a:r>
              <a:rPr lang="ru-RU" sz="1400" b="1" dirty="0" smtClean="0">
                <a:solidFill>
                  <a:srgbClr val="002060"/>
                </a:solidFill>
                <a:latin typeface="Times New Roman" panose="02020603050405020304" pitchFamily="18" charset="0"/>
                <a:cs typeface="Times New Roman" panose="02020603050405020304" pitchFamily="18" charset="0"/>
              </a:rPr>
              <a:t>Весеннее равноденствие наступает 20 или 21 марта, когда Солнце переходит из южного полушария в северное, а осеннее наступает 22 или 23 сентября, когда оно переходит из северного в южное. </a:t>
            </a:r>
          </a:p>
          <a:p>
            <a:pPr fontAlgn="auto">
              <a:spcAft>
                <a:spcPts val="0"/>
              </a:spcAft>
              <a:defRPr/>
            </a:pPr>
            <a:endParaRPr lang="ru-RU" sz="1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Прямоугольник 1"/>
          <p:cNvSpPr>
            <a:spLocks noChangeArrowheads="1"/>
          </p:cNvSpPr>
          <p:nvPr/>
        </p:nvSpPr>
        <p:spPr bwMode="auto">
          <a:xfrm>
            <a:off x="6365658" y="576649"/>
            <a:ext cx="4949504" cy="5709255"/>
          </a:xfrm>
          <a:prstGeom prst="rect">
            <a:avLst/>
          </a:prstGeom>
          <a:solidFill>
            <a:schemeClr val="accent6">
              <a:lumMod val="40000"/>
              <a:lumOff val="60000"/>
            </a:schemeClr>
          </a:solidFill>
          <a:ln w="9525">
            <a:noFill/>
            <a:miter lim="800000"/>
            <a:headEnd/>
            <a:tailEnd/>
          </a:ln>
          <a:effectLst>
            <a:glow rad="228600">
              <a:schemeClr val="accent1">
                <a:satMod val="175000"/>
                <a:alpha val="40000"/>
              </a:schemeClr>
            </a:glow>
          </a:effectLst>
        </p:spPr>
        <p:txBody>
          <a:bodyPr wrap="square">
            <a:spAutoFit/>
          </a:bodyPr>
          <a:lstStyle/>
          <a:p>
            <a:r>
              <a:rPr lang="ru-RU" sz="1400" b="1" dirty="0">
                <a:solidFill>
                  <a:srgbClr val="002060"/>
                </a:solidFill>
                <a:latin typeface="Times New Roman" panose="02020603050405020304" pitchFamily="18" charset="0"/>
                <a:cs typeface="Times New Roman" panose="02020603050405020304" pitchFamily="18" charset="0"/>
              </a:rPr>
              <a:t>Юрьев день весенний (Егорьев день, Егорий вешний).</a:t>
            </a:r>
            <a:r>
              <a:rPr lang="ru-RU" sz="1100" dirty="0">
                <a:solidFill>
                  <a:srgbClr val="002060"/>
                </a:solidFill>
                <a:latin typeface="Times New Roman" panose="02020603050405020304" pitchFamily="18" charset="0"/>
                <a:cs typeface="Times New Roman" panose="02020603050405020304" pitchFamily="18" charset="0"/>
              </a:rPr>
              <a:t/>
            </a:r>
            <a:br>
              <a:rPr lang="ru-RU" sz="1100" dirty="0">
                <a:solidFill>
                  <a:srgbClr val="002060"/>
                </a:solidFill>
                <a:latin typeface="Times New Roman" panose="02020603050405020304" pitchFamily="18" charset="0"/>
                <a:cs typeface="Times New Roman" panose="02020603050405020304" pitchFamily="18" charset="0"/>
              </a:rPr>
            </a:br>
            <a:r>
              <a:rPr lang="ru-RU" sz="1100" dirty="0">
                <a:solidFill>
                  <a:srgbClr val="002060"/>
                </a:solidFill>
                <a:latin typeface="Times New Roman" panose="02020603050405020304" pitchFamily="18" charset="0"/>
                <a:cs typeface="Times New Roman" panose="02020603050405020304" pitchFamily="18" charset="0"/>
              </a:rPr>
              <a:t>Приметы дня на Юрия, 6 </a:t>
            </a:r>
            <a:r>
              <a:rPr lang="ru-RU" sz="1100" dirty="0" err="1">
                <a:solidFill>
                  <a:srgbClr val="002060"/>
                </a:solidFill>
                <a:latin typeface="Times New Roman" panose="02020603050405020304" pitchFamily="18" charset="0"/>
                <a:cs typeface="Times New Roman" panose="02020603050405020304" pitchFamily="18" charset="0"/>
              </a:rPr>
              <a:t>мая:Юрий</a:t>
            </a:r>
            <a:r>
              <a:rPr lang="ru-RU" sz="1100" dirty="0">
                <a:solidFill>
                  <a:srgbClr val="002060"/>
                </a:solidFill>
                <a:latin typeface="Times New Roman" pitchFamily="18" charset="0"/>
                <a:cs typeface="Times New Roman" panose="02020603050405020304" pitchFamily="18" charset="0"/>
              </a:rPr>
              <a:t> на порог весну приволок. Егорий землю отмыкает. Пришел Егорий — и весне не уйти. Егорий весну начинает, Илья (2 августа) лето кончает. Коли весенний Егорий с кормом (появится трава), то зимний Никола (19 декабря) будет с мостом (зима установится, будет хороший санный путь).На Юрья снег — урожай на гречу, на Юрья дождь — гречи недород. С Георгия начинают садить свеклу, сеять морковь и рассаду: "Сей рассаду на Георгия — будет щей вдоволь".</a:t>
            </a:r>
            <a:br>
              <a:rPr lang="ru-RU" sz="1100" dirty="0">
                <a:solidFill>
                  <a:srgbClr val="002060"/>
                </a:solidFill>
                <a:latin typeface="Times New Roman" pitchFamily="18" charset="0"/>
                <a:cs typeface="Times New Roman" panose="02020603050405020304" pitchFamily="18" charset="0"/>
              </a:rPr>
            </a:br>
            <a:r>
              <a:rPr lang="ru-RU" sz="1100" dirty="0">
                <a:solidFill>
                  <a:srgbClr val="002060"/>
                </a:solidFill>
                <a:latin typeface="Times New Roman" pitchFamily="18" charset="0"/>
                <a:cs typeface="Times New Roman" panose="02020603050405020304" pitchFamily="18" charset="0"/>
              </a:rPr>
              <a:t>Будь здоров, как Юрьева </a:t>
            </a:r>
            <a:r>
              <a:rPr lang="ru-RU" sz="1100" dirty="0" err="1">
                <a:solidFill>
                  <a:srgbClr val="002060"/>
                </a:solidFill>
                <a:latin typeface="Times New Roman" panose="02020603050405020304" pitchFamily="18" charset="0"/>
                <a:cs typeface="Times New Roman" panose="02020603050405020304" pitchFamily="18" charset="0"/>
              </a:rPr>
              <a:t>роса.Юрьева</a:t>
            </a:r>
            <a:r>
              <a:rPr lang="ru-RU" sz="1100" dirty="0">
                <a:solidFill>
                  <a:srgbClr val="002060"/>
                </a:solidFill>
                <a:latin typeface="Times New Roman" pitchFamily="18" charset="0"/>
                <a:cs typeface="Times New Roman" panose="02020603050405020304" pitchFamily="18" charset="0"/>
              </a:rPr>
              <a:t> роса полезна от сглазу, от семи недугов человеку и животным. Крестьяне катаются по росе, собирают росу, мочат ею больные глаза и другие больные части тела, также окропляют домашнюю птицу для приплода.</a:t>
            </a:r>
            <a:br>
              <a:rPr lang="ru-RU" sz="1100" dirty="0">
                <a:solidFill>
                  <a:srgbClr val="002060"/>
                </a:solidFill>
                <a:latin typeface="Times New Roman" pitchFamily="18" charset="0"/>
                <a:cs typeface="Times New Roman" panose="02020603050405020304" pitchFamily="18" charset="0"/>
              </a:rPr>
            </a:br>
            <a:r>
              <a:rPr lang="ru-RU" sz="1100" dirty="0">
                <a:solidFill>
                  <a:srgbClr val="002060"/>
                </a:solidFill>
                <a:latin typeface="Times New Roman" pitchFamily="18" charset="0"/>
                <a:cs typeface="Times New Roman" panose="02020603050405020304" pitchFamily="18" charset="0"/>
              </a:rPr>
              <a:t>Выгоняй скот на юрьеву росу. К Егорьеву дню приурочен первый выгон скота в поле, который был большим праздником: скотину выгоняли в поле вербой, срезанной в Вербное воскресенье, приговаривая: "Христос с тобой! Егорий храбрый, прими мою животину на все полное лето и спаси ее!". Юрьев день считался праздником пастухов, их одаривали, кормили в поле мирской яичницей. Также пастуха окачивали водой, чтоб все лето не дремал. Хозяйка, выгоняя в первый раз в поле корову, заставляла ее переступить через положенную в ворота палку, а потом, ударяя ее палкой, приговаривала: "</a:t>
            </a:r>
            <a:r>
              <a:rPr lang="ru-RU" sz="1100" dirty="0" err="1">
                <a:solidFill>
                  <a:srgbClr val="002060"/>
                </a:solidFill>
                <a:latin typeface="Times New Roman" pitchFamily="18" charset="0"/>
                <a:cs typeface="Times New Roman" panose="02020603050405020304" pitchFamily="18" charset="0"/>
              </a:rPr>
              <a:t>Тели</a:t>
            </a:r>
            <a:r>
              <a:rPr lang="ru-RU" sz="1100" dirty="0">
                <a:solidFill>
                  <a:srgbClr val="002060"/>
                </a:solidFill>
                <a:latin typeface="Times New Roman" pitchFamily="18" charset="0"/>
                <a:cs typeface="Times New Roman" panose="02020603050405020304" pitchFamily="18" charset="0"/>
              </a:rPr>
              <a:t> телок, </a:t>
            </a:r>
            <a:r>
              <a:rPr lang="ru-RU" sz="1100" dirty="0" err="1">
                <a:solidFill>
                  <a:srgbClr val="002060"/>
                </a:solidFill>
                <a:latin typeface="Times New Roman" pitchFamily="18" charset="0"/>
                <a:cs typeface="Times New Roman" panose="02020603050405020304" pitchFamily="18" charset="0"/>
              </a:rPr>
              <a:t>тели</a:t>
            </a:r>
            <a:r>
              <a:rPr lang="ru-RU" sz="1100" dirty="0">
                <a:solidFill>
                  <a:srgbClr val="002060"/>
                </a:solidFill>
                <a:latin typeface="Times New Roman" pitchFamily="18" charset="0"/>
                <a:cs typeface="Times New Roman" panose="02020603050405020304" pitchFamily="18" charset="0"/>
              </a:rPr>
              <a:t> телок!". В день выгона скота считалось необычайно полезным печь обрядовое печенье в виде "коровок", "лошадей", "</a:t>
            </a:r>
            <a:r>
              <a:rPr lang="ru-RU" sz="1100" dirty="0" err="1">
                <a:solidFill>
                  <a:srgbClr val="002060"/>
                </a:solidFill>
                <a:latin typeface="Times New Roman" pitchFamily="18" charset="0"/>
                <a:cs typeface="Times New Roman" panose="02020603050405020304" pitchFamily="18" charset="0"/>
              </a:rPr>
              <a:t>козулек</a:t>
            </a:r>
            <a:r>
              <a:rPr lang="ru-RU" sz="1100" dirty="0">
                <a:solidFill>
                  <a:srgbClr val="002060"/>
                </a:solidFill>
                <a:latin typeface="Times New Roman" pitchFamily="18" charset="0"/>
                <a:cs typeface="Times New Roman" panose="02020603050405020304" pitchFamily="18" charset="0"/>
              </a:rPr>
              <a:t>" и прочих животных, отдаваемых под наблюдение Егория и пастуха. Полезно в этот день мыть, купать коней, кормить крестами, испеченными в Крещение. Также гладят лошадей по голове яйцом с приговором: "Как яичко гладко и кругло, так и </a:t>
            </a:r>
            <a:r>
              <a:rPr lang="ru-RU" sz="1100" dirty="0" err="1">
                <a:solidFill>
                  <a:srgbClr val="002060"/>
                </a:solidFill>
                <a:latin typeface="Times New Roman" pitchFamily="18" charset="0"/>
                <a:cs typeface="Times New Roman" panose="02020603050405020304" pitchFamily="18" charset="0"/>
              </a:rPr>
              <a:t>лошадушка</a:t>
            </a:r>
            <a:r>
              <a:rPr lang="ru-RU" sz="1100" dirty="0">
                <a:solidFill>
                  <a:srgbClr val="002060"/>
                </a:solidFill>
                <a:latin typeface="Times New Roman" pitchFamily="18" charset="0"/>
                <a:cs typeface="Times New Roman" panose="02020603050405020304" pitchFamily="18" charset="0"/>
              </a:rPr>
              <a:t> моя будет кругла и сыта!"</a:t>
            </a:r>
            <a:br>
              <a:rPr lang="ru-RU" sz="1100" dirty="0">
                <a:solidFill>
                  <a:srgbClr val="002060"/>
                </a:solidFill>
                <a:latin typeface="Times New Roman" pitchFamily="18" charset="0"/>
                <a:cs typeface="Times New Roman" panose="02020603050405020304" pitchFamily="18" charset="0"/>
              </a:rPr>
            </a:br>
            <a:r>
              <a:rPr lang="ru-RU" sz="1100" dirty="0">
                <a:solidFill>
                  <a:srgbClr val="002060"/>
                </a:solidFill>
                <a:latin typeface="Times New Roman" pitchFamily="18" charset="0"/>
                <a:cs typeface="Times New Roman" panose="02020603050405020304" pitchFamily="18" charset="0"/>
              </a:rPr>
              <a:t>Не бери на Юрья шерсть в руки, не то волк скотину перережет. Кукушка кукует до Егория — к падежу скота и неурожаю. Если кукушка кукует, когда еще не оделся лес, будет голодный год. Если кукушку услышишь раньше соловья, несчастливо проведешь лето — прокукуешь.</a:t>
            </a:r>
            <a:r>
              <a:rPr lang="ru-RU" sz="1200" dirty="0">
                <a:solidFill>
                  <a:srgbClr val="002060"/>
                </a:solidFill>
                <a:latin typeface="Times New Roman" pitchFamily="18" charset="0"/>
                <a:cs typeface="Times New Roman" panose="02020603050405020304" pitchFamily="18" charset="0"/>
              </a:rPr>
              <a:t/>
            </a:r>
            <a:br>
              <a:rPr lang="ru-RU" sz="1200" dirty="0">
                <a:solidFill>
                  <a:srgbClr val="002060"/>
                </a:solidFill>
                <a:latin typeface="Times New Roman" pitchFamily="18" charset="0"/>
                <a:cs typeface="Times New Roman" panose="02020603050405020304" pitchFamily="18" charset="0"/>
              </a:rPr>
            </a:br>
            <a:r>
              <a:rPr lang="ru-RU" sz="1600" dirty="0">
                <a:solidFill>
                  <a:srgbClr val="002060"/>
                </a:solidFill>
                <a:latin typeface="Times New Roman" pitchFamily="18" charset="0"/>
                <a:cs typeface="Times New Roman" panose="02020603050405020304" pitchFamily="18" charset="0"/>
              </a:rPr>
              <a:t/>
            </a:r>
            <a:br>
              <a:rPr lang="ru-RU" sz="1600" dirty="0">
                <a:solidFill>
                  <a:srgbClr val="002060"/>
                </a:solidFill>
                <a:latin typeface="Times New Roman" pitchFamily="18" charset="0"/>
                <a:cs typeface="Times New Roman" panose="02020603050405020304" pitchFamily="18" charset="0"/>
              </a:rPr>
            </a:br>
            <a:endParaRPr lang="ru-RU" sz="1600" dirty="0">
              <a:solidFill>
                <a:srgbClr val="002060"/>
              </a:solidFill>
              <a:latin typeface="Times New Roman" pitchFamily="18" charset="0"/>
              <a:cs typeface="Times New Roman" panose="02020603050405020304" pitchFamily="18" charset="0"/>
            </a:endParaRPr>
          </a:p>
        </p:txBody>
      </p:sp>
      <p:pic>
        <p:nvPicPr>
          <p:cNvPr id="33794" name="Рисунок 4"/>
          <p:cNvPicPr>
            <a:picLocks noChangeAspect="1"/>
          </p:cNvPicPr>
          <p:nvPr/>
        </p:nvPicPr>
        <p:blipFill>
          <a:blip r:embed="rId2" cstate="email"/>
          <a:srcRect/>
          <a:stretch>
            <a:fillRect/>
          </a:stretch>
        </p:blipFill>
        <p:spPr bwMode="auto">
          <a:xfrm>
            <a:off x="930876" y="622296"/>
            <a:ext cx="4855110" cy="5663174"/>
          </a:xfrm>
          <a:prstGeom prst="rect">
            <a:avLst/>
          </a:prstGeom>
          <a:noFill/>
          <a:ln w="9525">
            <a:noFill/>
            <a:miter lim="800000"/>
            <a:headEnd/>
            <a:tailEnd/>
          </a:ln>
          <a:effectLst>
            <a:glow rad="228600">
              <a:schemeClr val="accent1">
                <a:satMod val="175000"/>
                <a:alpha val="40000"/>
              </a:schemeClr>
            </a:glow>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half" idx="1"/>
          </p:nvPr>
        </p:nvSpPr>
        <p:spPr>
          <a:xfrm>
            <a:off x="782595" y="576649"/>
            <a:ext cx="4961579" cy="5708821"/>
          </a:xfrm>
          <a:solidFill>
            <a:schemeClr val="accent6">
              <a:lumMod val="40000"/>
              <a:lumOff val="60000"/>
            </a:schemeClr>
          </a:solidFill>
          <a:effectLst>
            <a:glow rad="228600">
              <a:schemeClr val="accent1">
                <a:satMod val="175000"/>
                <a:alpha val="40000"/>
              </a:schemeClr>
            </a:glow>
          </a:effectLst>
        </p:spPr>
        <p:txBody>
          <a:bodyPr rtlCol="0">
            <a:normAutofit lnSpcReduction="10000"/>
          </a:bodyPr>
          <a:lstStyle/>
          <a:p>
            <a:pPr algn="ctr" fontAlgn="auto">
              <a:spcAft>
                <a:spcPts val="0"/>
              </a:spcAft>
              <a:buFont typeface="Arial" panose="020B0604020202020204" pitchFamily="34" charset="0"/>
              <a:buChar char="•"/>
              <a:defRPr/>
            </a:pPr>
            <a:r>
              <a:rPr lang="ru-RU" sz="2400" b="1" dirty="0" smtClean="0">
                <a:solidFill>
                  <a:srgbClr val="002060"/>
                </a:solidFill>
                <a:effectLst>
                  <a:reflection blurRad="6350" stA="55000" endA="50" endPos="85000" dir="5400000" sy="-100000" algn="bl" rotWithShape="0"/>
                </a:effectLst>
                <a:latin typeface="Times New Roman" pitchFamily="18" charset="0"/>
                <a:ea typeface="Calibri" panose="020F0502020204030204" pitchFamily="34" charset="0"/>
                <a:cs typeface="Times New Roman" pitchFamily="18" charset="0"/>
              </a:rPr>
              <a:t>ИНЕЧИ</a:t>
            </a:r>
            <a:endParaRPr lang="ru-RU" sz="2400" b="1" dirty="0" smtClean="0">
              <a:solidFill>
                <a:srgbClr val="002060"/>
              </a:solidFill>
              <a:latin typeface="Times New Roman" pitchFamily="18" charset="0"/>
              <a:cs typeface="Times New Roman" pitchFamily="18" charset="0"/>
            </a:endParaRPr>
          </a:p>
          <a:p>
            <a:pPr fontAlgn="auto">
              <a:spcAft>
                <a:spcPts val="0"/>
              </a:spcAft>
              <a:buFont typeface="Arial" panose="020B0604020202020204" pitchFamily="34" charset="0"/>
              <a:buChar char="•"/>
              <a:defRPr/>
            </a:pPr>
            <a:r>
              <a:rPr lang="ru-RU" sz="1500" b="1" dirty="0" smtClean="0">
                <a:solidFill>
                  <a:srgbClr val="002060"/>
                </a:solidFill>
                <a:latin typeface="Times New Roman" pitchFamily="18" charset="0"/>
                <a:cs typeface="Times New Roman" pitchFamily="18" charset="0"/>
              </a:rPr>
              <a:t>Веками </a:t>
            </a:r>
            <a:r>
              <a:rPr lang="ru-RU" sz="1500" b="1" dirty="0">
                <a:solidFill>
                  <a:srgbClr val="002060"/>
                </a:solidFill>
                <a:latin typeface="Times New Roman" pitchFamily="18" charset="0"/>
                <a:cs typeface="Times New Roman" pitchFamily="18" charset="0"/>
              </a:rPr>
              <a:t>любимой пасхальной </a:t>
            </a:r>
            <a:r>
              <a:rPr lang="ru-RU" sz="1500" b="1" dirty="0" smtClean="0">
                <a:solidFill>
                  <a:srgbClr val="002060"/>
                </a:solidFill>
                <a:latin typeface="Times New Roman" pitchFamily="18" charset="0"/>
                <a:cs typeface="Times New Roman" pitchFamily="18" charset="0"/>
              </a:rPr>
              <a:t>игрой </a:t>
            </a:r>
            <a:r>
              <a:rPr lang="ru-RU" sz="1500" b="1" dirty="0">
                <a:solidFill>
                  <a:srgbClr val="002060"/>
                </a:solidFill>
                <a:latin typeface="Times New Roman" pitchFamily="18" charset="0"/>
                <a:cs typeface="Times New Roman" pitchFamily="18" charset="0"/>
              </a:rPr>
              <a:t>было катанье яиц. Устраивали эту игру так: устанавливали деревянный или картонный «каток» и вокруг него освобождали ровное место, на котором </a:t>
            </a:r>
            <a:r>
              <a:rPr lang="ru-RU" sz="1500" b="1" dirty="0" smtClean="0">
                <a:solidFill>
                  <a:srgbClr val="002060"/>
                </a:solidFill>
                <a:latin typeface="Times New Roman" pitchFamily="18" charset="0"/>
                <a:cs typeface="Times New Roman" pitchFamily="18" charset="0"/>
              </a:rPr>
              <a:t>раскладывали яйца</a:t>
            </a:r>
            <a:r>
              <a:rPr lang="ru-RU" sz="1500" b="1" dirty="0">
                <a:solidFill>
                  <a:srgbClr val="002060"/>
                </a:solidFill>
                <a:latin typeface="Times New Roman" pitchFamily="18" charset="0"/>
                <a:cs typeface="Times New Roman" pitchFamily="18" charset="0"/>
              </a:rPr>
              <a:t>, игрушечки, незамысловатые сувениры. Играющие дети подходили по очереди к «катку» и катили каждый свое яйцо. Выигрышем становился тот предмет, которого яичко коснулось.</a:t>
            </a:r>
          </a:p>
          <a:p>
            <a:pPr fontAlgn="auto">
              <a:spcAft>
                <a:spcPts val="0"/>
              </a:spcAft>
              <a:buFont typeface="Arial" panose="020B0604020202020204" pitchFamily="34" charset="0"/>
              <a:buChar char="•"/>
              <a:defRPr/>
            </a:pPr>
            <a:r>
              <a:rPr lang="ru-RU" sz="1500" b="1" dirty="0" smtClean="0">
                <a:solidFill>
                  <a:srgbClr val="002060"/>
                </a:solidFill>
                <a:latin typeface="Times New Roman" pitchFamily="18" charset="0"/>
                <a:cs typeface="Times New Roman" pitchFamily="18" charset="0"/>
              </a:rPr>
              <a:t>На </a:t>
            </a:r>
            <a:r>
              <a:rPr lang="ru-RU" sz="1500" b="1" dirty="0">
                <a:solidFill>
                  <a:srgbClr val="002060"/>
                </a:solidFill>
                <a:latin typeface="Times New Roman" pitchFamily="18" charset="0"/>
                <a:cs typeface="Times New Roman" pitchFamily="18" charset="0"/>
              </a:rPr>
              <a:t>небольшом ровном участке земли делали небольшие выемки (лунки), куда и укладывали расписные яйца. После – с помощью сплющенного тряпочного мяча – старались выкатить приглянувшееся пасхальное яйцо из лунки. Кому это удавалось, считался победителем.</a:t>
            </a:r>
          </a:p>
          <a:p>
            <a:pPr fontAlgn="auto">
              <a:spcAft>
                <a:spcPts val="0"/>
              </a:spcAft>
              <a:buFont typeface="Arial" panose="020B0604020202020204" pitchFamily="34" charset="0"/>
              <a:buChar char="•"/>
              <a:defRPr/>
            </a:pPr>
            <a:r>
              <a:rPr lang="ru-RU" sz="1500" b="1" dirty="0" smtClean="0">
                <a:solidFill>
                  <a:srgbClr val="002060"/>
                </a:solidFill>
                <a:latin typeface="Times New Roman" pitchFamily="18" charset="0"/>
                <a:cs typeface="Times New Roman" pitchFamily="18" charset="0"/>
              </a:rPr>
              <a:t>Собиравшиеся </a:t>
            </a:r>
            <a:r>
              <a:rPr lang="ru-RU" sz="1500" b="1" dirty="0">
                <a:solidFill>
                  <a:srgbClr val="002060"/>
                </a:solidFill>
                <a:latin typeface="Times New Roman" pitchFamily="18" charset="0"/>
                <a:cs typeface="Times New Roman" pitchFamily="18" charset="0"/>
              </a:rPr>
              <a:t>на Пасху дети очень любили искать яйца в квартире или в саду. Кто-нибудь из старших заранее прятал картонные, бумажные или пластиковые яички с сюрпризами. Чтобы получить сюрприз, надо было отыскать яйцо.</a:t>
            </a:r>
          </a:p>
          <a:p>
            <a:pPr fontAlgn="auto">
              <a:spcAft>
                <a:spcPts val="0"/>
              </a:spcAft>
              <a:buFont typeface="Arial" panose="020B0604020202020204" pitchFamily="34" charset="0"/>
              <a:buChar char="•"/>
              <a:defRPr/>
            </a:pPr>
            <a:r>
              <a:rPr lang="ru-RU" sz="1400" b="1" dirty="0" smtClean="0">
                <a:solidFill>
                  <a:srgbClr val="002060"/>
                </a:solidFill>
                <a:latin typeface="Times New Roman" pitchFamily="18" charset="0"/>
                <a:cs typeface="Times New Roman" pitchFamily="18" charset="0"/>
              </a:rPr>
              <a:t>Если </a:t>
            </a:r>
            <a:r>
              <a:rPr lang="ru-RU" sz="1400" b="1" dirty="0">
                <a:solidFill>
                  <a:srgbClr val="002060"/>
                </a:solidFill>
                <a:latin typeface="Times New Roman" pitchFamily="18" charset="0"/>
                <a:cs typeface="Times New Roman" pitchFamily="18" charset="0"/>
              </a:rPr>
              <a:t>детей было много, они делились на «команды», и каждая команда старалась выиграть, найдя как можно больше яиц в отведенное для этого время. Дети любили и «чокаться» яйцами друг с другом, ударяя тупым или острым концом крашеного крутого яйца яйцо соперника. Выигрывал тот, чье яйцо не треснуло.</a:t>
            </a:r>
          </a:p>
          <a:p>
            <a:pPr fontAlgn="auto">
              <a:spcAft>
                <a:spcPts val="0"/>
              </a:spcAft>
              <a:buFont typeface="Arial" panose="020B0604020202020204" pitchFamily="34" charset="0"/>
              <a:buChar char="•"/>
              <a:defRPr/>
            </a:pPr>
            <a:endParaRPr lang="ru-RU" sz="6200" dirty="0"/>
          </a:p>
          <a:p>
            <a:pPr fontAlgn="auto">
              <a:spcAft>
                <a:spcPts val="0"/>
              </a:spcAft>
              <a:buFont typeface="Arial" panose="020B0604020202020204" pitchFamily="34" charset="0"/>
              <a:buChar char="•"/>
              <a:defRPr/>
            </a:pPr>
            <a:endParaRPr lang="ru-RU" sz="6200" dirty="0"/>
          </a:p>
          <a:p>
            <a:pPr fontAlgn="auto">
              <a:spcAft>
                <a:spcPts val="0"/>
              </a:spcAft>
              <a:buFont typeface="Arial" panose="020B0604020202020204" pitchFamily="34" charset="0"/>
              <a:buChar char="•"/>
              <a:defRPr/>
            </a:pPr>
            <a:endParaRPr lang="ru-RU" dirty="0"/>
          </a:p>
        </p:txBody>
      </p:sp>
      <p:pic>
        <p:nvPicPr>
          <p:cNvPr id="35842" name="Объект 4"/>
          <p:cNvPicPr>
            <a:picLocks noGrp="1" noChangeAspect="1"/>
          </p:cNvPicPr>
          <p:nvPr>
            <p:ph sz="half" idx="2"/>
          </p:nvPr>
        </p:nvPicPr>
        <p:blipFill>
          <a:blip r:embed="rId2" cstate="email"/>
          <a:srcRect/>
          <a:stretch>
            <a:fillRect/>
          </a:stretch>
        </p:blipFill>
        <p:spPr>
          <a:xfrm>
            <a:off x="5948062" y="568411"/>
            <a:ext cx="5428392" cy="5700584"/>
          </a:xfrm>
          <a:effectLst>
            <a:glow rad="228600">
              <a:schemeClr val="accent1">
                <a:satMod val="175000"/>
                <a:alpha val="40000"/>
              </a:schemeClr>
            </a:glow>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p:cNvPicPr>
            <a:picLocks noChangeAspect="1"/>
          </p:cNvPicPr>
          <p:nvPr/>
        </p:nvPicPr>
        <p:blipFill>
          <a:blip r:embed="rId2" cstate="email"/>
          <a:stretch>
            <a:fillRect/>
          </a:stretch>
        </p:blipFill>
        <p:spPr>
          <a:xfrm>
            <a:off x="822121" y="631677"/>
            <a:ext cx="3986868" cy="1029344"/>
          </a:xfrm>
          <a:prstGeom prst="rect">
            <a:avLst/>
          </a:prstGeom>
          <a:effectLst>
            <a:glow rad="228600">
              <a:schemeClr val="accent1">
                <a:satMod val="175000"/>
                <a:alpha val="40000"/>
              </a:schemeClr>
            </a:glow>
          </a:effectLst>
        </p:spPr>
      </p:pic>
      <p:sp>
        <p:nvSpPr>
          <p:cNvPr id="4" name="Объект 3"/>
          <p:cNvSpPr>
            <a:spLocks noGrp="1"/>
          </p:cNvSpPr>
          <p:nvPr>
            <p:ph sz="half" idx="2"/>
          </p:nvPr>
        </p:nvSpPr>
        <p:spPr>
          <a:xfrm>
            <a:off x="6303820" y="1314740"/>
            <a:ext cx="4710925" cy="4985392"/>
          </a:xfrm>
          <a:solidFill>
            <a:schemeClr val="accent6">
              <a:lumMod val="40000"/>
              <a:lumOff val="60000"/>
            </a:schemeClr>
          </a:solidFill>
          <a:effectLst>
            <a:glow rad="228600">
              <a:schemeClr val="accent5">
                <a:satMod val="175000"/>
                <a:alpha val="40000"/>
              </a:schemeClr>
            </a:glow>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ormAutofit lnSpcReduction="10000"/>
          </a:bodyPr>
          <a:lstStyle/>
          <a:p>
            <a:pPr fontAlgn="auto">
              <a:spcAft>
                <a:spcPts val="0"/>
              </a:spcAft>
              <a:buFont typeface="Arial" panose="020B0604020202020204" pitchFamily="34" charset="0"/>
              <a:buChar char="•"/>
              <a:defRPr/>
            </a:pPr>
            <a:endParaRPr lang="ru-RU" sz="1600" b="1" dirty="0"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endParaRPr>
          </a:p>
          <a:p>
            <a:pPr fontAlgn="auto">
              <a:spcAft>
                <a:spcPts val="0"/>
              </a:spcAft>
              <a:buFont typeface="Arial" panose="020B0604020202020204" pitchFamily="34" charset="0"/>
              <a:buChar char="•"/>
              <a:defRPr/>
            </a:pPr>
            <a:endParaRPr lang="ru-RU" sz="1600" b="1" dirty="0"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endParaRPr>
          </a:p>
          <a:p>
            <a:pPr fontAlgn="auto">
              <a:spcAft>
                <a:spcPts val="0"/>
              </a:spcAft>
              <a:buFont typeface="Arial" panose="020B0604020202020204" pitchFamily="34" charset="0"/>
              <a:buChar char="•"/>
              <a:defRPr/>
            </a:pPr>
            <a:r>
              <a:rPr lang="ru-RU" sz="1600" b="1" dirty="0"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Этот </a:t>
            </a:r>
            <a:r>
              <a:rPr lang="ru-RU" sz="1600" b="1" dirty="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месяц на </a:t>
            </a:r>
            <a:r>
              <a:rPr lang="ru-RU" sz="1600" b="1" dirty="0" err="1">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круголете</a:t>
            </a:r>
            <a:r>
              <a:rPr lang="ru-RU" sz="1600" b="1" dirty="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 человеческой жизни соответствует времени беззаботного детства – весенние месяцы, солнце день ото дня греет всё сильнее, дни начинают прибывать, зимние сумерки таять. В полдень с крыш начинает талая вода стекать – капель, к вечеру она замерзает и превращается в сосульки («</a:t>
            </a:r>
            <a:r>
              <a:rPr lang="ru-RU" sz="1600" b="1" dirty="0" err="1">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эйзюр</a:t>
            </a:r>
            <a:r>
              <a:rPr lang="ru-RU" sz="1600" b="1" dirty="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 - сосулька), именно поэтому этот месяц и  называется «</a:t>
            </a:r>
            <a:r>
              <a:rPr lang="ru-RU" sz="1600" b="1" dirty="0" err="1">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эйзюрков</a:t>
            </a:r>
            <a:r>
              <a:rPr lang="ru-RU" sz="1600" b="1" dirty="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 (март). В эти дни отмечают праздники, во время которых созывают птиц-жаворонков, прогоняют зимние холода  и зима заканчивается катанием на лошадях, запряженных в сани. Закончилось темное время года, просыпается природа, начинается новый цикл в жизни. Ритуалы и обряды начинаются за  2 недели до Од </a:t>
            </a:r>
            <a:r>
              <a:rPr lang="ru-RU" sz="1600" b="1" dirty="0" err="1">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иень</a:t>
            </a:r>
            <a:r>
              <a:rPr lang="ru-RU" sz="1600" b="1" dirty="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 (Нового года), который эрзяне еще называют Норовжорчень </a:t>
            </a:r>
            <a:r>
              <a:rPr lang="ru-RU" sz="1600" b="1" dirty="0" err="1">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чи</a:t>
            </a:r>
            <a:r>
              <a:rPr lang="ru-RU" sz="1600" b="1" dirty="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  - день жаворонка, встреча весны</a:t>
            </a:r>
            <a:r>
              <a:rPr lang="ru-RU" sz="16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a:t>
            </a:r>
          </a:p>
        </p:txBody>
      </p:sp>
      <p:sp>
        <p:nvSpPr>
          <p:cNvPr id="12" name="Лента лицом вниз 11"/>
          <p:cNvSpPr/>
          <p:nvPr/>
        </p:nvSpPr>
        <p:spPr>
          <a:xfrm>
            <a:off x="6385031" y="738230"/>
            <a:ext cx="4638104" cy="1073792"/>
          </a:xfrm>
          <a:prstGeom prst="ribbon">
            <a:avLst/>
          </a:prstGeom>
          <a:solidFill>
            <a:schemeClr val="accent6">
              <a:lumMod val="60000"/>
              <a:lumOff val="40000"/>
            </a:schemeClr>
          </a:solidFill>
          <a:ln w="28575"/>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scene3d>
              <a:camera prst="obliqueTopRight"/>
              <a:lightRig rig="threePt" dir="t"/>
            </a:scene3d>
          </a:bodyPr>
          <a:lstStyle/>
          <a:p>
            <a:pPr algn="ctr" fontAlgn="auto">
              <a:spcBef>
                <a:spcPts val="0"/>
              </a:spcBef>
              <a:spcAft>
                <a:spcPts val="0"/>
              </a:spcAft>
              <a:defRPr/>
            </a:pPr>
            <a:r>
              <a:rPr lang="ru-RU" sz="3200" b="1" dirty="0" err="1">
                <a:ln>
                  <a:solidFill>
                    <a:sysClr val="windowText" lastClr="000000"/>
                  </a:solidFill>
                </a:ln>
                <a:solidFill>
                  <a:srgbClr val="002060"/>
                </a:solidFill>
                <a:effectLst>
                  <a:reflection blurRad="6350" stA="55000" endA="50" endPos="85000" dir="5400000" sy="-100000" algn="bl" rotWithShape="0"/>
                </a:effectLst>
                <a:ea typeface="Calibri" panose="020F0502020204030204" pitchFamily="34" charset="0"/>
                <a:cs typeface="Times New Roman" panose="02020603050405020304" pitchFamily="18" charset="0"/>
              </a:rPr>
              <a:t>эйзюрков</a:t>
            </a:r>
            <a:endParaRPr lang="ru-RU" sz="3200" dirty="0">
              <a:ln>
                <a:solidFill>
                  <a:sysClr val="windowText" lastClr="000000"/>
                </a:solidFill>
              </a:ln>
            </a:endParaRPr>
          </a:p>
        </p:txBody>
      </p:sp>
      <p:pic>
        <p:nvPicPr>
          <p:cNvPr id="3" name="Объект 2"/>
          <p:cNvPicPr>
            <a:picLocks noGrp="1" noChangeAspect="1"/>
          </p:cNvPicPr>
          <p:nvPr>
            <p:ph sz="half" idx="1"/>
          </p:nvPr>
        </p:nvPicPr>
        <p:blipFill>
          <a:blip r:embed="rId3" cstate="email">
            <a:extLst/>
          </a:blip>
          <a:stretch>
            <a:fillRect/>
          </a:stretch>
        </p:blipFill>
        <p:spPr>
          <a:xfrm>
            <a:off x="830510" y="1710019"/>
            <a:ext cx="4124592" cy="4606892"/>
          </a:xfrm>
          <a:effectLst>
            <a:glow rad="228600">
              <a:schemeClr val="accent5">
                <a:satMod val="175000"/>
                <a:alpha val="40000"/>
              </a:schemeClr>
            </a:glow>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p:cNvSpPr>
            <a:spLocks noGrp="1"/>
          </p:cNvSpPr>
          <p:nvPr>
            <p:ph sz="half" idx="2"/>
          </p:nvPr>
        </p:nvSpPr>
        <p:spPr>
          <a:xfrm>
            <a:off x="6172201" y="774356"/>
            <a:ext cx="5204254" cy="5750011"/>
          </a:xfrm>
          <a:solidFill>
            <a:schemeClr val="accent6">
              <a:lumMod val="40000"/>
              <a:lumOff val="60000"/>
            </a:schemeClr>
          </a:solidFill>
          <a:effectLst>
            <a:glow rad="228600">
              <a:schemeClr val="accent1">
                <a:satMod val="175000"/>
                <a:alpha val="40000"/>
              </a:schemeClr>
            </a:glow>
          </a:effectLst>
        </p:spPr>
        <p:txBody>
          <a:bodyPr rtlCol="0">
            <a:noAutofit/>
          </a:bodyPr>
          <a:lstStyle/>
          <a:p>
            <a:pPr fontAlgn="auto">
              <a:spcAft>
                <a:spcPts val="0"/>
              </a:spcAft>
              <a:buFont typeface="Arial" panose="020B0604020202020204" pitchFamily="34" charset="0"/>
              <a:buChar char="•"/>
              <a:defRPr/>
            </a:pPr>
            <a:r>
              <a:rPr lang="ru-RU" sz="2400" b="1" dirty="0" smtClean="0">
                <a:solidFill>
                  <a:srgbClr val="C00000"/>
                </a:solidFill>
                <a:latin typeface="Times New Roman" panose="02020603050405020304" pitchFamily="18" charset="0"/>
                <a:cs typeface="Times New Roman" panose="02020603050405020304" pitchFamily="18" charset="0"/>
              </a:rPr>
              <a:t>Март </a:t>
            </a:r>
            <a:r>
              <a:rPr lang="ru-RU" sz="2400" b="1" dirty="0">
                <a:solidFill>
                  <a:srgbClr val="C00000"/>
                </a:solidFill>
                <a:latin typeface="Times New Roman" panose="02020603050405020304" pitchFamily="18" charset="0"/>
                <a:cs typeface="Times New Roman" panose="02020603050405020304" pitchFamily="18" charset="0"/>
              </a:rPr>
              <a:t>в </a:t>
            </a:r>
            <a:r>
              <a:rPr lang="ru-RU" sz="2400" b="1" dirty="0" smtClean="0">
                <a:solidFill>
                  <a:srgbClr val="C00000"/>
                </a:solidFill>
                <a:latin typeface="Times New Roman" panose="02020603050405020304" pitchFamily="18" charset="0"/>
                <a:cs typeface="Times New Roman" panose="02020603050405020304" pitchFamily="18" charset="0"/>
              </a:rPr>
              <a:t>народных поговорках:</a:t>
            </a:r>
            <a:endParaRPr lang="ru-RU" sz="2400" dirty="0">
              <a:solidFill>
                <a:srgbClr val="C00000"/>
              </a:solidFill>
              <a:latin typeface="Times New Roman" panose="02020603050405020304" pitchFamily="18" charset="0"/>
              <a:cs typeface="Times New Roman" panose="02020603050405020304" pitchFamily="18" charset="0"/>
            </a:endParaRPr>
          </a:p>
          <a:p>
            <a:pPr fontAlgn="auto">
              <a:spcAft>
                <a:spcPts val="0"/>
              </a:spcAft>
              <a:buFont typeface="Arial" panose="020B0604020202020204" pitchFamily="34" charset="0"/>
              <a:buChar char="•"/>
              <a:defRPr/>
            </a:pPr>
            <a:r>
              <a:rPr lang="ru-RU" sz="2400" b="1" dirty="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a:t>
            </a:r>
            <a:r>
              <a:rPr lang="ru-RU" sz="2000" b="1" dirty="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Март сшибает рог зиме"</a:t>
            </a:r>
          </a:p>
          <a:p>
            <a:pPr fontAlgn="auto">
              <a:spcAft>
                <a:spcPts val="0"/>
              </a:spcAft>
              <a:buFont typeface="Arial" panose="020B0604020202020204" pitchFamily="34" charset="0"/>
              <a:buChar char="•"/>
              <a:defRPr/>
            </a:pPr>
            <a:r>
              <a:rPr lang="ru-RU" sz="2000" b="1" dirty="0"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«Эйзюрковось </a:t>
            </a:r>
            <a:r>
              <a:rPr lang="ru-RU" sz="2000" b="1" dirty="0" err="1"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правтытеленть</a:t>
            </a:r>
            <a:r>
              <a:rPr lang="ru-RU" sz="2000" b="1" dirty="0"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 </a:t>
            </a:r>
            <a:r>
              <a:rPr lang="ru-RU" sz="2000" b="1" dirty="0" err="1"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сюронзо</a:t>
            </a:r>
            <a:r>
              <a:rPr lang="ru-RU" sz="2000" b="1" dirty="0"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a:t>
            </a:r>
            <a:endParaRPr lang="ru-RU" sz="2000" b="1" dirty="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endParaRPr>
          </a:p>
          <a:p>
            <a:pPr fontAlgn="auto">
              <a:spcAft>
                <a:spcPts val="0"/>
              </a:spcAft>
              <a:buFont typeface="Arial" panose="020B0604020202020204" pitchFamily="34" charset="0"/>
              <a:buChar char="•"/>
              <a:defRPr/>
            </a:pPr>
            <a:r>
              <a:rPr lang="ru-RU" sz="2000" b="1" dirty="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"Рано март весну затягивает - ненадежное тепло "</a:t>
            </a:r>
          </a:p>
          <a:p>
            <a:pPr fontAlgn="auto">
              <a:spcAft>
                <a:spcPts val="0"/>
              </a:spcAft>
              <a:buFont typeface="Arial" panose="020B0604020202020204" pitchFamily="34" charset="0"/>
              <a:buChar char="•"/>
              <a:defRPr/>
            </a:pPr>
            <a:r>
              <a:rPr lang="ru-RU" sz="2000" b="1" dirty="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 </a:t>
            </a:r>
            <a:r>
              <a:rPr lang="ru-RU" sz="2000" b="1" dirty="0"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«Эйзюрковось рана </a:t>
            </a:r>
            <a:r>
              <a:rPr lang="ru-RU" sz="2000" b="1" dirty="0" err="1"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уставасы</a:t>
            </a:r>
            <a:r>
              <a:rPr lang="ru-RU" sz="2000" b="1" dirty="0"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 </a:t>
            </a:r>
            <a:r>
              <a:rPr lang="ru-RU" sz="2000" b="1" dirty="0" err="1"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тундонть-лембесь</a:t>
            </a:r>
            <a:r>
              <a:rPr lang="ru-RU" sz="2000" b="1" dirty="0"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 </a:t>
            </a:r>
            <a:r>
              <a:rPr lang="ru-RU" sz="2000" b="1" dirty="0" err="1"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аволь</a:t>
            </a:r>
            <a:r>
              <a:rPr lang="ru-RU" sz="2000" b="1" dirty="0"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 </a:t>
            </a:r>
            <a:r>
              <a:rPr lang="ru-RU" sz="2000" b="1" dirty="0" err="1"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кеме</a:t>
            </a:r>
            <a:r>
              <a:rPr lang="ru-RU" sz="2000" b="1" dirty="0"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a:t>
            </a:r>
            <a:endParaRPr lang="ru-RU" sz="2000" b="1" dirty="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endParaRPr>
          </a:p>
          <a:p>
            <a:pPr fontAlgn="auto">
              <a:spcAft>
                <a:spcPts val="0"/>
              </a:spcAft>
              <a:buFont typeface="Arial" panose="020B0604020202020204" pitchFamily="34" charset="0"/>
              <a:buChar char="•"/>
              <a:defRPr/>
            </a:pPr>
            <a:r>
              <a:rPr lang="ru-RU" sz="2000" b="1" dirty="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"Февраль силен метелью, а март - капелью"</a:t>
            </a:r>
          </a:p>
          <a:p>
            <a:pPr fontAlgn="auto">
              <a:spcAft>
                <a:spcPts val="0"/>
              </a:spcAft>
              <a:buFont typeface="Arial" panose="020B0604020202020204" pitchFamily="34" charset="0"/>
              <a:buChar char="•"/>
              <a:defRPr/>
            </a:pPr>
            <a:r>
              <a:rPr lang="ru-RU" sz="2000" b="1" dirty="0"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a:t>
            </a:r>
            <a:r>
              <a:rPr lang="ru-RU" sz="2000" b="1" dirty="0" err="1"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Даволковось</a:t>
            </a:r>
            <a:r>
              <a:rPr lang="ru-RU" sz="2000" b="1" dirty="0"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 </a:t>
            </a:r>
            <a:r>
              <a:rPr lang="ru-RU" sz="2000" b="1" dirty="0" err="1"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виев</a:t>
            </a:r>
            <a:r>
              <a:rPr lang="ru-RU" sz="2000" b="1" dirty="0"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 </a:t>
            </a:r>
            <a:r>
              <a:rPr lang="ru-RU" sz="2000" b="1" dirty="0" err="1"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даволсо</a:t>
            </a:r>
            <a:r>
              <a:rPr lang="ru-RU" sz="2000" b="1" dirty="0"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 </a:t>
            </a:r>
            <a:r>
              <a:rPr lang="ru-RU" sz="2000" b="1" dirty="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а </a:t>
            </a:r>
            <a:r>
              <a:rPr lang="ru-RU" sz="2000" b="1" dirty="0" err="1"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эйзюрковось</a:t>
            </a:r>
            <a:r>
              <a:rPr lang="ru-RU" sz="2000" b="1" dirty="0"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 – </a:t>
            </a:r>
            <a:r>
              <a:rPr lang="ru-RU" sz="2000" b="1" dirty="0" err="1"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ведьсэ</a:t>
            </a:r>
            <a:r>
              <a:rPr lang="ru-RU" sz="2000" b="1" dirty="0"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a:t>
            </a:r>
            <a:endParaRPr lang="ru-RU" sz="2000" b="1" dirty="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endParaRPr>
          </a:p>
          <a:p>
            <a:pPr fontAlgn="auto">
              <a:spcAft>
                <a:spcPts val="0"/>
              </a:spcAft>
              <a:buFont typeface="Arial" panose="020B0604020202020204" pitchFamily="34" charset="0"/>
              <a:buChar char="•"/>
              <a:defRPr/>
            </a:pPr>
            <a:r>
              <a:rPr lang="ru-RU" sz="2000" b="1" dirty="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"В марте и курица из лужи напьется"</a:t>
            </a:r>
          </a:p>
          <a:p>
            <a:pPr fontAlgn="auto">
              <a:spcAft>
                <a:spcPts val="0"/>
              </a:spcAft>
              <a:buFont typeface="Arial" panose="020B0604020202020204" pitchFamily="34" charset="0"/>
              <a:buChar char="•"/>
              <a:defRPr/>
            </a:pPr>
            <a:r>
              <a:rPr lang="ru-RU" sz="2000" b="1" dirty="0"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a:t>
            </a:r>
            <a:r>
              <a:rPr lang="ru-RU" sz="2000" b="1" dirty="0" err="1"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Эйзюрковсто</a:t>
            </a:r>
            <a:r>
              <a:rPr lang="ru-RU" sz="2000" b="1" dirty="0"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 </a:t>
            </a:r>
            <a:r>
              <a:rPr lang="ru-RU" sz="2000" b="1" dirty="0" err="1"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саразоськак</a:t>
            </a:r>
            <a:r>
              <a:rPr lang="ru-RU" sz="2000" b="1" dirty="0"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 </a:t>
            </a:r>
            <a:r>
              <a:rPr lang="ru-RU" sz="2000" b="1" dirty="0" err="1"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ведькадовкссто</a:t>
            </a:r>
            <a:r>
              <a:rPr lang="ru-RU" sz="2000" b="1" dirty="0"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 сими»</a:t>
            </a:r>
            <a:endParaRPr lang="ru-RU" sz="2000" b="1" dirty="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endParaRPr>
          </a:p>
          <a:p>
            <a:pPr fontAlgn="auto">
              <a:spcAft>
                <a:spcPts val="0"/>
              </a:spcAft>
              <a:buFont typeface="Arial" panose="020B0604020202020204" pitchFamily="34" charset="0"/>
              <a:buChar char="•"/>
              <a:defRPr/>
            </a:pPr>
            <a:endParaRPr lang="ru-RU" dirty="0">
              <a:latin typeface="Times New Roman" panose="02020603050405020304" pitchFamily="18" charset="0"/>
              <a:cs typeface="Times New Roman" panose="02020603050405020304" pitchFamily="18" charset="0"/>
            </a:endParaRPr>
          </a:p>
        </p:txBody>
      </p:sp>
      <p:sp>
        <p:nvSpPr>
          <p:cNvPr id="12" name="Объект 11"/>
          <p:cNvSpPr>
            <a:spLocks noGrp="1"/>
          </p:cNvSpPr>
          <p:nvPr>
            <p:ph sz="half" idx="1"/>
          </p:nvPr>
        </p:nvSpPr>
        <p:spPr>
          <a:xfrm>
            <a:off x="645952" y="910594"/>
            <a:ext cx="4957894" cy="5616042"/>
          </a:xfrm>
          <a:solidFill>
            <a:schemeClr val="accent6">
              <a:lumMod val="40000"/>
              <a:lumOff val="60000"/>
            </a:schemeClr>
          </a:solidFill>
          <a:ln/>
          <a:effectLst>
            <a:glow rad="228600">
              <a:schemeClr val="accent1">
                <a:satMod val="175000"/>
                <a:alpha val="40000"/>
              </a:schemeClr>
            </a:glow>
          </a:effectLst>
        </p:spPr>
        <p:txBody>
          <a:bodyPr rtlCol="0">
            <a:normAutofit fontScale="32500" lnSpcReduction="20000"/>
          </a:bodyPr>
          <a:lstStyle/>
          <a:p>
            <a:pPr fontAlgn="auto">
              <a:spcAft>
                <a:spcPts val="0"/>
              </a:spcAft>
              <a:buFont typeface="Arial" panose="020B0604020202020204" pitchFamily="34" charset="0"/>
              <a:buChar char="•"/>
              <a:defRPr/>
            </a:pPr>
            <a:endParaRPr lang="ru-RU" sz="4500" b="1" dirty="0" smtClean="0">
              <a:solidFill>
                <a:srgbClr val="002060"/>
              </a:solidFill>
              <a:latin typeface="Times New Roman" panose="02020603050405020304" pitchFamily="18" charset="0"/>
              <a:cs typeface="Times New Roman" panose="02020603050405020304" pitchFamily="18" charset="0"/>
            </a:endParaRPr>
          </a:p>
          <a:p>
            <a:pPr fontAlgn="auto">
              <a:spcAft>
                <a:spcPts val="0"/>
              </a:spcAft>
              <a:buFont typeface="Arial" panose="020B0604020202020204" pitchFamily="34" charset="0"/>
              <a:buChar char="•"/>
              <a:defRPr/>
            </a:pPr>
            <a:endParaRPr lang="ru-RU" sz="4000" b="1" dirty="0" smtClean="0">
              <a:solidFill>
                <a:srgbClr val="002060"/>
              </a:solidFill>
              <a:latin typeface="Times New Roman" panose="02020603050405020304" pitchFamily="18" charset="0"/>
              <a:cs typeface="Times New Roman" panose="02020603050405020304" pitchFamily="18" charset="0"/>
            </a:endParaRPr>
          </a:p>
          <a:p>
            <a:pPr fontAlgn="auto">
              <a:spcAft>
                <a:spcPts val="0"/>
              </a:spcAft>
              <a:buFont typeface="Arial" panose="020B0604020202020204" pitchFamily="34" charset="0"/>
              <a:buChar char="•"/>
              <a:defRPr/>
            </a:pPr>
            <a:endParaRPr lang="ru-RU" sz="4000" b="1" dirty="0" smtClean="0">
              <a:solidFill>
                <a:srgbClr val="002060"/>
              </a:solidFill>
              <a:latin typeface="Times New Roman" panose="02020603050405020304" pitchFamily="18" charset="0"/>
              <a:cs typeface="Times New Roman" panose="02020603050405020304" pitchFamily="18" charset="0"/>
            </a:endParaRPr>
          </a:p>
          <a:p>
            <a:pPr fontAlgn="auto">
              <a:spcAft>
                <a:spcPts val="0"/>
              </a:spcAft>
              <a:buFont typeface="Arial" panose="020B0604020202020204" pitchFamily="34" charset="0"/>
              <a:buChar char="•"/>
              <a:defRPr/>
            </a:pPr>
            <a:endParaRPr lang="ru-RU" sz="4000" b="1" dirty="0" smtClean="0">
              <a:solidFill>
                <a:srgbClr val="002060"/>
              </a:solidFill>
              <a:latin typeface="Times New Roman" panose="02020603050405020304" pitchFamily="18" charset="0"/>
              <a:cs typeface="Times New Roman" panose="02020603050405020304" pitchFamily="18" charset="0"/>
            </a:endParaRPr>
          </a:p>
          <a:p>
            <a:pPr fontAlgn="auto">
              <a:spcAft>
                <a:spcPts val="0"/>
              </a:spcAft>
              <a:buFont typeface="Arial" panose="020B0604020202020204" pitchFamily="34" charset="0"/>
              <a:buChar char="•"/>
              <a:defRPr/>
            </a:pPr>
            <a:r>
              <a:rPr lang="ru-RU" sz="4000" b="1" dirty="0" err="1" smtClean="0">
                <a:solidFill>
                  <a:srgbClr val="002060"/>
                </a:solidFill>
                <a:latin typeface="Times New Roman" panose="02020603050405020304" pitchFamily="18" charset="0"/>
                <a:cs typeface="Times New Roman" panose="02020603050405020304" pitchFamily="18" charset="0"/>
              </a:rPr>
              <a:t>Тимофей-Весновей</a:t>
            </a:r>
            <a:r>
              <a:rPr lang="ru-RU" sz="4000" b="1" dirty="0">
                <a:solidFill>
                  <a:srgbClr val="002060"/>
                </a:solidFill>
                <a:latin typeface="Times New Roman" panose="02020603050405020304" pitchFamily="18" charset="0"/>
                <a:cs typeface="Times New Roman" panose="02020603050405020304" pitchFamily="18" charset="0"/>
              </a:rPr>
              <a:t>	6 марта	"Какой день на дворе, такая и погода по весне будет"</a:t>
            </a:r>
          </a:p>
          <a:p>
            <a:pPr fontAlgn="auto">
              <a:spcAft>
                <a:spcPts val="0"/>
              </a:spcAft>
              <a:buFont typeface="Arial" panose="020B0604020202020204" pitchFamily="34" charset="0"/>
              <a:buChar char="•"/>
              <a:defRPr/>
            </a:pPr>
            <a:r>
              <a:rPr lang="ru-RU" sz="4000" b="1" dirty="0" err="1">
                <a:solidFill>
                  <a:srgbClr val="002060"/>
                </a:solidFill>
                <a:latin typeface="Times New Roman" panose="02020603050405020304" pitchFamily="18" charset="0"/>
                <a:cs typeface="Times New Roman" panose="02020603050405020304" pitchFamily="18" charset="0"/>
              </a:rPr>
              <a:t>Иоан</a:t>
            </a:r>
            <a:r>
              <a:rPr lang="ru-RU" sz="4000" b="1" dirty="0">
                <a:solidFill>
                  <a:srgbClr val="002060"/>
                </a:solidFill>
                <a:latin typeface="Times New Roman" panose="02020603050405020304" pitchFamily="18" charset="0"/>
                <a:cs typeface="Times New Roman" panose="02020603050405020304" pitchFamily="18" charset="0"/>
              </a:rPr>
              <a:t>-Предтеча	9 марта	"Если пернатые вьют гнезда на стороне солнца, то лето холодным будет"</a:t>
            </a:r>
          </a:p>
          <a:p>
            <a:pPr fontAlgn="auto">
              <a:spcAft>
                <a:spcPts val="0"/>
              </a:spcAft>
              <a:buFont typeface="Arial" panose="020B0604020202020204" pitchFamily="34" charset="0"/>
              <a:buChar char="•"/>
              <a:defRPr/>
            </a:pPr>
            <a:r>
              <a:rPr lang="ru-RU" sz="4000" b="1" dirty="0">
                <a:solidFill>
                  <a:srgbClr val="002060"/>
                </a:solidFill>
                <a:latin typeface="Times New Roman" panose="02020603050405020304" pitchFamily="18" charset="0"/>
                <a:cs typeface="Times New Roman" panose="02020603050405020304" pitchFamily="18" charset="0"/>
              </a:rPr>
              <a:t>Прокоп-</a:t>
            </a:r>
            <a:r>
              <a:rPr lang="ru-RU" sz="4000" b="1" dirty="0" err="1">
                <a:solidFill>
                  <a:srgbClr val="002060"/>
                </a:solidFill>
                <a:latin typeface="Times New Roman" panose="02020603050405020304" pitchFamily="18" charset="0"/>
                <a:cs typeface="Times New Roman" panose="02020603050405020304" pitchFamily="18" charset="0"/>
              </a:rPr>
              <a:t>Перезимний</a:t>
            </a:r>
            <a:r>
              <a:rPr lang="ru-RU" sz="4000" b="1" dirty="0">
                <a:solidFill>
                  <a:srgbClr val="002060"/>
                </a:solidFill>
                <a:latin typeface="Times New Roman" panose="02020603050405020304" pitchFamily="18" charset="0"/>
                <a:cs typeface="Times New Roman" panose="02020603050405020304" pitchFamily="18" charset="0"/>
              </a:rPr>
              <a:t>	12 марта	"Если верба сплошная - к благодати урожая"</a:t>
            </a:r>
          </a:p>
          <a:p>
            <a:pPr fontAlgn="auto">
              <a:spcAft>
                <a:spcPts val="0"/>
              </a:spcAft>
              <a:buFont typeface="Arial" panose="020B0604020202020204" pitchFamily="34" charset="0"/>
              <a:buChar char="•"/>
              <a:defRPr/>
            </a:pPr>
            <a:r>
              <a:rPr lang="ru-RU" sz="4000" b="1" dirty="0">
                <a:solidFill>
                  <a:srgbClr val="002060"/>
                </a:solidFill>
                <a:latin typeface="Times New Roman" panose="02020603050405020304" pitchFamily="18" charset="0"/>
                <a:cs typeface="Times New Roman" panose="02020603050405020304" pitchFamily="18" charset="0"/>
              </a:rPr>
              <a:t>Василий-Капельник	13 марта	"Если в этот день дождь пойдет - лето дождливое обещает"</a:t>
            </a:r>
          </a:p>
          <a:p>
            <a:pPr fontAlgn="auto">
              <a:spcAft>
                <a:spcPts val="0"/>
              </a:spcAft>
              <a:buFont typeface="Arial" panose="020B0604020202020204" pitchFamily="34" charset="0"/>
              <a:buChar char="•"/>
              <a:defRPr/>
            </a:pPr>
            <a:r>
              <a:rPr lang="ru-RU" sz="4000" b="1" dirty="0">
                <a:solidFill>
                  <a:srgbClr val="002060"/>
                </a:solidFill>
                <a:latin typeface="Times New Roman" panose="02020603050405020304" pitchFamily="18" charset="0"/>
                <a:cs typeface="Times New Roman" panose="02020603050405020304" pitchFamily="18" charset="0"/>
              </a:rPr>
              <a:t>Евдокия	14 марта	"Какая погода на Евдокию - такая погода лето определять будет"</a:t>
            </a:r>
          </a:p>
          <a:p>
            <a:pPr fontAlgn="auto">
              <a:spcAft>
                <a:spcPts val="0"/>
              </a:spcAft>
              <a:buFont typeface="Arial" panose="020B0604020202020204" pitchFamily="34" charset="0"/>
              <a:buChar char="•"/>
              <a:defRPr/>
            </a:pPr>
            <a:r>
              <a:rPr lang="ru-RU" sz="4000" b="1" dirty="0">
                <a:solidFill>
                  <a:srgbClr val="002060"/>
                </a:solidFill>
                <a:latin typeface="Times New Roman" panose="02020603050405020304" pitchFamily="18" charset="0"/>
                <a:cs typeface="Times New Roman" panose="02020603050405020304" pitchFamily="18" charset="0"/>
              </a:rPr>
              <a:t>Федот	15 марта	"На Федота снег заносит - не скоро весне быть ранней"</a:t>
            </a:r>
          </a:p>
          <a:p>
            <a:pPr fontAlgn="auto">
              <a:spcAft>
                <a:spcPts val="0"/>
              </a:spcAft>
              <a:buFont typeface="Arial" panose="020B0604020202020204" pitchFamily="34" charset="0"/>
              <a:buChar char="•"/>
              <a:defRPr/>
            </a:pPr>
            <a:r>
              <a:rPr lang="ru-RU" sz="4000" b="1" dirty="0">
                <a:solidFill>
                  <a:srgbClr val="002060"/>
                </a:solidFill>
                <a:latin typeface="Times New Roman" panose="02020603050405020304" pitchFamily="18" charset="0"/>
                <a:cs typeface="Times New Roman" panose="02020603050405020304" pitchFamily="18" charset="0"/>
              </a:rPr>
              <a:t>Герасим-</a:t>
            </a:r>
            <a:r>
              <a:rPr lang="ru-RU" sz="4000" b="1" dirty="0" err="1">
                <a:solidFill>
                  <a:srgbClr val="002060"/>
                </a:solidFill>
                <a:latin typeface="Times New Roman" panose="02020603050405020304" pitchFamily="18" charset="0"/>
                <a:cs typeface="Times New Roman" panose="02020603050405020304" pitchFamily="18" charset="0"/>
              </a:rPr>
              <a:t>Грачевник</a:t>
            </a:r>
            <a:r>
              <a:rPr lang="ru-RU" sz="4000" b="1" dirty="0">
                <a:solidFill>
                  <a:srgbClr val="002060"/>
                </a:solidFill>
                <a:latin typeface="Times New Roman" panose="02020603050405020304" pitchFamily="18" charset="0"/>
                <a:cs typeface="Times New Roman" panose="02020603050405020304" pitchFamily="18" charset="0"/>
              </a:rPr>
              <a:t>	16 марта	"Приметил грача - весна </a:t>
            </a:r>
            <a:r>
              <a:rPr lang="ru-RU" sz="4000" b="1" dirty="0" err="1">
                <a:solidFill>
                  <a:srgbClr val="002060"/>
                </a:solidFill>
                <a:latin typeface="Times New Roman" panose="02020603050405020304" pitchFamily="18" charset="0"/>
                <a:cs typeface="Times New Roman" panose="02020603050405020304" pitchFamily="18" charset="0"/>
              </a:rPr>
              <a:t>недалеча</a:t>
            </a:r>
            <a:r>
              <a:rPr lang="ru-RU" sz="4000" b="1" dirty="0">
                <a:solidFill>
                  <a:srgbClr val="002060"/>
                </a:solidFill>
                <a:latin typeface="Times New Roman" panose="02020603050405020304" pitchFamily="18" charset="0"/>
                <a:cs typeface="Times New Roman" panose="02020603050405020304" pitchFamily="18" charset="0"/>
              </a:rPr>
              <a:t>"</a:t>
            </a:r>
          </a:p>
          <a:p>
            <a:pPr fontAlgn="auto">
              <a:spcAft>
                <a:spcPts val="0"/>
              </a:spcAft>
              <a:buFont typeface="Arial" panose="020B0604020202020204" pitchFamily="34" charset="0"/>
              <a:buChar char="•"/>
              <a:defRPr/>
            </a:pPr>
            <a:r>
              <a:rPr lang="ru-RU" sz="4000" b="1" dirty="0" err="1">
                <a:solidFill>
                  <a:srgbClr val="002060"/>
                </a:solidFill>
                <a:latin typeface="Times New Roman" panose="02020603050405020304" pitchFamily="18" charset="0"/>
                <a:cs typeface="Times New Roman" panose="02020603050405020304" pitchFamily="18" charset="0"/>
              </a:rPr>
              <a:t>Конон</a:t>
            </a:r>
            <a:r>
              <a:rPr lang="ru-RU" sz="4000" b="1" dirty="0">
                <a:solidFill>
                  <a:srgbClr val="002060"/>
                </a:solidFill>
                <a:latin typeface="Times New Roman" panose="02020603050405020304" pitchFamily="18" charset="0"/>
                <a:cs typeface="Times New Roman" panose="02020603050405020304" pitchFamily="18" charset="0"/>
              </a:rPr>
              <a:t>-огородник	18 марта	"Если день сухой </a:t>
            </a:r>
            <a:r>
              <a:rPr lang="ru-RU" sz="4000" b="1" dirty="0" smtClean="0">
                <a:solidFill>
                  <a:srgbClr val="002060"/>
                </a:solidFill>
                <a:latin typeface="Times New Roman" panose="02020603050405020304" pitchFamily="18" charset="0"/>
                <a:cs typeface="Times New Roman" panose="02020603050405020304" pitchFamily="18" charset="0"/>
              </a:rPr>
              <a:t>   - </a:t>
            </a:r>
            <a:r>
              <a:rPr lang="ru-RU" sz="4000" b="1" dirty="0">
                <a:solidFill>
                  <a:srgbClr val="002060"/>
                </a:solidFill>
                <a:latin typeface="Times New Roman" panose="02020603050405020304" pitchFamily="18" charset="0"/>
                <a:cs typeface="Times New Roman" panose="02020603050405020304" pitchFamily="18" charset="0"/>
              </a:rPr>
              <a:t>то лето благоприятное будет"</a:t>
            </a:r>
          </a:p>
          <a:p>
            <a:pPr fontAlgn="auto">
              <a:spcAft>
                <a:spcPts val="0"/>
              </a:spcAft>
              <a:buFont typeface="Arial" panose="020B0604020202020204" pitchFamily="34" charset="0"/>
              <a:buChar char="•"/>
              <a:defRPr/>
            </a:pPr>
            <a:r>
              <a:rPr lang="ru-RU" sz="4000" b="1" dirty="0">
                <a:solidFill>
                  <a:srgbClr val="002060"/>
                </a:solidFill>
                <a:latin typeface="Times New Roman" panose="02020603050405020304" pitchFamily="18" charset="0"/>
                <a:cs typeface="Times New Roman" panose="02020603050405020304" pitchFamily="18" charset="0"/>
              </a:rPr>
              <a:t>Сороки	22 марта	"Журавли стремятся на север - к теплу, повернули на юг - к холоду"; "Чайки прилет - скоро лед пройдет"; "Приметил скворца - весна у крыльца"</a:t>
            </a:r>
          </a:p>
          <a:p>
            <a:pPr fontAlgn="auto">
              <a:spcAft>
                <a:spcPts val="0"/>
              </a:spcAft>
              <a:buFont typeface="Arial" panose="020B0604020202020204" pitchFamily="34" charset="0"/>
              <a:buChar char="•"/>
              <a:defRPr/>
            </a:pPr>
            <a:r>
              <a:rPr lang="ru-RU" sz="4000" b="1" dirty="0">
                <a:solidFill>
                  <a:srgbClr val="002060"/>
                </a:solidFill>
                <a:latin typeface="Times New Roman" panose="02020603050405020304" pitchFamily="18" charset="0"/>
                <a:cs typeface="Times New Roman" panose="02020603050405020304" pitchFamily="18" charset="0"/>
              </a:rPr>
              <a:t>Алексей-</a:t>
            </a:r>
            <a:r>
              <a:rPr lang="ru-RU" sz="4000" b="1" dirty="0" err="1">
                <a:solidFill>
                  <a:srgbClr val="002060"/>
                </a:solidFill>
                <a:latin typeface="Times New Roman" panose="02020603050405020304" pitchFamily="18" charset="0"/>
                <a:cs typeface="Times New Roman" panose="02020603050405020304" pitchFamily="18" charset="0"/>
              </a:rPr>
              <a:t>Солногрей</a:t>
            </a:r>
            <a:r>
              <a:rPr lang="ru-RU" sz="4000" b="1" dirty="0">
                <a:solidFill>
                  <a:srgbClr val="002060"/>
                </a:solidFill>
                <a:latin typeface="Times New Roman" panose="02020603050405020304" pitchFamily="18" charset="0"/>
                <a:cs typeface="Times New Roman" panose="02020603050405020304" pitchFamily="18" charset="0"/>
              </a:rPr>
              <a:t>	30 марта	"Как на Алексея вода с гор пошла, таким и половодье будет</a:t>
            </a:r>
            <a:r>
              <a:rPr lang="ru-RU" sz="4500" b="1" dirty="0">
                <a:solidFill>
                  <a:srgbClr val="002060"/>
                </a:solidFill>
                <a:latin typeface="Times New Roman" panose="02020603050405020304" pitchFamily="18" charset="0"/>
                <a:cs typeface="Times New Roman" panose="02020603050405020304" pitchFamily="18" charset="0"/>
              </a:rPr>
              <a:t>"</a:t>
            </a:r>
          </a:p>
          <a:p>
            <a:pPr fontAlgn="auto">
              <a:spcAft>
                <a:spcPts val="0"/>
              </a:spcAft>
              <a:buFont typeface="Arial" panose="020B0604020202020204" pitchFamily="34" charset="0"/>
              <a:buChar char="•"/>
              <a:defRPr/>
            </a:pPr>
            <a:endParaRPr lang="ru-RU" dirty="0">
              <a:solidFill>
                <a:srgbClr val="002060"/>
              </a:solidFill>
              <a:latin typeface="Times New Roman" panose="02020603050405020304" pitchFamily="18" charset="0"/>
              <a:cs typeface="Times New Roman" panose="02020603050405020304" pitchFamily="18" charset="0"/>
            </a:endParaRPr>
          </a:p>
        </p:txBody>
      </p:sp>
      <p:sp>
        <p:nvSpPr>
          <p:cNvPr id="5" name="Блок-схема: перфолента 4"/>
          <p:cNvSpPr/>
          <p:nvPr/>
        </p:nvSpPr>
        <p:spPr>
          <a:xfrm>
            <a:off x="628721" y="486382"/>
            <a:ext cx="4983061" cy="1142414"/>
          </a:xfrm>
          <a:prstGeom prst="flowChartPunchedTape">
            <a:avLst/>
          </a:prstGeom>
          <a:solidFill>
            <a:schemeClr val="accent6">
              <a:lumMod val="60000"/>
              <a:lumOff val="40000"/>
            </a:schemeClr>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 name="Прямоугольник 2"/>
          <p:cNvSpPr/>
          <p:nvPr/>
        </p:nvSpPr>
        <p:spPr>
          <a:xfrm>
            <a:off x="832021" y="752920"/>
            <a:ext cx="4267200" cy="830997"/>
          </a:xfrm>
          <a:prstGeom prst="rect">
            <a:avLst/>
          </a:prstGeom>
          <a:noFill/>
        </p:spPr>
        <p:txBody>
          <a:bodyPr wrap="square">
            <a:spAutoFit/>
          </a:bodyPr>
          <a:lstStyle/>
          <a:p>
            <a:pPr algn="ctr" fontAlgn="auto">
              <a:spcBef>
                <a:spcPts val="0"/>
              </a:spcBef>
              <a:spcAft>
                <a:spcPts val="0"/>
              </a:spcAft>
              <a:defRPr/>
            </a:pPr>
            <a:r>
              <a:rPr lang="ru-RU" sz="2400" b="1" dirty="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Заметные народные приметы марта</a:t>
            </a:r>
            <a:r>
              <a:rPr lang="ru-RU" sz="2400" dirty="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a:t>
            </a:r>
            <a:endParaRPr lang="ru-RU" sz="2400" dirty="0">
              <a:ln w="0"/>
              <a:solidFill>
                <a:srgbClr val="002060"/>
              </a:solidFill>
              <a:effectLst>
                <a:reflection blurRad="6350" stA="53000" endA="300" endPos="35500" dir="5400000" sy="-90000" algn="bl" rotWithShape="0"/>
              </a:effectLst>
              <a:latin typeface="+mn-lt"/>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email"/>
          <a:stretch>
            <a:fillRect/>
          </a:stretch>
        </p:blipFill>
        <p:spPr>
          <a:xfrm>
            <a:off x="711089" y="518983"/>
            <a:ext cx="4635267" cy="3121093"/>
          </a:xfrm>
          <a:prstGeom prst="rect">
            <a:avLst/>
          </a:prstGeom>
          <a:effectLst>
            <a:glow rad="228600">
              <a:schemeClr val="accent1">
                <a:satMod val="175000"/>
                <a:alpha val="40000"/>
              </a:schemeClr>
            </a:glow>
          </a:effectLst>
        </p:spPr>
      </p:pic>
      <p:sp>
        <p:nvSpPr>
          <p:cNvPr id="3" name="Прямоугольник 2"/>
          <p:cNvSpPr/>
          <p:nvPr/>
        </p:nvSpPr>
        <p:spPr>
          <a:xfrm>
            <a:off x="671548" y="3809504"/>
            <a:ext cx="4707759" cy="2339102"/>
          </a:xfrm>
          <a:prstGeom prst="rect">
            <a:avLst/>
          </a:prstGeom>
          <a:solidFill>
            <a:schemeClr val="accent6">
              <a:lumMod val="40000"/>
              <a:lumOff val="60000"/>
            </a:schemeClr>
          </a:solidFill>
          <a:effectLst>
            <a:glow rad="228600">
              <a:schemeClr val="accent1">
                <a:satMod val="175000"/>
                <a:alpha val="40000"/>
              </a:schemeClr>
            </a:glow>
          </a:effectLst>
        </p:spPr>
        <p:txBody>
          <a:bodyPr wrap="square">
            <a:spAutoFit/>
          </a:bodyPr>
          <a:lstStyle/>
          <a:p>
            <a:pPr fontAlgn="auto">
              <a:spcBef>
                <a:spcPts val="0"/>
              </a:spcBef>
              <a:spcAft>
                <a:spcPts val="0"/>
              </a:spcAft>
              <a:defRPr/>
            </a:pPr>
            <a:r>
              <a:rPr lang="ru-RU" b="1" dirty="0">
                <a:solidFill>
                  <a:srgbClr val="002060"/>
                </a:solidFill>
                <a:latin typeface="Times New Roman" panose="02020603050405020304" pitchFamily="18" charset="0"/>
                <a:cs typeface="Times New Roman" panose="02020603050405020304" pitchFamily="18" charset="0"/>
              </a:rPr>
              <a:t>21 Марта - встреча Весны священной утром Дня весеннего равноденствия (начало астрономической весны). </a:t>
            </a:r>
            <a:br>
              <a:rPr lang="ru-RU" b="1" dirty="0">
                <a:solidFill>
                  <a:srgbClr val="002060"/>
                </a:solidFill>
                <a:latin typeface="Times New Roman" panose="02020603050405020304" pitchFamily="18" charset="0"/>
                <a:cs typeface="Times New Roman" panose="02020603050405020304" pitchFamily="18" charset="0"/>
              </a:rPr>
            </a:br>
            <a:r>
              <a:rPr lang="ru-RU" b="1" dirty="0">
                <a:solidFill>
                  <a:srgbClr val="002060"/>
                </a:solidFill>
                <a:latin typeface="Times New Roman" panose="02020603050405020304" pitchFamily="18" charset="0"/>
                <a:cs typeface="Times New Roman" panose="02020603050405020304" pitchFamily="18" charset="0"/>
              </a:rPr>
              <a:t>Это было наступление Нового года наших древних предков. </a:t>
            </a:r>
            <a:endParaRPr lang="ru-RU" b="1" dirty="0">
              <a:solidFill>
                <a:srgbClr val="002060"/>
              </a:solidFill>
              <a:latin typeface="Times New Roman" panose="02020603050405020304" pitchFamily="18" charset="0"/>
              <a:ea typeface="Calibri" panose="020F0502020204030204" pitchFamily="34" charset="0"/>
              <a:cs typeface="Times New Roman" panose="02020603050405020304" pitchFamily="18" charset="0"/>
            </a:endParaRPr>
          </a:p>
          <a:p>
            <a:pPr fontAlgn="auto">
              <a:spcBef>
                <a:spcPts val="0"/>
              </a:spcBef>
              <a:spcAft>
                <a:spcPts val="0"/>
              </a:spcAft>
              <a:defRPr/>
            </a:pPr>
            <a:r>
              <a:rPr lang="ru-RU" b="1" dirty="0">
                <a:solidFill>
                  <a:srgbClr val="002060"/>
                </a:solidFill>
                <a:latin typeface="Times New Roman" panose="02020603050405020304" pitchFamily="18" charset="0"/>
                <a:ea typeface="Calibri" panose="020F0502020204030204" pitchFamily="34" charset="0"/>
                <a:cs typeface="Times New Roman" panose="02020603050405020304" pitchFamily="18" charset="0"/>
              </a:rPr>
              <a:t>После этого праздника начинался новый земледельческий год.</a:t>
            </a:r>
            <a:r>
              <a:rPr lang="ru-RU" sz="2000" b="1" dirty="0">
                <a:solidFill>
                  <a:srgbClr val="002060"/>
                </a:solidFill>
                <a:latin typeface="Times New Roman" panose="02020603050405020304" pitchFamily="18" charset="0"/>
                <a:ea typeface="Calibri" panose="020F0502020204030204" pitchFamily="34" charset="0"/>
                <a:cs typeface="Times New Roman" panose="02020603050405020304" pitchFamily="18" charset="0"/>
              </a:rPr>
              <a:t> </a:t>
            </a:r>
            <a:r>
              <a:rPr lang="ru-RU" b="1" dirty="0">
                <a:latin typeface="Calibri" panose="020F0502020204030204" pitchFamily="34" charset="0"/>
                <a:ea typeface="Calibri" panose="020F0502020204030204" pitchFamily="34" charset="0"/>
                <a:cs typeface="Times New Roman" panose="02020603050405020304" pitchFamily="18" charset="0"/>
              </a:rPr>
              <a:t/>
            </a:r>
            <a:br>
              <a:rPr lang="ru-RU" b="1" dirty="0">
                <a:latin typeface="Calibri" panose="020F0502020204030204" pitchFamily="34" charset="0"/>
                <a:ea typeface="Calibri" panose="020F0502020204030204" pitchFamily="34" charset="0"/>
                <a:cs typeface="Times New Roman" panose="02020603050405020304" pitchFamily="18" charset="0"/>
              </a:rPr>
            </a:br>
            <a:endParaRPr lang="ru-RU" dirty="0">
              <a:latin typeface="+mn-lt"/>
            </a:endParaRPr>
          </a:p>
        </p:txBody>
      </p:sp>
      <p:pic>
        <p:nvPicPr>
          <p:cNvPr id="4" name="Рисунок 3"/>
          <p:cNvPicPr>
            <a:picLocks noChangeAspect="1"/>
          </p:cNvPicPr>
          <p:nvPr/>
        </p:nvPicPr>
        <p:blipFill>
          <a:blip r:embed="rId3" cstate="email">
            <a:extLst/>
          </a:blip>
          <a:stretch>
            <a:fillRect/>
          </a:stretch>
        </p:blipFill>
        <p:spPr>
          <a:xfrm>
            <a:off x="5792836" y="486032"/>
            <a:ext cx="5575380" cy="5667633"/>
          </a:xfrm>
          <a:prstGeom prst="rect">
            <a:avLst/>
          </a:prstGeom>
          <a:effectLst>
            <a:glow rad="228600">
              <a:schemeClr val="accent1">
                <a:satMod val="175000"/>
                <a:alpha val="40000"/>
              </a:schemeClr>
            </a:glow>
          </a:effectLst>
        </p:spPr>
      </p:pic>
      <p:sp>
        <p:nvSpPr>
          <p:cNvPr id="6" name="Прямоугольник 5"/>
          <p:cNvSpPr/>
          <p:nvPr/>
        </p:nvSpPr>
        <p:spPr>
          <a:xfrm>
            <a:off x="5860070" y="5489036"/>
            <a:ext cx="5632703" cy="707886"/>
          </a:xfrm>
          <a:prstGeom prst="rect">
            <a:avLst/>
          </a:prstGeom>
          <a:noFill/>
        </p:spPr>
        <p:txBody>
          <a:bodyPr wrap="square">
            <a:spAutoFit/>
          </a:bodyPr>
          <a:lstStyle/>
          <a:p>
            <a:pPr algn="ctr" fontAlgn="auto">
              <a:spcBef>
                <a:spcPts val="0"/>
              </a:spcBef>
              <a:spcAft>
                <a:spcPts val="0"/>
              </a:spcAft>
              <a:defRPr/>
            </a:pPr>
            <a:r>
              <a:rPr lang="ru-RU" sz="4000" b="1" dirty="0">
                <a:ln w="0"/>
                <a:solidFill>
                  <a:srgbClr val="002060"/>
                </a:solidFill>
                <a:effectLst>
                  <a:reflection blurRad="6350" stA="53000" endA="300" endPos="35500" dir="5400000" sy="-90000" algn="bl" rotWithShape="0"/>
                </a:effectLst>
                <a:latin typeface="Arial" panose="020B0604020202020204" pitchFamily="34" charset="0"/>
                <a:ea typeface="Times New Roman" panose="02020603050405020304" pitchFamily="18" charset="0"/>
              </a:rPr>
              <a:t>НОРОВЖОРЧЕНЬ ЧИ</a:t>
            </a:r>
            <a:endParaRPr lang="ru-RU" sz="4000" b="1" dirty="0">
              <a:ln w="0"/>
              <a:solidFill>
                <a:srgbClr val="002060"/>
              </a:solidFill>
              <a:effectLst>
                <a:reflection blurRad="6350" stA="53000" endA="300" endPos="35500" dir="5400000" sy="-90000" algn="bl" rotWithShape="0"/>
              </a:effectLst>
              <a:latin typeface="+mn-lt"/>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Объект 1"/>
          <p:cNvPicPr>
            <a:picLocks noGrp="1" noChangeAspect="1"/>
          </p:cNvPicPr>
          <p:nvPr>
            <p:ph sz="half" idx="2"/>
          </p:nvPr>
        </p:nvPicPr>
        <p:blipFill>
          <a:blip r:embed="rId2" cstate="email">
            <a:extLst/>
          </a:blip>
          <a:stretch>
            <a:fillRect/>
          </a:stretch>
        </p:blipFill>
        <p:spPr>
          <a:xfrm>
            <a:off x="1268627" y="634313"/>
            <a:ext cx="3674075" cy="1041277"/>
          </a:xfrm>
          <a:effectLst>
            <a:glow rad="228600">
              <a:schemeClr val="accent1">
                <a:satMod val="175000"/>
                <a:alpha val="40000"/>
              </a:schemeClr>
            </a:glow>
          </a:effectLst>
        </p:spPr>
      </p:pic>
      <p:sp>
        <p:nvSpPr>
          <p:cNvPr id="8" name="Лента лицом вниз 7"/>
          <p:cNvSpPr/>
          <p:nvPr/>
        </p:nvSpPr>
        <p:spPr>
          <a:xfrm>
            <a:off x="6392562" y="716692"/>
            <a:ext cx="4629666" cy="766470"/>
          </a:xfrm>
          <a:prstGeom prst="ribbon">
            <a:avLst/>
          </a:prstGeom>
          <a:solidFill>
            <a:schemeClr val="accent6">
              <a:lumMod val="60000"/>
              <a:lumOff val="40000"/>
            </a:schemeClr>
          </a:solidFill>
          <a:ln w="28575"/>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scene3d>
              <a:camera prst="obliqueTopRight"/>
              <a:lightRig rig="threePt" dir="t"/>
            </a:scene3d>
          </a:bodyPr>
          <a:lstStyle/>
          <a:p>
            <a:pPr algn="ctr" fontAlgn="auto">
              <a:spcBef>
                <a:spcPts val="0"/>
              </a:spcBef>
              <a:spcAft>
                <a:spcPts val="0"/>
              </a:spcAft>
              <a:defRPr/>
            </a:pPr>
            <a:endParaRPr lang="ru-RU" sz="48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a:p>
            <a:pPr algn="ctr" fontAlgn="auto">
              <a:spcBef>
                <a:spcPts val="0"/>
              </a:spcBef>
              <a:spcAft>
                <a:spcPts val="0"/>
              </a:spcAft>
              <a:defRPr/>
            </a:pPr>
            <a:r>
              <a:rPr lang="ru-RU" sz="3600" b="1" dirty="0" err="1">
                <a:ln w="0"/>
                <a:solidFill>
                  <a:srgbClr val="002060"/>
                </a:solidFill>
                <a:effectLst>
                  <a:outerShdw blurRad="38100" dist="38100" dir="2700000" algn="tl">
                    <a:srgbClr val="000000">
                      <a:alpha val="43137"/>
                    </a:srgbClr>
                  </a:outerShdw>
                  <a:reflection blurRad="6350" stA="53000" endA="300" endPos="35500" dir="5400000" sy="-90000" algn="bl" rotWithShape="0"/>
                </a:effectLst>
                <a:latin typeface="Sylfaen" panose="010A0502050306030303" pitchFamily="18" charset="0"/>
              </a:rPr>
              <a:t>чадыков</a:t>
            </a:r>
            <a:endParaRPr lang="ru-RU" sz="3600" b="1" dirty="0">
              <a:ln w="0"/>
              <a:solidFill>
                <a:srgbClr val="002060"/>
              </a:solidFill>
              <a:effectLst>
                <a:outerShdw blurRad="38100" dist="38100" dir="2700000" algn="tl">
                  <a:srgbClr val="000000">
                    <a:alpha val="43137"/>
                  </a:srgbClr>
                </a:outerShdw>
                <a:reflection blurRad="6350" stA="53000" endA="300" endPos="35500" dir="5400000" sy="-90000" algn="bl" rotWithShape="0"/>
              </a:effectLst>
              <a:latin typeface="Sylfaen" panose="010A0502050306030303" pitchFamily="18" charset="0"/>
            </a:endParaRPr>
          </a:p>
          <a:p>
            <a:pPr algn="ctr" fontAlgn="auto">
              <a:spcBef>
                <a:spcPts val="0"/>
              </a:spcBef>
              <a:spcAft>
                <a:spcPts val="0"/>
              </a:spcAft>
              <a:defRPr/>
            </a:pPr>
            <a:endParaRPr lang="ru-RU" sz="4800" dirty="0">
              <a:ln>
                <a:solidFill>
                  <a:sysClr val="windowText" lastClr="000000"/>
                </a:solidFill>
              </a:ln>
            </a:endParaRPr>
          </a:p>
        </p:txBody>
      </p:sp>
      <p:pic>
        <p:nvPicPr>
          <p:cNvPr id="5" name="Объект 4"/>
          <p:cNvPicPr>
            <a:picLocks noGrp="1" noChangeAspect="1"/>
          </p:cNvPicPr>
          <p:nvPr>
            <p:ph sz="half" idx="1"/>
          </p:nvPr>
        </p:nvPicPr>
        <p:blipFill rotWithShape="1">
          <a:blip r:embed="rId3" cstate="email">
            <a:extLst/>
          </a:blip>
          <a:srcRect/>
          <a:stretch/>
        </p:blipFill>
        <p:spPr>
          <a:xfrm>
            <a:off x="914401" y="1828799"/>
            <a:ext cx="4176583" cy="4497861"/>
          </a:xfrm>
          <a:effectLst>
            <a:glow rad="228600">
              <a:schemeClr val="accent1">
                <a:satMod val="175000"/>
                <a:alpha val="40000"/>
              </a:schemeClr>
            </a:glow>
          </a:effectLst>
        </p:spPr>
      </p:pic>
      <p:sp>
        <p:nvSpPr>
          <p:cNvPr id="4" name="Прямоугольник 3"/>
          <p:cNvSpPr/>
          <p:nvPr/>
        </p:nvSpPr>
        <p:spPr>
          <a:xfrm>
            <a:off x="6191219" y="1595040"/>
            <a:ext cx="5069905" cy="4702569"/>
          </a:xfrm>
          <a:prstGeom prst="rect">
            <a:avLst/>
          </a:prstGeom>
          <a:solidFill>
            <a:schemeClr val="accent6">
              <a:lumMod val="40000"/>
              <a:lumOff val="60000"/>
            </a:schemeClr>
          </a:solidFill>
          <a:ln>
            <a:solidFill>
              <a:srgbClr val="002060"/>
            </a:solidFill>
          </a:ln>
          <a:effectLst>
            <a:glow rad="228600">
              <a:schemeClr val="accent5">
                <a:satMod val="175000"/>
                <a:alpha val="40000"/>
              </a:schemeClr>
            </a:glow>
          </a:effectLst>
        </p:spPr>
        <p:txBody>
          <a:bodyPr wrap="square">
            <a:spAutoFit/>
          </a:bodyPr>
          <a:lstStyle/>
          <a:p>
            <a:pPr fontAlgn="auto">
              <a:lnSpc>
                <a:spcPct val="107000"/>
              </a:lnSpc>
              <a:spcBef>
                <a:spcPts val="0"/>
              </a:spcBef>
              <a:spcAft>
                <a:spcPts val="800"/>
              </a:spcAft>
              <a:defRPr/>
            </a:pPr>
            <a:r>
              <a:rPr lang="ru-RU" sz="1400" b="1" dirty="0">
                <a:ln w="0"/>
                <a:solidFill>
                  <a:srgbClr val="002060"/>
                </a:solidFill>
                <a:effectLst>
                  <a:reflection blurRad="6350" stA="53000" endA="300" endPos="35500" dir="5400000" sy="-90000" algn="bl" rotWithShape="0"/>
                </a:effectLst>
                <a:latin typeface="Times New Roman" panose="02020603050405020304" pitchFamily="18" charset="0"/>
                <a:ea typeface="Calibri" panose="020F0502020204030204" pitchFamily="34" charset="0"/>
                <a:cs typeface="Times New Roman" panose="02020603050405020304" pitchFamily="18" charset="0"/>
              </a:rPr>
              <a:t>Зимнее время истекло, на пригорках снег начинает таять, в полях посевы торопятся всходить. Талая вода наполнит реки, по названию воды, стекающей по оврагам, – </a:t>
            </a:r>
            <a:r>
              <a:rPr lang="ru-RU" sz="1400" b="1" dirty="0" err="1">
                <a:ln w="0"/>
                <a:solidFill>
                  <a:srgbClr val="002060"/>
                </a:solidFill>
                <a:effectLst>
                  <a:reflection blurRad="6350" stA="53000" endA="300" endPos="35500" dir="5400000" sy="-90000" algn="bl" rotWithShape="0"/>
                </a:effectLst>
                <a:latin typeface="Times New Roman" panose="02020603050405020304" pitchFamily="18" charset="0"/>
                <a:ea typeface="Calibri" panose="020F0502020204030204" pitchFamily="34" charset="0"/>
                <a:cs typeface="Times New Roman" panose="02020603050405020304" pitchFamily="18" charset="0"/>
              </a:rPr>
              <a:t>чады</a:t>
            </a:r>
            <a:r>
              <a:rPr lang="ru-RU" sz="1400" b="1" dirty="0">
                <a:ln w="0"/>
                <a:solidFill>
                  <a:srgbClr val="002060"/>
                </a:solidFill>
                <a:effectLst>
                  <a:reflection blurRad="6350" stA="53000" endA="300" endPos="35500" dir="5400000" sy="-90000" algn="bl" rotWithShape="0"/>
                </a:effectLst>
                <a:latin typeface="Times New Roman" panose="02020603050405020304" pitchFamily="18" charset="0"/>
                <a:ea typeface="Calibri" panose="020F0502020204030204" pitchFamily="34" charset="0"/>
                <a:cs typeface="Times New Roman" panose="02020603050405020304" pitchFamily="18" charset="0"/>
              </a:rPr>
              <a:t> ведь, этот месяц называется талым месяцем – </a:t>
            </a:r>
            <a:r>
              <a:rPr lang="ru-RU" sz="1400" b="1" dirty="0" err="1">
                <a:ln w="0"/>
                <a:solidFill>
                  <a:srgbClr val="002060"/>
                </a:solidFill>
                <a:effectLst>
                  <a:reflection blurRad="6350" stA="53000" endA="300" endPos="35500" dir="5400000" sy="-90000" algn="bl" rotWithShape="0"/>
                </a:effectLst>
                <a:latin typeface="Times New Roman" panose="02020603050405020304" pitchFamily="18" charset="0"/>
                <a:ea typeface="Calibri" panose="020F0502020204030204" pitchFamily="34" charset="0"/>
                <a:cs typeface="Times New Roman" panose="02020603050405020304" pitchFamily="18" charset="0"/>
              </a:rPr>
              <a:t>чадыков</a:t>
            </a:r>
            <a:r>
              <a:rPr lang="ru-RU" sz="1400" b="1" dirty="0">
                <a:ln w="0"/>
                <a:solidFill>
                  <a:srgbClr val="002060"/>
                </a:solidFill>
                <a:effectLst>
                  <a:reflection blurRad="6350" stA="53000" endA="300" endPos="35500" dir="5400000" sy="-90000" algn="bl" rotWithShape="0"/>
                </a:effectLst>
                <a:latin typeface="Times New Roman" panose="02020603050405020304" pitchFamily="18" charset="0"/>
                <a:ea typeface="Calibri" panose="020F0502020204030204" pitchFamily="34" charset="0"/>
                <a:cs typeface="Times New Roman" panose="02020603050405020304" pitchFamily="18" charset="0"/>
              </a:rPr>
              <a:t> (апрель). В этом месяце раскрывает свои цветы верба, начинают дуть ветра. Пришло время отметить Эрбань </a:t>
            </a:r>
            <a:r>
              <a:rPr lang="ru-RU" sz="1400" b="1" dirty="0" err="1">
                <a:ln w="0"/>
                <a:solidFill>
                  <a:srgbClr val="002060"/>
                </a:solidFill>
                <a:effectLst>
                  <a:reflection blurRad="6350" stA="53000" endA="300" endPos="35500" dir="5400000" sy="-90000" algn="bl" rotWithShape="0"/>
                </a:effectLst>
                <a:latin typeface="Times New Roman" panose="02020603050405020304" pitchFamily="18" charset="0"/>
                <a:ea typeface="Calibri" panose="020F0502020204030204" pitchFamily="34" charset="0"/>
                <a:cs typeface="Times New Roman" panose="02020603050405020304" pitchFamily="18" charset="0"/>
              </a:rPr>
              <a:t>Чи</a:t>
            </a:r>
            <a:r>
              <a:rPr lang="ru-RU" sz="1400" b="1" dirty="0">
                <a:ln w="0"/>
                <a:solidFill>
                  <a:srgbClr val="002060"/>
                </a:solidFill>
                <a:effectLst>
                  <a:reflection blurRad="6350" stA="53000" endA="300" endPos="35500" dir="5400000" sy="-90000" algn="bl" rotWithShape="0"/>
                </a:effectLst>
                <a:latin typeface="Times New Roman" panose="02020603050405020304" pitchFamily="18" charset="0"/>
                <a:ea typeface="Calibri" panose="020F0502020204030204" pitchFamily="34" charset="0"/>
                <a:cs typeface="Times New Roman" panose="02020603050405020304" pitchFamily="18" charset="0"/>
              </a:rPr>
              <a:t> (Вербный День – 11 апреля), Моление Ветру. В апреле же празднуют и Од </a:t>
            </a:r>
            <a:r>
              <a:rPr lang="ru-RU" sz="1400" b="1" dirty="0" err="1">
                <a:ln w="0"/>
                <a:solidFill>
                  <a:srgbClr val="002060"/>
                </a:solidFill>
                <a:effectLst>
                  <a:reflection blurRad="6350" stA="53000" endA="300" endPos="35500" dir="5400000" sy="-90000" algn="bl" rotWithShape="0"/>
                </a:effectLst>
                <a:latin typeface="Times New Roman" panose="02020603050405020304" pitchFamily="18" charset="0"/>
                <a:ea typeface="Calibri" panose="020F0502020204030204" pitchFamily="34" charset="0"/>
                <a:cs typeface="Times New Roman" panose="02020603050405020304" pitchFamily="18" charset="0"/>
              </a:rPr>
              <a:t>толонь</a:t>
            </a:r>
            <a:r>
              <a:rPr lang="ru-RU" sz="1400" b="1" dirty="0">
                <a:ln w="0"/>
                <a:solidFill>
                  <a:srgbClr val="002060"/>
                </a:solidFill>
                <a:effectLst>
                  <a:reflection blurRad="6350" stA="53000" endA="300" endPos="35500" dir="5400000" sy="-90000" algn="bl" rotWithShape="0"/>
                </a:effectLst>
                <a:latin typeface="Times New Roman" panose="02020603050405020304" pitchFamily="18" charset="0"/>
                <a:ea typeface="Calibri" panose="020F0502020204030204" pitchFamily="34" charset="0"/>
                <a:cs typeface="Times New Roman" panose="02020603050405020304" pitchFamily="18" charset="0"/>
              </a:rPr>
              <a:t> </a:t>
            </a:r>
            <a:r>
              <a:rPr lang="ru-RU" sz="1400" b="1" dirty="0" err="1">
                <a:ln w="0"/>
                <a:solidFill>
                  <a:srgbClr val="002060"/>
                </a:solidFill>
                <a:effectLst>
                  <a:reflection blurRad="6350" stA="53000" endA="300" endPos="35500" dir="5400000" sy="-90000" algn="bl" rotWithShape="0"/>
                </a:effectLst>
                <a:latin typeface="Times New Roman" panose="02020603050405020304" pitchFamily="18" charset="0"/>
                <a:ea typeface="Calibri" panose="020F0502020204030204" pitchFamily="34" charset="0"/>
                <a:cs typeface="Times New Roman" panose="02020603050405020304" pitchFamily="18" charset="0"/>
              </a:rPr>
              <a:t>чи</a:t>
            </a:r>
            <a:r>
              <a:rPr lang="ru-RU" sz="1400" b="1" dirty="0">
                <a:ln w="0"/>
                <a:solidFill>
                  <a:srgbClr val="002060"/>
                </a:solidFill>
                <a:effectLst>
                  <a:reflection blurRad="6350" stA="53000" endA="300" endPos="35500" dir="5400000" sy="-90000" algn="bl" rotWithShape="0"/>
                </a:effectLst>
                <a:latin typeface="Times New Roman" panose="02020603050405020304" pitchFamily="18" charset="0"/>
                <a:ea typeface="Calibri" panose="020F0502020204030204" pitchFamily="34" charset="0"/>
                <a:cs typeface="Times New Roman" panose="02020603050405020304" pitchFamily="18" charset="0"/>
              </a:rPr>
              <a:t> – День нового огня.  На улице мерзлая земля постепенно оттаивает, начинают оживать первые цветы, соцветия мать-и-мачехи, как солнышки, согревают  людей, пришло время просыпаться природе. Однако  вечерами по-прежнему случаются заморозки, поэтому следует Деда Мороза благодарить, чтобы он не убил своими холодами озимые, деревья. Пришло время искать следующую фазу весны. Кричать, звать. Из дома выводят животных на улицу после зимы: отмечают </a:t>
            </a:r>
            <a:r>
              <a:rPr lang="ru-RU" sz="1400" b="1" dirty="0" err="1">
                <a:ln w="0"/>
                <a:solidFill>
                  <a:srgbClr val="002060"/>
                </a:solidFill>
                <a:effectLst>
                  <a:reflection blurRad="6350" stA="53000" endA="300" endPos="35500" dir="5400000" sy="-90000" algn="bl" rotWithShape="0"/>
                </a:effectLst>
                <a:latin typeface="Times New Roman" panose="02020603050405020304" pitchFamily="18" charset="0"/>
                <a:ea typeface="Calibri" panose="020F0502020204030204" pitchFamily="34" charset="0"/>
                <a:cs typeface="Times New Roman" panose="02020603050405020304" pitchFamily="18" charset="0"/>
              </a:rPr>
              <a:t>Скалонь</a:t>
            </a:r>
            <a:r>
              <a:rPr lang="ru-RU" sz="1400" b="1" dirty="0">
                <a:ln w="0"/>
                <a:solidFill>
                  <a:srgbClr val="002060"/>
                </a:solidFill>
                <a:effectLst>
                  <a:reflection blurRad="6350" stA="53000" endA="300" endPos="35500" dir="5400000" sy="-90000" algn="bl" rotWithShape="0"/>
                </a:effectLst>
                <a:latin typeface="Times New Roman" panose="02020603050405020304" pitchFamily="18" charset="0"/>
                <a:ea typeface="Calibri" panose="020F0502020204030204" pitchFamily="34" charset="0"/>
                <a:cs typeface="Times New Roman" panose="02020603050405020304" pitchFamily="18" charset="0"/>
              </a:rPr>
              <a:t> </a:t>
            </a:r>
            <a:r>
              <a:rPr lang="ru-RU" sz="1400" b="1" dirty="0" err="1">
                <a:ln w="0"/>
                <a:solidFill>
                  <a:srgbClr val="002060"/>
                </a:solidFill>
                <a:effectLst>
                  <a:reflection blurRad="6350" stA="53000" endA="300" endPos="35500" dir="5400000" sy="-90000" algn="bl" rotWithShape="0"/>
                </a:effectLst>
                <a:latin typeface="Times New Roman" panose="02020603050405020304" pitchFamily="18" charset="0"/>
                <a:ea typeface="Calibri" panose="020F0502020204030204" pitchFamily="34" charset="0"/>
                <a:cs typeface="Times New Roman" panose="02020603050405020304" pitchFamily="18" charset="0"/>
              </a:rPr>
              <a:t>ливтема</a:t>
            </a:r>
            <a:r>
              <a:rPr lang="ru-RU" sz="1400" b="1" dirty="0">
                <a:ln w="0"/>
                <a:solidFill>
                  <a:srgbClr val="002060"/>
                </a:solidFill>
                <a:effectLst>
                  <a:reflection blurRad="6350" stA="53000" endA="300" endPos="35500" dir="5400000" sy="-90000" algn="bl" rotWithShape="0"/>
                </a:effectLst>
                <a:latin typeface="Times New Roman" panose="02020603050405020304" pitchFamily="18" charset="0"/>
                <a:ea typeface="Calibri" panose="020F0502020204030204" pitchFamily="34" charset="0"/>
                <a:cs typeface="Times New Roman" panose="02020603050405020304" pitchFamily="18" charset="0"/>
              </a:rPr>
              <a:t> </a:t>
            </a:r>
            <a:r>
              <a:rPr lang="ru-RU" sz="1400" b="1" dirty="0" err="1">
                <a:ln w="0"/>
                <a:solidFill>
                  <a:srgbClr val="002060"/>
                </a:solidFill>
                <a:effectLst>
                  <a:reflection blurRad="6350" stA="53000" endA="300" endPos="35500" dir="5400000" sy="-90000" algn="bl" rotWithShape="0"/>
                </a:effectLst>
                <a:latin typeface="Times New Roman" panose="02020603050405020304" pitchFamily="18" charset="0"/>
                <a:ea typeface="Calibri" panose="020F0502020204030204" pitchFamily="34" charset="0"/>
                <a:cs typeface="Times New Roman" panose="02020603050405020304" pitchFamily="18" charset="0"/>
              </a:rPr>
              <a:t>чи</a:t>
            </a:r>
            <a:r>
              <a:rPr lang="ru-RU" sz="1400" b="1" dirty="0">
                <a:ln w="0"/>
                <a:solidFill>
                  <a:srgbClr val="002060"/>
                </a:solidFill>
                <a:effectLst>
                  <a:reflection blurRad="6350" stA="53000" endA="300" endPos="35500" dir="5400000" sy="-90000" algn="bl" rotWithShape="0"/>
                </a:effectLst>
                <a:latin typeface="Times New Roman" panose="02020603050405020304" pitchFamily="18" charset="0"/>
                <a:ea typeface="Calibri" panose="020F0502020204030204" pitchFamily="34" charset="0"/>
                <a:cs typeface="Times New Roman" panose="02020603050405020304" pitchFamily="18" charset="0"/>
              </a:rPr>
              <a:t> – День вывода скота, дарят вышивки покровительнице двора, покровительнице овина. Когда все холода останутся позади, и вся земля покроется новой порослью, следует помянуть имена предков.</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half" idx="1"/>
          </p:nvPr>
        </p:nvSpPr>
        <p:spPr>
          <a:xfrm>
            <a:off x="721454" y="687897"/>
            <a:ext cx="4664279" cy="5566094"/>
          </a:xfrm>
          <a:solidFill>
            <a:schemeClr val="accent6">
              <a:lumMod val="40000"/>
              <a:lumOff val="60000"/>
            </a:schemeClr>
          </a:solidFill>
          <a:ln/>
          <a:effectLst>
            <a:glow rad="228600">
              <a:schemeClr val="accent1">
                <a:satMod val="175000"/>
                <a:alpha val="40000"/>
              </a:schemeClr>
            </a:glow>
          </a:effectLst>
        </p:spPr>
        <p:txBody>
          <a:bodyPr rtlCol="0">
            <a:normAutofit fontScale="55000" lnSpcReduction="20000"/>
          </a:bodyPr>
          <a:lstStyle/>
          <a:p>
            <a:pPr fontAlgn="auto">
              <a:spcAft>
                <a:spcPts val="0"/>
              </a:spcAft>
              <a:buFont typeface="Arial" panose="020B0604020202020204" pitchFamily="34" charset="0"/>
              <a:buChar char="•"/>
              <a:defRPr/>
            </a:pPr>
            <a:endParaRPr lang="ru-RU" sz="3200" b="1" dirty="0" smtClean="0">
              <a:solidFill>
                <a:srgbClr val="002060"/>
              </a:solidFill>
              <a:latin typeface="Times New Roman" panose="02020603050405020304" pitchFamily="18" charset="0"/>
              <a:cs typeface="Times New Roman" panose="02020603050405020304" pitchFamily="18" charset="0"/>
            </a:endParaRPr>
          </a:p>
          <a:p>
            <a:pPr fontAlgn="auto">
              <a:spcAft>
                <a:spcPts val="0"/>
              </a:spcAft>
              <a:buFont typeface="Arial" panose="020B0604020202020204" pitchFamily="34" charset="0"/>
              <a:buChar char="•"/>
              <a:defRPr/>
            </a:pPr>
            <a:r>
              <a:rPr lang="ru-RU" sz="2900" b="1" dirty="0" smtClean="0">
                <a:solidFill>
                  <a:srgbClr val="002060"/>
                </a:solidFill>
                <a:latin typeface="Times New Roman" panose="02020603050405020304" pitchFamily="18" charset="0"/>
                <a:cs typeface="Times New Roman" panose="02020603050405020304" pitchFamily="18" charset="0"/>
              </a:rPr>
              <a:t>Василий-Солнечник</a:t>
            </a:r>
            <a:r>
              <a:rPr lang="ru-RU" sz="2900" b="1" dirty="0">
                <a:solidFill>
                  <a:srgbClr val="002060"/>
                </a:solidFill>
                <a:latin typeface="Times New Roman" panose="02020603050405020304" pitchFamily="18" charset="0"/>
                <a:cs typeface="Times New Roman" panose="02020603050405020304" pitchFamily="18" charset="0"/>
              </a:rPr>
              <a:t>	4 апреля	"Если солнце восходит с красными кругами, то год порадует плодородием"</a:t>
            </a:r>
          </a:p>
          <a:p>
            <a:pPr fontAlgn="auto">
              <a:spcAft>
                <a:spcPts val="0"/>
              </a:spcAft>
              <a:buFont typeface="Arial" panose="020B0604020202020204" pitchFamily="34" charset="0"/>
              <a:buChar char="•"/>
              <a:defRPr/>
            </a:pPr>
            <a:r>
              <a:rPr lang="ru-RU" sz="2900" b="1" dirty="0">
                <a:solidFill>
                  <a:srgbClr val="002060"/>
                </a:solidFill>
                <a:latin typeface="Times New Roman" panose="02020603050405020304" pitchFamily="18" charset="0"/>
                <a:cs typeface="Times New Roman" panose="02020603050405020304" pitchFamily="18" charset="0"/>
              </a:rPr>
              <a:t>Благовещенье	7 апреля	"До Благовещенья раннее тепло - впереди холодов ждать"; "На Благовещенье случается гроза - быть лету теплому"; "На Благовещенье небо ясное - лето будет грозное"</a:t>
            </a:r>
          </a:p>
          <a:p>
            <a:pPr fontAlgn="auto">
              <a:spcAft>
                <a:spcPts val="0"/>
              </a:spcAft>
              <a:buFont typeface="Arial" panose="020B0604020202020204" pitchFamily="34" charset="0"/>
              <a:buChar char="•"/>
              <a:defRPr/>
            </a:pPr>
            <a:r>
              <a:rPr lang="ru-RU" sz="2900" b="1" dirty="0">
                <a:solidFill>
                  <a:srgbClr val="002060"/>
                </a:solidFill>
                <a:latin typeface="Times New Roman" panose="02020603050405020304" pitchFamily="18" charset="0"/>
                <a:cs typeface="Times New Roman" panose="02020603050405020304" pitchFamily="18" charset="0"/>
              </a:rPr>
              <a:t>Матрена-</a:t>
            </a:r>
            <a:r>
              <a:rPr lang="ru-RU" sz="2900" b="1" dirty="0" err="1">
                <a:solidFill>
                  <a:srgbClr val="002060"/>
                </a:solidFill>
                <a:latin typeface="Times New Roman" panose="02020603050405020304" pitchFamily="18" charset="0"/>
                <a:cs typeface="Times New Roman" panose="02020603050405020304" pitchFamily="18" charset="0"/>
              </a:rPr>
              <a:t>Настовица</a:t>
            </a:r>
            <a:r>
              <a:rPr lang="ru-RU" sz="2900" b="1" dirty="0">
                <a:solidFill>
                  <a:srgbClr val="002060"/>
                </a:solidFill>
                <a:latin typeface="Times New Roman" panose="02020603050405020304" pitchFamily="18" charset="0"/>
                <a:cs typeface="Times New Roman" panose="02020603050405020304" pitchFamily="18" charset="0"/>
              </a:rPr>
              <a:t>	9 апреля	"Щука лед хвостом разбивает"</a:t>
            </a:r>
          </a:p>
          <a:p>
            <a:pPr fontAlgn="auto">
              <a:spcAft>
                <a:spcPts val="0"/>
              </a:spcAft>
              <a:buFont typeface="Arial" panose="020B0604020202020204" pitchFamily="34" charset="0"/>
              <a:buChar char="•"/>
              <a:defRPr/>
            </a:pPr>
            <a:r>
              <a:rPr lang="ru-RU" sz="2900" b="1" dirty="0">
                <a:solidFill>
                  <a:srgbClr val="002060"/>
                </a:solidFill>
                <a:latin typeface="Times New Roman" panose="02020603050405020304" pitchFamily="18" charset="0"/>
                <a:cs typeface="Times New Roman" panose="02020603050405020304" pitchFamily="18" charset="0"/>
              </a:rPr>
              <a:t>Марья- зажги снега	14 апреля	Если "щука" лед разобьет (сойдет лед), год благодатным будет"</a:t>
            </a:r>
          </a:p>
          <a:p>
            <a:pPr fontAlgn="auto">
              <a:spcAft>
                <a:spcPts val="0"/>
              </a:spcAft>
              <a:buFont typeface="Arial" panose="020B0604020202020204" pitchFamily="34" charset="0"/>
              <a:buChar char="•"/>
              <a:defRPr/>
            </a:pPr>
            <a:r>
              <a:rPr lang="ru-RU" sz="2900" b="1" dirty="0">
                <a:solidFill>
                  <a:srgbClr val="002060"/>
                </a:solidFill>
                <a:latin typeface="Times New Roman" panose="02020603050405020304" pitchFamily="18" charset="0"/>
                <a:cs typeface="Times New Roman" panose="02020603050405020304" pitchFamily="18" charset="0"/>
              </a:rPr>
              <a:t>Федул	18 апреля	"Ветер меняет с северного, на южный, теплый"</a:t>
            </a:r>
          </a:p>
          <a:p>
            <a:pPr fontAlgn="auto">
              <a:spcAft>
                <a:spcPts val="0"/>
              </a:spcAft>
              <a:buFont typeface="Arial" panose="020B0604020202020204" pitchFamily="34" charset="0"/>
              <a:buChar char="•"/>
              <a:defRPr/>
            </a:pPr>
            <a:r>
              <a:rPr lang="ru-RU" sz="2900" b="1" dirty="0" err="1">
                <a:solidFill>
                  <a:srgbClr val="002060"/>
                </a:solidFill>
                <a:latin typeface="Times New Roman" panose="02020603050405020304" pitchFamily="18" charset="0"/>
                <a:cs typeface="Times New Roman" panose="02020603050405020304" pitchFamily="18" charset="0"/>
              </a:rPr>
              <a:t>Руф</a:t>
            </a:r>
            <a:r>
              <a:rPr lang="ru-RU" sz="2900" b="1" dirty="0">
                <a:solidFill>
                  <a:srgbClr val="002060"/>
                </a:solidFill>
                <a:latin typeface="Times New Roman" panose="02020603050405020304" pitchFamily="18" charset="0"/>
                <a:cs typeface="Times New Roman" panose="02020603050405020304" pitchFamily="18" charset="0"/>
              </a:rPr>
              <a:t>	23 апреля	"Дорога от талых вод рушится"</a:t>
            </a:r>
          </a:p>
          <a:p>
            <a:pPr fontAlgn="auto">
              <a:spcAft>
                <a:spcPts val="0"/>
              </a:spcAft>
              <a:buFont typeface="Arial" panose="020B0604020202020204" pitchFamily="34" charset="0"/>
              <a:buChar char="•"/>
              <a:defRPr/>
            </a:pPr>
            <a:r>
              <a:rPr lang="ru-RU" sz="2900" b="1" dirty="0">
                <a:solidFill>
                  <a:srgbClr val="002060"/>
                </a:solidFill>
                <a:latin typeface="Times New Roman" panose="02020603050405020304" pitchFamily="18" charset="0"/>
                <a:cs typeface="Times New Roman" panose="02020603050405020304" pitchFamily="18" charset="0"/>
              </a:rPr>
              <a:t>Антип-</a:t>
            </a:r>
            <a:r>
              <a:rPr lang="ru-RU" sz="2900" b="1" dirty="0" err="1">
                <a:solidFill>
                  <a:srgbClr val="002060"/>
                </a:solidFill>
                <a:latin typeface="Times New Roman" panose="02020603050405020304" pitchFamily="18" charset="0"/>
                <a:cs typeface="Times New Roman" panose="02020603050405020304" pitchFamily="18" charset="0"/>
              </a:rPr>
              <a:t>Половод</a:t>
            </a:r>
            <a:r>
              <a:rPr lang="ru-RU" sz="2900" b="1" dirty="0">
                <a:solidFill>
                  <a:srgbClr val="002060"/>
                </a:solidFill>
                <a:latin typeface="Times New Roman" panose="02020603050405020304" pitchFamily="18" charset="0"/>
                <a:cs typeface="Times New Roman" panose="02020603050405020304" pitchFamily="18" charset="0"/>
              </a:rPr>
              <a:t>	24 апреля	"Если на Антипу лед не раскололся, то и от лета тепла не жди"</a:t>
            </a:r>
          </a:p>
          <a:p>
            <a:pPr fontAlgn="auto">
              <a:spcAft>
                <a:spcPts val="0"/>
              </a:spcAft>
              <a:buFont typeface="Arial" panose="020B0604020202020204" pitchFamily="34" charset="0"/>
              <a:buChar char="•"/>
              <a:defRPr/>
            </a:pPr>
            <a:r>
              <a:rPr lang="ru-RU" sz="2900" b="1" dirty="0">
                <a:solidFill>
                  <a:srgbClr val="002060"/>
                </a:solidFill>
                <a:latin typeface="Times New Roman" panose="02020603050405020304" pitchFamily="18" charset="0"/>
                <a:cs typeface="Times New Roman" panose="02020603050405020304" pitchFamily="18" charset="0"/>
              </a:rPr>
              <a:t>Василий-Парийский	25 апреля	"Облака высоки - погода ясная"</a:t>
            </a:r>
          </a:p>
          <a:p>
            <a:pPr fontAlgn="auto">
              <a:spcAft>
                <a:spcPts val="0"/>
              </a:spcAft>
              <a:buFont typeface="Arial" panose="020B0604020202020204" pitchFamily="34" charset="0"/>
              <a:buChar char="•"/>
              <a:defRPr/>
            </a:pPr>
            <a:r>
              <a:rPr lang="ru-RU" sz="2900" b="1" dirty="0">
                <a:solidFill>
                  <a:srgbClr val="002060"/>
                </a:solidFill>
                <a:latin typeface="Times New Roman" panose="02020603050405020304" pitchFamily="18" charset="0"/>
                <a:cs typeface="Times New Roman" panose="02020603050405020304" pitchFamily="18" charset="0"/>
              </a:rPr>
              <a:t>Зосима-Пчельник	30апреля	"Пчелы из ульев вылетают"</a:t>
            </a:r>
          </a:p>
          <a:p>
            <a:pPr fontAlgn="auto">
              <a:spcAft>
                <a:spcPts val="0"/>
              </a:spcAft>
              <a:buFont typeface="Arial" panose="020B0604020202020204" pitchFamily="34" charset="0"/>
              <a:buChar char="•"/>
              <a:defRPr/>
            </a:pPr>
            <a:endParaRPr lang="ru-RU" dirty="0"/>
          </a:p>
        </p:txBody>
      </p:sp>
      <p:sp>
        <p:nvSpPr>
          <p:cNvPr id="4" name="Объект 3"/>
          <p:cNvSpPr>
            <a:spLocks noGrp="1"/>
          </p:cNvSpPr>
          <p:nvPr>
            <p:ph sz="half" idx="2"/>
          </p:nvPr>
        </p:nvSpPr>
        <p:spPr>
          <a:xfrm>
            <a:off x="6342076" y="620784"/>
            <a:ext cx="5075339" cy="5603847"/>
          </a:xfrm>
          <a:solidFill>
            <a:schemeClr val="accent6">
              <a:lumMod val="40000"/>
              <a:lumOff val="60000"/>
            </a:schemeClr>
          </a:solidFill>
          <a:effectLst>
            <a:glow rad="228600">
              <a:schemeClr val="accent1">
                <a:satMod val="175000"/>
                <a:alpha val="40000"/>
              </a:schemeClr>
            </a:glow>
          </a:effectLst>
        </p:spPr>
        <p:txBody>
          <a:bodyPr rtlCol="0">
            <a:normAutofit fontScale="55000" lnSpcReduction="20000"/>
          </a:bodyPr>
          <a:lstStyle/>
          <a:p>
            <a:pPr fontAlgn="auto">
              <a:spcAft>
                <a:spcPts val="0"/>
              </a:spcAft>
              <a:buFont typeface="Arial" panose="020B0604020202020204" pitchFamily="34" charset="0"/>
              <a:buChar char="•"/>
              <a:defRPr/>
            </a:pPr>
            <a:endParaRPr lang="ru-RU" sz="5100" b="1" dirty="0" smtClean="0">
              <a:solidFill>
                <a:srgbClr val="C00000"/>
              </a:solidFill>
              <a:latin typeface="Times New Roman" panose="02020603050405020304" pitchFamily="18" charset="0"/>
              <a:cs typeface="Times New Roman" panose="02020603050405020304" pitchFamily="18" charset="0"/>
            </a:endParaRPr>
          </a:p>
          <a:p>
            <a:pPr fontAlgn="auto">
              <a:spcAft>
                <a:spcPts val="0"/>
              </a:spcAft>
              <a:buFont typeface="Arial" panose="020B0604020202020204" pitchFamily="34" charset="0"/>
              <a:buChar char="•"/>
              <a:defRPr/>
            </a:pPr>
            <a:r>
              <a:rPr lang="ru-RU" sz="5100" b="1" dirty="0" smtClean="0">
                <a:solidFill>
                  <a:srgbClr val="C00000"/>
                </a:solidFill>
                <a:latin typeface="Times New Roman" panose="02020603050405020304" pitchFamily="18" charset="0"/>
                <a:cs typeface="Times New Roman" panose="02020603050405020304" pitchFamily="18" charset="0"/>
              </a:rPr>
              <a:t>Апрель в народных поговорках:</a:t>
            </a:r>
            <a:endParaRPr lang="ru-RU" sz="5100" b="1" dirty="0">
              <a:solidFill>
                <a:srgbClr val="C00000"/>
              </a:solidFill>
              <a:latin typeface="Times New Roman" panose="02020603050405020304" pitchFamily="18" charset="0"/>
              <a:cs typeface="Times New Roman" panose="02020603050405020304" pitchFamily="18" charset="0"/>
            </a:endParaRPr>
          </a:p>
          <a:p>
            <a:pPr fontAlgn="auto">
              <a:spcAft>
                <a:spcPts val="0"/>
              </a:spcAft>
              <a:buFont typeface="Arial" panose="020B0604020202020204" pitchFamily="34" charset="0"/>
              <a:buChar char="•"/>
              <a:defRPr/>
            </a:pPr>
            <a:r>
              <a:rPr lang="ru-RU" sz="3600" b="1" dirty="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"Где по апрелю река, там в июле лужицы "</a:t>
            </a:r>
          </a:p>
          <a:p>
            <a:pPr fontAlgn="auto">
              <a:spcAft>
                <a:spcPts val="0"/>
              </a:spcAft>
              <a:buFont typeface="Arial" panose="020B0604020202020204" pitchFamily="34" charset="0"/>
              <a:buChar char="•"/>
              <a:defRPr/>
            </a:pPr>
            <a:r>
              <a:rPr lang="ru-RU" sz="3600" b="1" dirty="0"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«Косо чадыковсто ведь, </a:t>
            </a:r>
            <a:r>
              <a:rPr lang="ru-RU" sz="3600" b="1" dirty="0" err="1"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тосо</a:t>
            </a:r>
            <a:r>
              <a:rPr lang="ru-RU" sz="3600" b="1" dirty="0"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 </a:t>
            </a:r>
            <a:r>
              <a:rPr lang="ru-RU" sz="3600" b="1" dirty="0" err="1"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медьковсто</a:t>
            </a:r>
            <a:r>
              <a:rPr lang="ru-RU" sz="3600" b="1" dirty="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 </a:t>
            </a:r>
            <a:r>
              <a:rPr lang="ru-RU" sz="3600" b="1" dirty="0" err="1"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ведькадовкст</a:t>
            </a:r>
            <a:r>
              <a:rPr lang="ru-RU" sz="3600" b="1" dirty="0"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a:t>
            </a:r>
            <a:endParaRPr lang="ru-RU" sz="3600" b="1" dirty="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endParaRPr>
          </a:p>
          <a:p>
            <a:pPr fontAlgn="auto">
              <a:spcAft>
                <a:spcPts val="0"/>
              </a:spcAft>
              <a:buFont typeface="Arial" panose="020B0604020202020204" pitchFamily="34" charset="0"/>
              <a:buChar char="•"/>
              <a:defRPr/>
            </a:pPr>
            <a:r>
              <a:rPr lang="ru-RU" sz="3600" b="1" dirty="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"Ручьи в апреле землю пробуждают "</a:t>
            </a:r>
          </a:p>
          <a:p>
            <a:pPr fontAlgn="auto">
              <a:spcAft>
                <a:spcPts val="0"/>
              </a:spcAft>
              <a:buFont typeface="Arial" panose="020B0604020202020204" pitchFamily="34" charset="0"/>
              <a:buChar char="•"/>
              <a:defRPr/>
            </a:pPr>
            <a:r>
              <a:rPr lang="ru-RU" sz="3600" b="1" dirty="0"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a:t>
            </a:r>
            <a:r>
              <a:rPr lang="ru-RU" sz="3600" b="1" dirty="0" err="1"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Чудикерькстнэ</a:t>
            </a:r>
            <a:r>
              <a:rPr lang="ru-RU" sz="3600" b="1" dirty="0"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 чадыковсто </a:t>
            </a:r>
            <a:r>
              <a:rPr lang="ru-RU" sz="3600" b="1" dirty="0" err="1"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моданть</a:t>
            </a:r>
            <a:r>
              <a:rPr lang="ru-RU" sz="3600" b="1" dirty="0"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 </a:t>
            </a:r>
            <a:r>
              <a:rPr lang="ru-RU" sz="3600" b="1" dirty="0" err="1"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стявтсызь</a:t>
            </a:r>
            <a:r>
              <a:rPr lang="ru-RU" sz="3600" b="1" dirty="0"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a:t>
            </a:r>
            <a:endParaRPr lang="ru-RU" sz="3600" b="1" dirty="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endParaRPr>
          </a:p>
          <a:p>
            <a:pPr fontAlgn="auto">
              <a:spcAft>
                <a:spcPts val="0"/>
              </a:spcAft>
              <a:buFont typeface="Arial" panose="020B0604020202020204" pitchFamily="34" charset="0"/>
              <a:buChar char="•"/>
              <a:defRPr/>
            </a:pPr>
            <a:r>
              <a:rPr lang="ru-RU" sz="3600" b="1" dirty="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"Земля в апреле теплеет, воды разливаются "</a:t>
            </a:r>
          </a:p>
          <a:p>
            <a:pPr fontAlgn="auto">
              <a:spcAft>
                <a:spcPts val="0"/>
              </a:spcAft>
              <a:buFont typeface="Arial" panose="020B0604020202020204" pitchFamily="34" charset="0"/>
              <a:buChar char="•"/>
              <a:defRPr/>
            </a:pPr>
            <a:r>
              <a:rPr lang="ru-RU" sz="3600" b="1" dirty="0"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a:t>
            </a:r>
            <a:r>
              <a:rPr lang="ru-RU" sz="3600" b="1" dirty="0" err="1"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Модась</a:t>
            </a:r>
            <a:r>
              <a:rPr lang="ru-RU" sz="3600" b="1" dirty="0"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 </a:t>
            </a:r>
            <a:r>
              <a:rPr lang="ru-RU" sz="3600" b="1" dirty="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чадыковсто </a:t>
            </a:r>
            <a:r>
              <a:rPr lang="ru-RU" sz="3600" b="1" dirty="0" err="1"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эжи</a:t>
            </a:r>
            <a:r>
              <a:rPr lang="ru-RU" sz="3600" b="1" dirty="0"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 </a:t>
            </a:r>
            <a:r>
              <a:rPr lang="ru-RU" sz="3600" b="1" dirty="0" err="1"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ведесь</a:t>
            </a:r>
            <a:r>
              <a:rPr lang="ru-RU" sz="3600" b="1" dirty="0"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 чуди»</a:t>
            </a:r>
            <a:r>
              <a:rPr lang="ru-RU" sz="3600" b="1" dirty="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 </a:t>
            </a:r>
          </a:p>
          <a:p>
            <a:pPr fontAlgn="auto">
              <a:spcAft>
                <a:spcPts val="0"/>
              </a:spcAft>
              <a:buFont typeface="Arial" panose="020B0604020202020204" pitchFamily="34" charset="0"/>
              <a:buChar char="•"/>
              <a:defRPr/>
            </a:pPr>
            <a:r>
              <a:rPr lang="ru-RU" sz="3600" b="1" dirty="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"Апрель с водою - май с травою "</a:t>
            </a:r>
          </a:p>
          <a:p>
            <a:pPr fontAlgn="auto">
              <a:spcAft>
                <a:spcPts val="0"/>
              </a:spcAft>
              <a:buFont typeface="Arial" panose="020B0604020202020204" pitchFamily="34" charset="0"/>
              <a:buChar char="•"/>
              <a:defRPr/>
            </a:pPr>
            <a:r>
              <a:rPr lang="ru-RU" sz="3600" b="1" dirty="0"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a:t>
            </a:r>
            <a:r>
              <a:rPr lang="ru-RU" sz="3600" b="1" dirty="0" err="1"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Чадыковось</a:t>
            </a:r>
            <a:r>
              <a:rPr lang="ru-RU" sz="3600" b="1" dirty="0"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 – ведь </a:t>
            </a:r>
            <a:r>
              <a:rPr lang="ru-RU" sz="3600" b="1" dirty="0" err="1"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марто</a:t>
            </a:r>
            <a:r>
              <a:rPr lang="ru-RU" sz="3600" b="1" dirty="0"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 </a:t>
            </a:r>
            <a:r>
              <a:rPr lang="ru-RU" sz="3600" b="1" dirty="0" err="1"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панжиковось-тикше</a:t>
            </a:r>
            <a:r>
              <a:rPr lang="ru-RU" sz="3600" b="1" dirty="0"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 </a:t>
            </a:r>
            <a:r>
              <a:rPr lang="ru-RU" sz="3600" b="1" dirty="0" err="1"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марто</a:t>
            </a:r>
            <a:r>
              <a:rPr lang="ru-RU" sz="3600" b="1" dirty="0"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a:t>
            </a:r>
            <a:r>
              <a:rPr lang="ru-RU" sz="3600" b="1" dirty="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 </a:t>
            </a:r>
          </a:p>
        </p:txBody>
      </p:sp>
      <p:sp>
        <p:nvSpPr>
          <p:cNvPr id="6" name="Блок-схема: перфолента 5"/>
          <p:cNvSpPr/>
          <p:nvPr/>
        </p:nvSpPr>
        <p:spPr>
          <a:xfrm>
            <a:off x="-488950" y="-844550"/>
            <a:ext cx="6019800" cy="747712"/>
          </a:xfrm>
          <a:prstGeom prst="flowChartPunchedTap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 name="Прямоугольник 1"/>
          <p:cNvSpPr/>
          <p:nvPr/>
        </p:nvSpPr>
        <p:spPr>
          <a:xfrm>
            <a:off x="-2067909" y="-656823"/>
            <a:ext cx="9614929" cy="461665"/>
          </a:xfrm>
          <a:prstGeom prst="rect">
            <a:avLst/>
          </a:prstGeom>
          <a:noFill/>
        </p:spPr>
        <p:txBody>
          <a:bodyPr>
            <a:spAutoFit/>
          </a:bodyPr>
          <a:lstStyle/>
          <a:p>
            <a:pPr algn="ctr" fontAlgn="auto">
              <a:spcBef>
                <a:spcPts val="0"/>
              </a:spcBef>
              <a:spcAft>
                <a:spcPts val="0"/>
              </a:spcAft>
              <a:defRPr/>
            </a:pPr>
            <a:r>
              <a:rPr lang="ru-RU" sz="2400" b="1" dirty="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Заметные народные приметы апреля:</a:t>
            </a:r>
            <a:endParaRPr lang="ru-RU" sz="2400" b="1" dirty="0">
              <a:ln w="0"/>
              <a:solidFill>
                <a:srgbClr val="002060"/>
              </a:solidFill>
              <a:effectLst>
                <a:reflection blurRad="6350" stA="53000" endA="300" endPos="35500" dir="5400000" sy="-90000" algn="bl" rotWithShape="0"/>
              </a:effectLst>
              <a:latin typeface="+mn-lt"/>
            </a:endParaRPr>
          </a:p>
        </p:txBody>
      </p:sp>
      <p:sp>
        <p:nvSpPr>
          <p:cNvPr id="7" name="Блок-схема: перфолента 6"/>
          <p:cNvSpPr/>
          <p:nvPr/>
        </p:nvSpPr>
        <p:spPr>
          <a:xfrm>
            <a:off x="956345" y="260059"/>
            <a:ext cx="4236440" cy="587229"/>
          </a:xfrm>
          <a:prstGeom prst="flowChartPunchedTape">
            <a:avLst/>
          </a:prstGeom>
          <a:effectLst>
            <a:glow rad="228600">
              <a:schemeClr val="accent1">
                <a:satMod val="175000"/>
                <a:alpha val="40000"/>
              </a:schemeClr>
            </a:glow>
            <a:reflection blurRad="6350" stA="52000" endA="300" endPos="35000" dir="5400000" sy="-100000" algn="bl" rotWithShape="0"/>
          </a:effectLst>
        </p:spPr>
        <p:style>
          <a:lnRef idx="1">
            <a:schemeClr val="accent6"/>
          </a:lnRef>
          <a:fillRef idx="2">
            <a:schemeClr val="accent6"/>
          </a:fillRef>
          <a:effectRef idx="1">
            <a:schemeClr val="accent6"/>
          </a:effectRef>
          <a:fontRef idx="minor">
            <a:schemeClr val="dk1"/>
          </a:fontRef>
        </p:style>
        <p:txBody>
          <a:bodyPr rtlCol="0" anchor="ctr"/>
          <a:lstStyle/>
          <a:p>
            <a:pPr algn="ctr" fontAlgn="auto">
              <a:spcBef>
                <a:spcPts val="0"/>
              </a:spcBef>
              <a:spcAft>
                <a:spcPts val="0"/>
              </a:spcAft>
              <a:defRPr/>
            </a:pPr>
            <a:r>
              <a:rPr lang="ru-RU" b="1" dirty="0"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Заметные народные приметы апреля:</a:t>
            </a:r>
            <a:endParaRPr lang="ru-RU" b="1" dirty="0">
              <a:ln w="0"/>
              <a:solidFill>
                <a:srgbClr val="002060"/>
              </a:solidFill>
              <a:effectLst>
                <a:reflection blurRad="6350" stA="53000" endA="300" endPos="35500" dir="5400000" sy="-90000" algn="bl" rotWithShape="0"/>
              </a:effectLst>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p:cNvPicPr>
            <a:picLocks noGrp="1" noChangeAspect="1"/>
          </p:cNvPicPr>
          <p:nvPr>
            <p:ph sz="half" idx="1"/>
          </p:nvPr>
        </p:nvPicPr>
        <p:blipFill>
          <a:blip r:embed="rId2" cstate="email"/>
          <a:stretch>
            <a:fillRect/>
          </a:stretch>
        </p:blipFill>
        <p:spPr>
          <a:xfrm>
            <a:off x="560173" y="527222"/>
            <a:ext cx="4942704" cy="5815913"/>
          </a:xfrm>
          <a:effectLst>
            <a:glow rad="228600">
              <a:schemeClr val="accent1">
                <a:satMod val="175000"/>
                <a:alpha val="40000"/>
              </a:schemeClr>
            </a:glow>
          </a:effectLst>
        </p:spPr>
      </p:pic>
      <p:sp>
        <p:nvSpPr>
          <p:cNvPr id="4" name="Объект 3"/>
          <p:cNvSpPr>
            <a:spLocks noGrp="1"/>
          </p:cNvSpPr>
          <p:nvPr>
            <p:ph sz="half" idx="2"/>
          </p:nvPr>
        </p:nvSpPr>
        <p:spPr>
          <a:xfrm>
            <a:off x="6068541" y="518985"/>
            <a:ext cx="5192584" cy="5791200"/>
          </a:xfrm>
          <a:solidFill>
            <a:schemeClr val="accent6">
              <a:lumMod val="40000"/>
              <a:lumOff val="60000"/>
            </a:schemeClr>
          </a:solidFill>
          <a:effectLst>
            <a:glow rad="228600">
              <a:schemeClr val="accent1">
                <a:satMod val="175000"/>
                <a:alpha val="40000"/>
              </a:schemeClr>
            </a:glow>
          </a:effectLst>
        </p:spPr>
        <p:txBody>
          <a:bodyPr rtlCol="0">
            <a:noAutofit/>
          </a:bodyPr>
          <a:lstStyle/>
          <a:p>
            <a:pPr marL="0" indent="0" fontAlgn="auto">
              <a:lnSpc>
                <a:spcPct val="100000"/>
              </a:lnSpc>
              <a:spcBef>
                <a:spcPts val="0"/>
              </a:spcBef>
              <a:spcAft>
                <a:spcPts val="0"/>
              </a:spcAft>
              <a:buFont typeface="Arial" panose="020B0604020202020204" pitchFamily="34" charset="0"/>
              <a:buNone/>
              <a:defRPr/>
            </a:pPr>
            <a:endParaRPr lang="ru-RU" sz="1400" b="1" dirty="0"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endParaRPr>
          </a:p>
          <a:p>
            <a:pPr marL="0" indent="0" fontAlgn="auto">
              <a:lnSpc>
                <a:spcPct val="100000"/>
              </a:lnSpc>
              <a:spcBef>
                <a:spcPts val="0"/>
              </a:spcBef>
              <a:spcAft>
                <a:spcPts val="0"/>
              </a:spcAft>
              <a:buFont typeface="Arial" panose="020B0604020202020204" pitchFamily="34" charset="0"/>
              <a:buNone/>
              <a:defRPr/>
            </a:pPr>
            <a:r>
              <a:rPr lang="ru-RU" sz="1400" b="1" dirty="0"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Посади </a:t>
            </a:r>
            <a:r>
              <a:rPr lang="ru-RU" sz="1400" b="1" dirty="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комнатное растение на Вербное воскресенье – будешь богатым. Раньше считалось, что если именно в этот день посадить комнатный цветок, то он привлечет в вашу жизнь деньги. В городах, конечно, держали комнатные растения, а вот в деревнях было не до того. Но те, кто знал об этой примете, и сажали комнатные растения, очень быстро вставали на ноги. Но у этой приметы есть несколько особенностей, о которых мало кто знает. Во-первых, если цветок в течение месяца завянет, то вам предстоит прожить всю свою жизнь в бедности. А во-вторых, сажать нужно только растения с большими и мясистыми листами. Кстати говоря, одно из таких растений сейчас называют денежным деревом. Для того чтобы оно не завяло и росло хорошо нужно знать специальные правила его посадки и ухода за ним. Кстати, замечено, что в том доме, где денежное дерево хорошо растет, всегда достаток и недостатка в деньгах не бывает.</a:t>
            </a:r>
          </a:p>
          <a:p>
            <a:pPr marL="0" indent="0" fontAlgn="auto">
              <a:lnSpc>
                <a:spcPct val="100000"/>
              </a:lnSpc>
              <a:spcBef>
                <a:spcPts val="0"/>
              </a:spcBef>
              <a:spcAft>
                <a:spcPts val="0"/>
              </a:spcAft>
              <a:buFont typeface="Arial" panose="020B0604020202020204" pitchFamily="34" charset="0"/>
              <a:buNone/>
              <a:defRPr/>
            </a:pPr>
            <a:r>
              <a:rPr lang="ru-RU" sz="1400" b="1" dirty="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Домашнюю птицу на улицу не выпускают – ведьма испортит. Возможно, раньше в этой примете были уверены, но только не сейчас. Считалось, что за неделю до Великой Пасхи ведьмы начинали буйствовать. Ведь начиная с Пасхи и все праздники, их сила временно уменьшалась. Вот они и старались напакостить, так сказать, впрок. Считалось, что именно на домашней птице ведьмы и отыгрывались. Вот только верить этой примете или нет, не известно. Но в деревнях и по сей день те, кто птицу держит, в Вербное воскресенье стараются ее на улицу не выпускать.</a:t>
            </a:r>
          </a:p>
          <a:p>
            <a:pPr fontAlgn="auto">
              <a:spcAft>
                <a:spcPts val="0"/>
              </a:spcAft>
              <a:buFont typeface="Arial" panose="020B0604020202020204" pitchFamily="34" charset="0"/>
              <a:buChar char="•"/>
              <a:defRPr/>
            </a:pPr>
            <a:endParaRPr lang="ru-RU" sz="1400" b="1" dirty="0">
              <a:ln w="0"/>
              <a:solidFill>
                <a:srgbClr val="002060"/>
              </a:solidFill>
              <a:effectLst>
                <a:reflection blurRad="6350" stA="53000" endA="300" endPos="35500" dir="5400000" sy="-90000" algn="bl" rotWithShape="0"/>
              </a:effectLst>
            </a:endParaRPr>
          </a:p>
        </p:txBody>
      </p:sp>
      <p:sp>
        <p:nvSpPr>
          <p:cNvPr id="2" name="Прямоугольник 1"/>
          <p:cNvSpPr/>
          <p:nvPr/>
        </p:nvSpPr>
        <p:spPr>
          <a:xfrm>
            <a:off x="502508" y="519210"/>
            <a:ext cx="5226495" cy="1077218"/>
          </a:xfrm>
          <a:prstGeom prst="rect">
            <a:avLst/>
          </a:prstGeom>
        </p:spPr>
        <p:txBody>
          <a:bodyPr wrap="none">
            <a:spAutoFit/>
          </a:bodyPr>
          <a:lstStyle/>
          <a:p>
            <a:pPr fontAlgn="auto">
              <a:spcBef>
                <a:spcPts val="0"/>
              </a:spcBef>
              <a:spcAft>
                <a:spcPts val="0"/>
              </a:spcAft>
              <a:defRPr/>
            </a:pPr>
            <a:r>
              <a:rPr lang="ru-RU" sz="3200" b="1" dirty="0">
                <a:ln w="0"/>
                <a:solidFill>
                  <a:srgbClr val="002060"/>
                </a:solidFill>
                <a:effectLst>
                  <a:reflection blurRad="6350" stA="53000" endA="300" endPos="35500" dir="5400000" sy="-90000" algn="bl" rotWithShape="0"/>
                </a:effectLst>
                <a:latin typeface="Calibri" panose="020F0502020204030204" pitchFamily="34" charset="0"/>
                <a:ea typeface="Calibri" panose="020F0502020204030204" pitchFamily="34" charset="0"/>
                <a:cs typeface="Times New Roman" panose="02020603050405020304" pitchFamily="18" charset="0"/>
              </a:rPr>
              <a:t>Эрбань </a:t>
            </a:r>
            <a:r>
              <a:rPr lang="ru-RU" sz="3200" b="1" dirty="0" err="1">
                <a:ln w="0"/>
                <a:solidFill>
                  <a:srgbClr val="002060"/>
                </a:solidFill>
                <a:effectLst>
                  <a:reflection blurRad="6350" stA="53000" endA="300" endPos="35500" dir="5400000" sy="-90000" algn="bl" rotWithShape="0"/>
                </a:effectLst>
                <a:latin typeface="Calibri" panose="020F0502020204030204" pitchFamily="34" charset="0"/>
                <a:ea typeface="Calibri" panose="020F0502020204030204" pitchFamily="34" charset="0"/>
                <a:cs typeface="Times New Roman" panose="02020603050405020304" pitchFamily="18" charset="0"/>
              </a:rPr>
              <a:t>Чи</a:t>
            </a:r>
            <a:r>
              <a:rPr lang="ru-RU" sz="3200" b="1" dirty="0">
                <a:ln w="0"/>
                <a:solidFill>
                  <a:srgbClr val="002060"/>
                </a:solidFill>
                <a:effectLst>
                  <a:reflection blurRad="6350" stA="53000" endA="300" endPos="35500" dir="5400000" sy="-90000" algn="bl" rotWithShape="0"/>
                </a:effectLst>
                <a:latin typeface="Calibri" panose="020F0502020204030204" pitchFamily="34" charset="0"/>
                <a:ea typeface="Calibri" panose="020F0502020204030204" pitchFamily="34" charset="0"/>
                <a:cs typeface="Times New Roman" panose="02020603050405020304" pitchFamily="18" charset="0"/>
              </a:rPr>
              <a:t> </a:t>
            </a:r>
          </a:p>
          <a:p>
            <a:pPr fontAlgn="auto">
              <a:spcBef>
                <a:spcPts val="0"/>
              </a:spcBef>
              <a:spcAft>
                <a:spcPts val="0"/>
              </a:spcAft>
              <a:defRPr/>
            </a:pPr>
            <a:r>
              <a:rPr lang="ru-RU" sz="3200" b="1" dirty="0">
                <a:ln w="0"/>
                <a:solidFill>
                  <a:srgbClr val="002060"/>
                </a:solidFill>
                <a:effectLst>
                  <a:reflection blurRad="6350" stA="53000" endA="300" endPos="35500" dir="5400000" sy="-90000" algn="bl" rotWithShape="0"/>
                </a:effectLst>
                <a:latin typeface="Calibri" panose="020F0502020204030204" pitchFamily="34" charset="0"/>
                <a:ea typeface="Calibri" panose="020F0502020204030204" pitchFamily="34" charset="0"/>
                <a:cs typeface="Times New Roman" panose="02020603050405020304" pitchFamily="18" charset="0"/>
              </a:rPr>
              <a:t>(Вербный День – 11 апреля)</a:t>
            </a:r>
            <a:endParaRPr lang="ru-RU" sz="3200" b="1" dirty="0">
              <a:latin typeface="+mn-lt"/>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Объект 1"/>
          <p:cNvPicPr>
            <a:picLocks noGrp="1" noChangeAspect="1"/>
          </p:cNvPicPr>
          <p:nvPr>
            <p:ph sz="half" idx="1"/>
          </p:nvPr>
        </p:nvPicPr>
        <p:blipFill>
          <a:blip r:embed="rId2" cstate="email">
            <a:extLst/>
          </a:blip>
          <a:stretch>
            <a:fillRect/>
          </a:stretch>
        </p:blipFill>
        <p:spPr>
          <a:xfrm>
            <a:off x="1029729" y="543697"/>
            <a:ext cx="4077731" cy="864973"/>
          </a:xfrm>
          <a:effectLst>
            <a:glow rad="228600">
              <a:schemeClr val="accent1">
                <a:satMod val="175000"/>
                <a:alpha val="40000"/>
              </a:schemeClr>
            </a:glow>
          </a:effectLst>
        </p:spPr>
      </p:pic>
      <p:sp>
        <p:nvSpPr>
          <p:cNvPr id="5" name="Объект 4"/>
          <p:cNvSpPr>
            <a:spLocks noGrp="1"/>
          </p:cNvSpPr>
          <p:nvPr>
            <p:ph sz="half" idx="2"/>
          </p:nvPr>
        </p:nvSpPr>
        <p:spPr>
          <a:xfrm>
            <a:off x="5840761" y="560173"/>
            <a:ext cx="5486266" cy="906162"/>
          </a:xfrm>
          <a:prstGeom prst="ribbon">
            <a:avLst/>
          </a:prstGeom>
          <a:solidFill>
            <a:schemeClr val="accent6">
              <a:lumMod val="60000"/>
              <a:lumOff val="40000"/>
            </a:schemeClr>
          </a:solidFill>
          <a:ln w="28575"/>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40000" lnSpcReduction="20000"/>
            <a:scene3d>
              <a:camera prst="obliqueTopRight"/>
              <a:lightRig rig="threePt" dir="t"/>
            </a:scene3d>
          </a:bodyPr>
          <a:lstStyle/>
          <a:p>
            <a:pPr marL="0" indent="0" algn="ctr" fontAlgn="auto">
              <a:spcAft>
                <a:spcPts val="0"/>
              </a:spcAft>
              <a:buFont typeface="Arial" panose="020B0604020202020204" pitchFamily="34" charset="0"/>
              <a:buNone/>
              <a:defRPr/>
            </a:pPr>
            <a:endParaRPr lang="ru-RU" sz="4800" b="1" dirty="0"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endParaRPr>
          </a:p>
          <a:p>
            <a:pPr marL="0" indent="0" algn="ctr" fontAlgn="auto">
              <a:spcAft>
                <a:spcPts val="0"/>
              </a:spcAft>
              <a:buFont typeface="Arial" panose="020B0604020202020204" pitchFamily="34" charset="0"/>
              <a:buNone/>
              <a:defRPr/>
            </a:pPr>
            <a:r>
              <a:rPr lang="ru-RU" sz="7700" b="1" dirty="0" err="1"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панжиков</a:t>
            </a:r>
            <a:endParaRPr lang="ru-RU" sz="7700" b="1" dirty="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endParaRPr>
          </a:p>
          <a:p>
            <a:pPr marL="0" indent="0" algn="ctr" fontAlgn="auto">
              <a:spcAft>
                <a:spcPts val="0"/>
              </a:spcAft>
              <a:buFont typeface="Arial" panose="020B0604020202020204" pitchFamily="34" charset="0"/>
              <a:buNone/>
              <a:defRPr/>
            </a:pPr>
            <a:endParaRPr lang="ru-RU" sz="48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pic>
        <p:nvPicPr>
          <p:cNvPr id="6" name="Рисунок 5"/>
          <p:cNvPicPr>
            <a:picLocks noChangeAspect="1"/>
          </p:cNvPicPr>
          <p:nvPr/>
        </p:nvPicPr>
        <p:blipFill>
          <a:blip r:embed="rId3" cstate="email">
            <a:extLst/>
          </a:blip>
          <a:stretch>
            <a:fillRect/>
          </a:stretch>
        </p:blipFill>
        <p:spPr>
          <a:xfrm>
            <a:off x="642550" y="1466336"/>
            <a:ext cx="4794423" cy="3262184"/>
          </a:xfrm>
          <a:prstGeom prst="rect">
            <a:avLst/>
          </a:prstGeom>
          <a:effectLst>
            <a:glow rad="228600">
              <a:schemeClr val="accent5">
                <a:satMod val="175000"/>
                <a:alpha val="40000"/>
              </a:schemeClr>
            </a:glow>
          </a:effectLst>
        </p:spPr>
      </p:pic>
      <p:sp>
        <p:nvSpPr>
          <p:cNvPr id="8" name="Прямоугольник 7"/>
          <p:cNvSpPr/>
          <p:nvPr/>
        </p:nvSpPr>
        <p:spPr>
          <a:xfrm>
            <a:off x="5857238" y="1738183"/>
            <a:ext cx="5494503" cy="4780604"/>
          </a:xfrm>
          <a:prstGeom prst="rect">
            <a:avLst/>
          </a:prstGeom>
          <a:solidFill>
            <a:schemeClr val="accent6">
              <a:lumMod val="40000"/>
              <a:lumOff val="60000"/>
            </a:schemeClr>
          </a:solidFill>
          <a:ln>
            <a:solidFill>
              <a:srgbClr val="002060"/>
            </a:solidFill>
          </a:ln>
          <a:effectLst>
            <a:glow rad="228600">
              <a:schemeClr val="accent1">
                <a:satMod val="175000"/>
                <a:alpha val="40000"/>
              </a:schemeClr>
            </a:glow>
          </a:effectLst>
        </p:spPr>
        <p:txBody>
          <a:bodyPr wrap="square">
            <a:spAutoFit/>
          </a:bodyPr>
          <a:lstStyle/>
          <a:p>
            <a:pPr fontAlgn="auto">
              <a:lnSpc>
                <a:spcPct val="107000"/>
              </a:lnSpc>
              <a:spcBef>
                <a:spcPts val="0"/>
              </a:spcBef>
              <a:spcAft>
                <a:spcPts val="800"/>
              </a:spcAft>
              <a:defRPr/>
            </a:pPr>
            <a:r>
              <a:rPr lang="ru-RU" sz="1200" b="1" dirty="0" smtClean="0">
                <a:solidFill>
                  <a:srgbClr val="002060"/>
                </a:solidFill>
                <a:effectLst>
                  <a:reflection blurRad="6350" stA="55000" endA="50" endPos="85000" dir="5400000" sy="-100000" algn="bl" rotWithShape="0"/>
                </a:effectLst>
                <a:latin typeface="Times New Roman" panose="02020603050405020304" pitchFamily="18" charset="0"/>
                <a:ea typeface="Calibri" panose="020F0502020204030204" pitchFamily="34" charset="0"/>
                <a:cs typeface="Times New Roman" panose="02020603050405020304" pitchFamily="18" charset="0"/>
              </a:rPr>
              <a:t>Поэтому </a:t>
            </a:r>
            <a:r>
              <a:rPr lang="ru-RU" sz="1200" b="1" dirty="0">
                <a:solidFill>
                  <a:srgbClr val="002060"/>
                </a:solidFill>
                <a:effectLst>
                  <a:reflection blurRad="6350" stA="55000" endA="50" endPos="85000" dir="5400000" sy="-100000" algn="bl" rotWithShape="0"/>
                </a:effectLst>
                <a:latin typeface="Times New Roman" panose="02020603050405020304" pitchFamily="18" charset="0"/>
                <a:ea typeface="Calibri" panose="020F0502020204030204" pitchFamily="34" charset="0"/>
                <a:cs typeface="Times New Roman" panose="02020603050405020304" pitchFamily="18" charset="0"/>
              </a:rPr>
              <a:t>имя месяца, следующего за апрелем - </a:t>
            </a:r>
            <a:r>
              <a:rPr lang="ru-RU" sz="1200" b="1" dirty="0" err="1">
                <a:solidFill>
                  <a:srgbClr val="002060"/>
                </a:solidFill>
                <a:effectLst>
                  <a:reflection blurRad="6350" stA="55000" endA="50" endPos="85000" dir="5400000" sy="-100000" algn="bl" rotWithShape="0"/>
                </a:effectLst>
                <a:latin typeface="Times New Roman" panose="02020603050405020304" pitchFamily="18" charset="0"/>
                <a:ea typeface="Calibri" panose="020F0502020204030204" pitchFamily="34" charset="0"/>
                <a:cs typeface="Times New Roman" panose="02020603050405020304" pitchFamily="18" charset="0"/>
              </a:rPr>
              <a:t>панжиков</a:t>
            </a:r>
            <a:r>
              <a:rPr lang="ru-RU" sz="1200" b="1" dirty="0">
                <a:solidFill>
                  <a:srgbClr val="002060"/>
                </a:solidFill>
                <a:effectLst>
                  <a:reflection blurRad="6350" stA="55000" endA="50" endPos="85000" dir="5400000" sy="-100000" algn="bl" rotWithShape="0"/>
                </a:effectLst>
                <a:latin typeface="Times New Roman" panose="02020603050405020304" pitchFamily="18" charset="0"/>
                <a:ea typeface="Calibri" panose="020F0502020204030204" pitchFamily="34" charset="0"/>
                <a:cs typeface="Times New Roman" panose="02020603050405020304" pitchFamily="18" charset="0"/>
              </a:rPr>
              <a:t> (май), что означает раскрывающийся, распускающийся, расцветающий. Месяц ПАНЖИКОВ строго соответствует высшей точке календаря – северу. Накануне </a:t>
            </a:r>
            <a:r>
              <a:rPr lang="ru-RU" sz="1200" b="1" dirty="0" err="1">
                <a:solidFill>
                  <a:srgbClr val="002060"/>
                </a:solidFill>
                <a:effectLst>
                  <a:reflection blurRad="6350" stA="55000" endA="50" endPos="85000" dir="5400000" sy="-100000" algn="bl" rotWithShape="0"/>
                </a:effectLst>
                <a:latin typeface="Times New Roman" panose="02020603050405020304" pitchFamily="18" charset="0"/>
                <a:ea typeface="Calibri" panose="020F0502020204030204" pitchFamily="34" charset="0"/>
                <a:cs typeface="Times New Roman" panose="02020603050405020304" pitchFamily="18" charset="0"/>
              </a:rPr>
              <a:t>Инечи</a:t>
            </a:r>
            <a:r>
              <a:rPr lang="ru-RU" sz="1200" b="1" dirty="0">
                <a:solidFill>
                  <a:srgbClr val="002060"/>
                </a:solidFill>
                <a:effectLst>
                  <a:reflection blurRad="6350" stA="55000" endA="50" endPos="85000" dir="5400000" sy="-100000" algn="bl" rotWithShape="0"/>
                </a:effectLst>
                <a:latin typeface="Times New Roman" panose="02020603050405020304" pitchFamily="18" charset="0"/>
                <a:ea typeface="Calibri" panose="020F0502020204030204" pitchFamily="34" charset="0"/>
                <a:cs typeface="Times New Roman" panose="02020603050405020304" pitchFamily="18" charset="0"/>
              </a:rPr>
              <a:t>, я думаю, будет полезно вдуматься, что же это за такой день, сопоставить наш эрзянский </a:t>
            </a:r>
            <a:r>
              <a:rPr lang="ru-RU" sz="1200" b="1" dirty="0" err="1">
                <a:solidFill>
                  <a:srgbClr val="002060"/>
                </a:solidFill>
                <a:effectLst>
                  <a:reflection blurRad="6350" stA="55000" endA="50" endPos="85000" dir="5400000" sy="-100000" algn="bl" rotWithShape="0"/>
                </a:effectLst>
                <a:latin typeface="Times New Roman" panose="02020603050405020304" pitchFamily="18" charset="0"/>
                <a:ea typeface="Calibri" panose="020F0502020204030204" pitchFamily="34" charset="0"/>
                <a:cs typeface="Times New Roman" panose="02020603050405020304" pitchFamily="18" charset="0"/>
              </a:rPr>
              <a:t>Инечи</a:t>
            </a:r>
            <a:r>
              <a:rPr lang="ru-RU" sz="1200" b="1" dirty="0">
                <a:solidFill>
                  <a:srgbClr val="002060"/>
                </a:solidFill>
                <a:effectLst>
                  <a:reflection blurRad="6350" stA="55000" endA="50" endPos="85000" dir="5400000" sy="-100000" algn="bl" rotWithShape="0"/>
                </a:effectLst>
                <a:latin typeface="Times New Roman" panose="02020603050405020304" pitchFamily="18" charset="0"/>
                <a:ea typeface="Calibri" panose="020F0502020204030204" pitchFamily="34" charset="0"/>
                <a:cs typeface="Times New Roman" panose="02020603050405020304" pitchFamily="18" charset="0"/>
              </a:rPr>
              <a:t> с </a:t>
            </a:r>
            <a:r>
              <a:rPr lang="ru-RU" sz="1200" b="1" dirty="0" err="1">
                <a:solidFill>
                  <a:srgbClr val="002060"/>
                </a:solidFill>
                <a:effectLst>
                  <a:reflection blurRad="6350" stA="55000" endA="50" endPos="85000" dir="5400000" sy="-100000" algn="bl" rotWithShape="0"/>
                </a:effectLst>
                <a:latin typeface="Times New Roman" panose="02020603050405020304" pitchFamily="18" charset="0"/>
                <a:ea typeface="Calibri" panose="020F0502020204030204" pitchFamily="34" charset="0"/>
                <a:cs typeface="Times New Roman" panose="02020603050405020304" pitchFamily="18" charset="0"/>
              </a:rPr>
              <a:t>христианскойой</a:t>
            </a:r>
            <a:r>
              <a:rPr lang="ru-RU" sz="1200" b="1" dirty="0">
                <a:solidFill>
                  <a:srgbClr val="002060"/>
                </a:solidFill>
                <a:effectLst>
                  <a:reflection blurRad="6350" stA="55000" endA="50" endPos="85000" dir="5400000" sy="-100000" algn="bl" rotWithShape="0"/>
                </a:effectLst>
                <a:latin typeface="Times New Roman" panose="02020603050405020304" pitchFamily="18" charset="0"/>
                <a:ea typeface="Calibri" panose="020F0502020204030204" pitchFamily="34" charset="0"/>
                <a:cs typeface="Times New Roman" panose="02020603050405020304" pitchFamily="18" charset="0"/>
              </a:rPr>
              <a:t> Пасхой, понять изначальную суть древнего эрзянского праздника ИНЕЧИ = ПАЗКА = ПАСХА, тот смысл, который вкладывали наши древние предки в этот ВЕЛИКИЙ ДЕНЬ =ИНЕЧИ.</a:t>
            </a:r>
            <a:r>
              <a:rPr lang="ru-RU" sz="1200" b="1" dirty="0">
                <a:solidFill>
                  <a:srgbClr val="002060"/>
                </a:solidFill>
                <a:effectLst>
                  <a:reflection blurRad="6350" stA="55000" endA="50" endPos="85000" dir="5400000" sy="-100000" algn="bl" rotWithShape="0"/>
                </a:effectLst>
                <a:latin typeface="Times New Roman" panose="02020603050405020304" pitchFamily="18" charset="0"/>
                <a:cs typeface="Times New Roman" panose="02020603050405020304" pitchFamily="18" charset="0"/>
              </a:rPr>
              <a:t> По мнению главной эрзянской жрицы-</a:t>
            </a:r>
            <a:r>
              <a:rPr lang="ru-RU" sz="1200" b="1" dirty="0" err="1">
                <a:solidFill>
                  <a:srgbClr val="002060"/>
                </a:solidFill>
                <a:effectLst>
                  <a:reflection blurRad="6350" stA="55000" endA="50" endPos="85000" dir="5400000" sy="-100000" algn="bl" rotWithShape="0"/>
                </a:effectLst>
                <a:latin typeface="Times New Roman" panose="02020603050405020304" pitchFamily="18" charset="0"/>
                <a:cs typeface="Times New Roman" panose="02020603050405020304" pitchFamily="18" charset="0"/>
              </a:rPr>
              <a:t>Озксавы</a:t>
            </a:r>
            <a:r>
              <a:rPr lang="ru-RU" sz="1200" b="1" dirty="0">
                <a:solidFill>
                  <a:srgbClr val="002060"/>
                </a:solidFill>
                <a:effectLst>
                  <a:reflection blurRad="6350" stA="55000" endA="50" endPos="85000" dir="5400000" sy="-100000" algn="bl" rotWithShape="0"/>
                </a:effectLst>
                <a:latin typeface="Times New Roman" panose="02020603050405020304" pitchFamily="18" charset="0"/>
                <a:cs typeface="Times New Roman" panose="02020603050405020304" pitchFamily="18" charset="0"/>
              </a:rPr>
              <a:t> - </a:t>
            </a:r>
            <a:r>
              <a:rPr lang="ru-RU" sz="1200" b="1" dirty="0" err="1">
                <a:solidFill>
                  <a:srgbClr val="002060"/>
                </a:solidFill>
                <a:effectLst>
                  <a:reflection blurRad="6350" stA="55000" endA="50" endPos="85000" dir="5400000" sy="-100000" algn="bl" rotWithShape="0"/>
                </a:effectLst>
                <a:latin typeface="Times New Roman" panose="02020603050405020304" pitchFamily="18" charset="0"/>
                <a:cs typeface="Times New Roman" panose="02020603050405020304" pitchFamily="18" charset="0"/>
              </a:rPr>
              <a:t>Маризь</a:t>
            </a:r>
            <a:r>
              <a:rPr lang="ru-RU" sz="1200" b="1" dirty="0">
                <a:solidFill>
                  <a:srgbClr val="002060"/>
                </a:solidFill>
                <a:effectLst>
                  <a:reflection blurRad="6350" stA="55000" endA="50" endPos="85000" dir="5400000" sy="-100000" algn="bl" rotWithShape="0"/>
                </a:effectLst>
                <a:latin typeface="Times New Roman" panose="02020603050405020304" pitchFamily="18" charset="0"/>
                <a:cs typeface="Times New Roman" panose="02020603050405020304" pitchFamily="18" charset="0"/>
              </a:rPr>
              <a:t> </a:t>
            </a:r>
            <a:r>
              <a:rPr lang="ru-RU" sz="1200" b="1" dirty="0" err="1">
                <a:solidFill>
                  <a:srgbClr val="002060"/>
                </a:solidFill>
                <a:effectLst>
                  <a:reflection blurRad="6350" stA="55000" endA="50" endPos="85000" dir="5400000" sy="-100000" algn="bl" rotWithShape="0"/>
                </a:effectLst>
                <a:latin typeface="Times New Roman" panose="02020603050405020304" pitchFamily="18" charset="0"/>
                <a:cs typeface="Times New Roman" panose="02020603050405020304" pitchFamily="18" charset="0"/>
              </a:rPr>
              <a:t>Кемаль</a:t>
            </a:r>
            <a:r>
              <a:rPr lang="ru-RU" sz="1200" b="1" dirty="0">
                <a:solidFill>
                  <a:srgbClr val="002060"/>
                </a:solidFill>
                <a:effectLst>
                  <a:reflection blurRad="6350" stA="55000" endA="50" endPos="85000" dir="5400000" sy="-100000" algn="bl" rotWithShape="0"/>
                </a:effectLst>
                <a:latin typeface="Times New Roman" panose="02020603050405020304" pitchFamily="18" charset="0"/>
                <a:cs typeface="Times New Roman" panose="02020603050405020304" pitchFamily="18" charset="0"/>
              </a:rPr>
              <a:t>, </a:t>
            </a:r>
            <a:r>
              <a:rPr lang="ru-RU" sz="1200" b="1" dirty="0" err="1">
                <a:solidFill>
                  <a:srgbClr val="002060"/>
                </a:solidFill>
                <a:effectLst>
                  <a:reflection blurRad="6350" stA="55000" endA="50" endPos="85000" dir="5400000" sy="-100000" algn="bl" rotWithShape="0"/>
                </a:effectLst>
                <a:latin typeface="Times New Roman" panose="02020603050405020304" pitchFamily="18" charset="0"/>
                <a:cs typeface="Times New Roman" panose="02020603050405020304" pitchFamily="18" charset="0"/>
              </a:rPr>
              <a:t>Инечи</a:t>
            </a:r>
            <a:r>
              <a:rPr lang="ru-RU" sz="1200" b="1" dirty="0">
                <a:solidFill>
                  <a:srgbClr val="002060"/>
                </a:solidFill>
                <a:effectLst>
                  <a:reflection blurRad="6350" stA="55000" endA="50" endPos="85000" dir="5400000" sy="-100000" algn="bl" rotWithShape="0"/>
                </a:effectLst>
                <a:latin typeface="Times New Roman" panose="02020603050405020304" pitchFamily="18" charset="0"/>
                <a:cs typeface="Times New Roman" panose="02020603050405020304" pitchFamily="18" charset="0"/>
              </a:rPr>
              <a:t> - это День Сотворения Земли, символ Земли, этот день связан с Богом-Творцом </a:t>
            </a:r>
            <a:r>
              <a:rPr lang="ru-RU" sz="1200" b="1" dirty="0" err="1">
                <a:solidFill>
                  <a:srgbClr val="002060"/>
                </a:solidFill>
                <a:effectLst>
                  <a:reflection blurRad="6350" stA="55000" endA="50" endPos="85000" dir="5400000" sy="-100000" algn="bl" rotWithShape="0"/>
                </a:effectLst>
                <a:latin typeface="Times New Roman" panose="02020603050405020304" pitchFamily="18" charset="0"/>
                <a:cs typeface="Times New Roman" panose="02020603050405020304" pitchFamily="18" charset="0"/>
              </a:rPr>
              <a:t>Инешкипазом</a:t>
            </a:r>
            <a:r>
              <a:rPr lang="ru-RU" sz="1200" b="1" dirty="0">
                <a:solidFill>
                  <a:srgbClr val="002060"/>
                </a:solidFill>
                <a:effectLst>
                  <a:reflection blurRad="6350" stA="55000" endA="50" endPos="85000" dir="5400000" sy="-100000" algn="bl" rotWithShape="0"/>
                </a:effectLst>
                <a:latin typeface="Times New Roman" panose="02020603050405020304" pitchFamily="18" charset="0"/>
                <a:cs typeface="Times New Roman" panose="02020603050405020304" pitchFamily="18" charset="0"/>
              </a:rPr>
              <a:t> цитирую дословно: "</a:t>
            </a:r>
            <a:r>
              <a:rPr lang="ru-RU" sz="1200" b="1" dirty="0" err="1">
                <a:solidFill>
                  <a:srgbClr val="002060"/>
                </a:solidFill>
                <a:effectLst>
                  <a:reflection blurRad="6350" stA="55000" endA="50" endPos="85000" dir="5400000" sy="-100000" algn="bl" rotWithShape="0"/>
                </a:effectLst>
                <a:latin typeface="Times New Roman" panose="02020603050405020304" pitchFamily="18" charset="0"/>
                <a:cs typeface="Times New Roman" panose="02020603050405020304" pitchFamily="18" charset="0"/>
              </a:rPr>
              <a:t>Инечись</a:t>
            </a:r>
            <a:r>
              <a:rPr lang="ru-RU" sz="1200" b="1" dirty="0">
                <a:solidFill>
                  <a:srgbClr val="002060"/>
                </a:solidFill>
                <a:effectLst>
                  <a:reflection blurRad="6350" stA="55000" endA="50" endPos="85000" dir="5400000" sy="-100000" algn="bl" rotWithShape="0"/>
                </a:effectLst>
                <a:latin typeface="Times New Roman" panose="02020603050405020304" pitchFamily="18" charset="0"/>
                <a:cs typeface="Times New Roman" panose="02020603050405020304" pitchFamily="18" charset="0"/>
              </a:rPr>
              <a:t> </a:t>
            </a:r>
            <a:r>
              <a:rPr lang="ru-RU" sz="1200" b="1" dirty="0" err="1">
                <a:solidFill>
                  <a:srgbClr val="002060"/>
                </a:solidFill>
                <a:effectLst>
                  <a:reflection blurRad="6350" stA="55000" endA="50" endPos="85000" dir="5400000" sy="-100000" algn="bl" rotWithShape="0"/>
                </a:effectLst>
                <a:latin typeface="Times New Roman" panose="02020603050405020304" pitchFamily="18" charset="0"/>
                <a:cs typeface="Times New Roman" panose="02020603050405020304" pitchFamily="18" charset="0"/>
              </a:rPr>
              <a:t>сюлмазь</a:t>
            </a:r>
            <a:r>
              <a:rPr lang="ru-RU" sz="1200" b="1" dirty="0">
                <a:solidFill>
                  <a:srgbClr val="002060"/>
                </a:solidFill>
                <a:effectLst>
                  <a:reflection blurRad="6350" stA="55000" endA="50" endPos="85000" dir="5400000" sy="-100000" algn="bl" rotWithShape="0"/>
                </a:effectLst>
                <a:latin typeface="Times New Roman" panose="02020603050405020304" pitchFamily="18" charset="0"/>
                <a:cs typeface="Times New Roman" panose="02020603050405020304" pitchFamily="18" charset="0"/>
              </a:rPr>
              <a:t> </a:t>
            </a:r>
            <a:r>
              <a:rPr lang="ru-RU" sz="1200" b="1" dirty="0" err="1">
                <a:solidFill>
                  <a:srgbClr val="002060"/>
                </a:solidFill>
                <a:effectLst>
                  <a:reflection blurRad="6350" stA="55000" endA="50" endPos="85000" dir="5400000" sy="-100000" algn="bl" rotWithShape="0"/>
                </a:effectLst>
                <a:latin typeface="Times New Roman" panose="02020603050405020304" pitchFamily="18" charset="0"/>
                <a:cs typeface="Times New Roman" panose="02020603050405020304" pitchFamily="18" charset="0"/>
              </a:rPr>
              <a:t>Инешкипазонть</a:t>
            </a:r>
            <a:r>
              <a:rPr lang="ru-RU" sz="1200" b="1" dirty="0">
                <a:solidFill>
                  <a:srgbClr val="002060"/>
                </a:solidFill>
                <a:effectLst>
                  <a:reflection blurRad="6350" stA="55000" endA="50" endPos="85000" dir="5400000" sy="-100000" algn="bl" rotWithShape="0"/>
                </a:effectLst>
                <a:latin typeface="Times New Roman" panose="02020603050405020304" pitchFamily="18" charset="0"/>
                <a:cs typeface="Times New Roman" panose="02020603050405020304" pitchFamily="18" charset="0"/>
              </a:rPr>
              <a:t> (</a:t>
            </a:r>
            <a:r>
              <a:rPr lang="ru-RU" sz="1200" b="1" dirty="0" err="1">
                <a:solidFill>
                  <a:srgbClr val="002060"/>
                </a:solidFill>
                <a:effectLst>
                  <a:reflection blurRad="6350" stA="55000" endA="50" endPos="85000" dir="5400000" sy="-100000" algn="bl" rotWithShape="0"/>
                </a:effectLst>
                <a:latin typeface="Times New Roman" panose="02020603050405020304" pitchFamily="18" charset="0"/>
                <a:cs typeface="Times New Roman" panose="02020603050405020304" pitchFamily="18" charset="0"/>
              </a:rPr>
              <a:t>Чипазонть</a:t>
            </a:r>
            <a:r>
              <a:rPr lang="ru-RU" sz="1200" b="1" dirty="0">
                <a:solidFill>
                  <a:srgbClr val="002060"/>
                </a:solidFill>
                <a:effectLst>
                  <a:reflection blurRad="6350" stA="55000" endA="50" endPos="85000" dir="5400000" sy="-100000" algn="bl" rotWithShape="0"/>
                </a:effectLst>
                <a:latin typeface="Times New Roman" panose="02020603050405020304" pitchFamily="18" charset="0"/>
                <a:cs typeface="Times New Roman" panose="02020603050405020304" pitchFamily="18" charset="0"/>
              </a:rPr>
              <a:t>) — </a:t>
            </a:r>
            <a:r>
              <a:rPr lang="ru-RU" sz="1200" b="1" dirty="0" err="1">
                <a:solidFill>
                  <a:srgbClr val="002060"/>
                </a:solidFill>
                <a:effectLst>
                  <a:reflection blurRad="6350" stA="55000" endA="50" endPos="85000" dir="5400000" sy="-100000" algn="bl" rotWithShape="0"/>
                </a:effectLst>
                <a:latin typeface="Times New Roman" panose="02020603050405020304" pitchFamily="18" charset="0"/>
                <a:cs typeface="Times New Roman" panose="02020603050405020304" pitchFamily="18" charset="0"/>
              </a:rPr>
              <a:t>Модамасторонть</a:t>
            </a:r>
            <a:r>
              <a:rPr lang="ru-RU" sz="1200" b="1" dirty="0">
                <a:solidFill>
                  <a:srgbClr val="002060"/>
                </a:solidFill>
                <a:effectLst>
                  <a:reflection blurRad="6350" stA="55000" endA="50" endPos="85000" dir="5400000" sy="-100000" algn="bl" rotWithShape="0"/>
                </a:effectLst>
                <a:latin typeface="Times New Roman" panose="02020603050405020304" pitchFamily="18" charset="0"/>
                <a:cs typeface="Times New Roman" panose="02020603050405020304" pitchFamily="18" charset="0"/>
              </a:rPr>
              <a:t> </a:t>
            </a:r>
            <a:r>
              <a:rPr lang="ru-RU" sz="1200" b="1" dirty="0" err="1">
                <a:solidFill>
                  <a:srgbClr val="002060"/>
                </a:solidFill>
                <a:effectLst>
                  <a:reflection blurRad="6350" stA="55000" endA="50" endPos="85000" dir="5400000" sy="-100000" algn="bl" rotWithShape="0"/>
                </a:effectLst>
                <a:latin typeface="Times New Roman" panose="02020603050405020304" pitchFamily="18" charset="0"/>
                <a:cs typeface="Times New Roman" panose="02020603050405020304" pitchFamily="18" charset="0"/>
              </a:rPr>
              <a:t>теицянзо</a:t>
            </a:r>
            <a:r>
              <a:rPr lang="ru-RU" sz="1200" b="1" dirty="0">
                <a:solidFill>
                  <a:srgbClr val="002060"/>
                </a:solidFill>
                <a:effectLst>
                  <a:reflection blurRad="6350" stA="55000" endA="50" endPos="85000" dir="5400000" sy="-100000" algn="bl" rotWithShape="0"/>
                </a:effectLst>
                <a:latin typeface="Times New Roman" panose="02020603050405020304" pitchFamily="18" charset="0"/>
                <a:cs typeface="Times New Roman" panose="02020603050405020304" pitchFamily="18" charset="0"/>
              </a:rPr>
              <a:t> </a:t>
            </a:r>
            <a:r>
              <a:rPr lang="ru-RU" sz="1200" b="1" dirty="0" err="1">
                <a:solidFill>
                  <a:srgbClr val="002060"/>
                </a:solidFill>
                <a:effectLst>
                  <a:reflection blurRad="6350" stA="55000" endA="50" endPos="85000" dir="5400000" sy="-100000" algn="bl" rotWithShape="0"/>
                </a:effectLst>
                <a:latin typeface="Times New Roman" panose="02020603050405020304" pitchFamily="18" charset="0"/>
                <a:cs typeface="Times New Roman" panose="02020603050405020304" pitchFamily="18" charset="0"/>
              </a:rPr>
              <a:t>марто</a:t>
            </a:r>
            <a:r>
              <a:rPr lang="ru-RU" sz="1200" b="1" dirty="0">
                <a:solidFill>
                  <a:srgbClr val="002060"/>
                </a:solidFill>
                <a:effectLst>
                  <a:reflection blurRad="6350" stA="55000" endA="50" endPos="85000" dir="5400000" sy="-100000" algn="bl" rotWithShape="0"/>
                </a:effectLst>
                <a:latin typeface="Times New Roman" panose="02020603050405020304" pitchFamily="18" charset="0"/>
                <a:cs typeface="Times New Roman" panose="02020603050405020304" pitchFamily="18" charset="0"/>
              </a:rPr>
              <a:t>. </a:t>
            </a:r>
            <a:r>
              <a:rPr lang="ru-RU" sz="1200" b="1" dirty="0" err="1">
                <a:solidFill>
                  <a:srgbClr val="002060"/>
                </a:solidFill>
                <a:effectLst>
                  <a:reflection blurRad="6350" stA="55000" endA="50" endPos="85000" dir="5400000" sy="-100000" algn="bl" rotWithShape="0"/>
                </a:effectLst>
                <a:latin typeface="Times New Roman" panose="02020603050405020304" pitchFamily="18" charset="0"/>
                <a:cs typeface="Times New Roman" panose="02020603050405020304" pitchFamily="18" charset="0"/>
              </a:rPr>
              <a:t>Инечись</a:t>
            </a:r>
            <a:r>
              <a:rPr lang="ru-RU" sz="1200" b="1" dirty="0">
                <a:solidFill>
                  <a:srgbClr val="002060"/>
                </a:solidFill>
                <a:effectLst>
                  <a:reflection blurRad="6350" stA="55000" endA="50" endPos="85000" dir="5400000" sy="-100000" algn="bl" rotWithShape="0"/>
                </a:effectLst>
                <a:latin typeface="Times New Roman" panose="02020603050405020304" pitchFamily="18" charset="0"/>
                <a:cs typeface="Times New Roman" panose="02020603050405020304" pitchFamily="18" charset="0"/>
              </a:rPr>
              <a:t> — </a:t>
            </a:r>
            <a:r>
              <a:rPr lang="ru-RU" sz="1200" b="1" dirty="0" err="1">
                <a:solidFill>
                  <a:srgbClr val="002060"/>
                </a:solidFill>
                <a:effectLst>
                  <a:reflection blurRad="6350" stA="55000" endA="50" endPos="85000" dir="5400000" sy="-100000" algn="bl" rotWithShape="0"/>
                </a:effectLst>
                <a:latin typeface="Times New Roman" panose="02020603050405020304" pitchFamily="18" charset="0"/>
                <a:cs typeface="Times New Roman" panose="02020603050405020304" pitchFamily="18" charset="0"/>
              </a:rPr>
              <a:t>Модамасторонь</a:t>
            </a:r>
            <a:r>
              <a:rPr lang="ru-RU" sz="1200" b="1" dirty="0">
                <a:solidFill>
                  <a:srgbClr val="002060"/>
                </a:solidFill>
                <a:effectLst>
                  <a:reflection blurRad="6350" stA="55000" endA="50" endPos="85000" dir="5400000" sy="-100000" algn="bl" rotWithShape="0"/>
                </a:effectLst>
                <a:latin typeface="Times New Roman" panose="02020603050405020304" pitchFamily="18" charset="0"/>
                <a:cs typeface="Times New Roman" panose="02020603050405020304" pitchFamily="18" charset="0"/>
              </a:rPr>
              <a:t> </a:t>
            </a:r>
            <a:r>
              <a:rPr lang="ru-RU" sz="1200" b="1" dirty="0" err="1">
                <a:solidFill>
                  <a:srgbClr val="002060"/>
                </a:solidFill>
                <a:effectLst>
                  <a:reflection blurRad="6350" stA="55000" endA="50" endPos="85000" dir="5400000" sy="-100000" algn="bl" rotWithShape="0"/>
                </a:effectLst>
                <a:latin typeface="Times New Roman" panose="02020603050405020304" pitchFamily="18" charset="0"/>
                <a:cs typeface="Times New Roman" panose="02020603050405020304" pitchFamily="18" charset="0"/>
              </a:rPr>
              <a:t>Чачома</a:t>
            </a:r>
            <a:r>
              <a:rPr lang="ru-RU" sz="1200" b="1" dirty="0">
                <a:solidFill>
                  <a:srgbClr val="002060"/>
                </a:solidFill>
                <a:effectLst>
                  <a:reflection blurRad="6350" stA="55000" endA="50" endPos="85000" dir="5400000" sy="-100000" algn="bl" rotWithShape="0"/>
                </a:effectLst>
                <a:latin typeface="Times New Roman" panose="02020603050405020304" pitchFamily="18" charset="0"/>
                <a:cs typeface="Times New Roman" panose="02020603050405020304" pitchFamily="18" charset="0"/>
              </a:rPr>
              <a:t> </a:t>
            </a:r>
            <a:r>
              <a:rPr lang="ru-RU" sz="1200" b="1" dirty="0" err="1">
                <a:solidFill>
                  <a:srgbClr val="002060"/>
                </a:solidFill>
                <a:effectLst>
                  <a:reflection blurRad="6350" stA="55000" endA="50" endPos="85000" dir="5400000" sy="-100000" algn="bl" rotWithShape="0"/>
                </a:effectLst>
                <a:latin typeface="Times New Roman" panose="02020603050405020304" pitchFamily="18" charset="0"/>
                <a:cs typeface="Times New Roman" panose="02020603050405020304" pitchFamily="18" charset="0"/>
              </a:rPr>
              <a:t>Чи</a:t>
            </a:r>
            <a:r>
              <a:rPr lang="ru-RU" sz="1200" b="1" dirty="0">
                <a:solidFill>
                  <a:srgbClr val="002060"/>
                </a:solidFill>
                <a:effectLst>
                  <a:reflection blurRad="6350" stA="55000" endA="50" endPos="85000" dir="5400000" sy="-100000" algn="bl" rotWithShape="0"/>
                </a:effectLst>
                <a:latin typeface="Times New Roman" panose="02020603050405020304" pitchFamily="18" charset="0"/>
                <a:cs typeface="Times New Roman" panose="02020603050405020304" pitchFamily="18" charset="0"/>
              </a:rPr>
              <a:t> (День Сотворения Земли), </a:t>
            </a:r>
            <a:r>
              <a:rPr lang="ru-RU" sz="1200" b="1" dirty="0" err="1">
                <a:solidFill>
                  <a:srgbClr val="002060"/>
                </a:solidFill>
                <a:effectLst>
                  <a:reflection blurRad="6350" stA="55000" endA="50" endPos="85000" dir="5400000" sy="-100000" algn="bl" rotWithShape="0"/>
                </a:effectLst>
                <a:latin typeface="Times New Roman" panose="02020603050405020304" pitchFamily="18" charset="0"/>
                <a:cs typeface="Times New Roman" panose="02020603050405020304" pitchFamily="18" charset="0"/>
              </a:rPr>
              <a:t>сонзэ</a:t>
            </a:r>
            <a:r>
              <a:rPr lang="ru-RU" sz="1200" b="1" dirty="0">
                <a:solidFill>
                  <a:srgbClr val="002060"/>
                </a:solidFill>
                <a:effectLst>
                  <a:reflection blurRad="6350" stA="55000" endA="50" endPos="85000" dir="5400000" sy="-100000" algn="bl" rotWithShape="0"/>
                </a:effectLst>
                <a:latin typeface="Times New Roman" panose="02020603050405020304" pitchFamily="18" charset="0"/>
                <a:cs typeface="Times New Roman" panose="02020603050405020304" pitchFamily="18" charset="0"/>
              </a:rPr>
              <a:t> </a:t>
            </a:r>
            <a:r>
              <a:rPr lang="ru-RU" sz="1200" b="1" dirty="0" err="1">
                <a:solidFill>
                  <a:srgbClr val="002060"/>
                </a:solidFill>
                <a:effectLst>
                  <a:reflection blurRad="6350" stA="55000" endA="50" endPos="85000" dir="5400000" sy="-100000" algn="bl" rotWithShape="0"/>
                </a:effectLst>
                <a:latin typeface="Times New Roman" panose="02020603050405020304" pitchFamily="18" charset="0"/>
                <a:cs typeface="Times New Roman" panose="02020603050405020304" pitchFamily="18" charset="0"/>
              </a:rPr>
              <a:t>тешкстамс</a:t>
            </a:r>
            <a:r>
              <a:rPr lang="ru-RU" sz="1200" b="1" dirty="0">
                <a:solidFill>
                  <a:srgbClr val="002060"/>
                </a:solidFill>
                <a:effectLst>
                  <a:reflection blurRad="6350" stA="55000" endA="50" endPos="85000" dir="5400000" sy="-100000" algn="bl" rotWithShape="0"/>
                </a:effectLst>
                <a:latin typeface="Times New Roman" panose="02020603050405020304" pitchFamily="18" charset="0"/>
                <a:cs typeface="Times New Roman" panose="02020603050405020304" pitchFamily="18" charset="0"/>
              </a:rPr>
              <a:t> </a:t>
            </a:r>
            <a:r>
              <a:rPr lang="ru-RU" sz="1200" b="1" dirty="0" err="1">
                <a:solidFill>
                  <a:srgbClr val="002060"/>
                </a:solidFill>
                <a:effectLst>
                  <a:reflection blurRad="6350" stA="55000" endA="50" endPos="85000" dir="5400000" sy="-100000" algn="bl" rotWithShape="0"/>
                </a:effectLst>
                <a:latin typeface="Times New Roman" panose="02020603050405020304" pitchFamily="18" charset="0"/>
                <a:cs typeface="Times New Roman" panose="02020603050405020304" pitchFamily="18" charset="0"/>
              </a:rPr>
              <a:t>артыть-мазылгавтыть</a:t>
            </a:r>
            <a:r>
              <a:rPr lang="ru-RU" sz="1200" b="1" dirty="0">
                <a:solidFill>
                  <a:srgbClr val="002060"/>
                </a:solidFill>
                <a:effectLst>
                  <a:reflection blurRad="6350" stA="55000" endA="50" endPos="85000" dir="5400000" sy="-100000" algn="bl" rotWithShape="0"/>
                </a:effectLst>
                <a:latin typeface="Times New Roman" panose="02020603050405020304" pitchFamily="18" charset="0"/>
                <a:cs typeface="Times New Roman" panose="02020603050405020304" pitchFamily="18" charset="0"/>
              </a:rPr>
              <a:t> </a:t>
            </a:r>
            <a:r>
              <a:rPr lang="ru-RU" sz="1200" b="1" dirty="0" err="1">
                <a:solidFill>
                  <a:srgbClr val="002060"/>
                </a:solidFill>
                <a:effectLst>
                  <a:reflection blurRad="6350" stA="55000" endA="50" endPos="85000" dir="5400000" sy="-100000" algn="bl" rotWithShape="0"/>
                </a:effectLst>
                <a:latin typeface="Times New Roman" panose="02020603050405020304" pitchFamily="18" charset="0"/>
                <a:cs typeface="Times New Roman" panose="02020603050405020304" pitchFamily="18" charset="0"/>
              </a:rPr>
              <a:t>алт</a:t>
            </a:r>
            <a:r>
              <a:rPr lang="ru-RU" sz="1200" b="1" dirty="0">
                <a:solidFill>
                  <a:srgbClr val="002060"/>
                </a:solidFill>
                <a:effectLst>
                  <a:reflection blurRad="6350" stA="55000" endA="50" endPos="85000" dir="5400000" sy="-100000" algn="bl" rotWithShape="0"/>
                </a:effectLst>
                <a:latin typeface="Times New Roman" panose="02020603050405020304" pitchFamily="18" charset="0"/>
                <a:cs typeface="Times New Roman" panose="02020603050405020304" pitchFamily="18" charset="0"/>
              </a:rPr>
              <a:t> — </a:t>
            </a:r>
            <a:r>
              <a:rPr lang="ru-RU" sz="1200" b="1" dirty="0" err="1">
                <a:solidFill>
                  <a:srgbClr val="002060"/>
                </a:solidFill>
                <a:effectLst>
                  <a:reflection blurRad="6350" stA="55000" endA="50" endPos="85000" dir="5400000" sy="-100000" algn="bl" rotWithShape="0"/>
                </a:effectLst>
                <a:latin typeface="Times New Roman" panose="02020603050405020304" pitchFamily="18" charset="0"/>
                <a:cs typeface="Times New Roman" panose="02020603050405020304" pitchFamily="18" charset="0"/>
              </a:rPr>
              <a:t>Модамасторонь</a:t>
            </a:r>
            <a:r>
              <a:rPr lang="ru-RU" sz="1200" b="1" dirty="0">
                <a:solidFill>
                  <a:srgbClr val="002060"/>
                </a:solidFill>
                <a:effectLst>
                  <a:reflection blurRad="6350" stA="55000" endA="50" endPos="85000" dir="5400000" sy="-100000" algn="bl" rotWithShape="0"/>
                </a:effectLst>
                <a:latin typeface="Times New Roman" panose="02020603050405020304" pitchFamily="18" charset="0"/>
                <a:cs typeface="Times New Roman" panose="02020603050405020304" pitchFamily="18" charset="0"/>
              </a:rPr>
              <a:t> символ."   </a:t>
            </a:r>
          </a:p>
          <a:p>
            <a:pPr fontAlgn="auto">
              <a:lnSpc>
                <a:spcPct val="107000"/>
              </a:lnSpc>
              <a:spcBef>
                <a:spcPts val="0"/>
              </a:spcBef>
              <a:spcAft>
                <a:spcPts val="800"/>
              </a:spcAft>
              <a:defRPr/>
            </a:pPr>
            <a:r>
              <a:rPr lang="ru-RU" sz="1200" b="1" dirty="0">
                <a:solidFill>
                  <a:srgbClr val="002060"/>
                </a:solidFill>
                <a:effectLst>
                  <a:reflection blurRad="6350" stA="55000" endA="50" endPos="85000" dir="5400000" sy="-100000" algn="bl" rotWithShape="0"/>
                </a:effectLst>
                <a:latin typeface="Times New Roman" panose="02020603050405020304" pitchFamily="18" charset="0"/>
                <a:cs typeface="Times New Roman" panose="02020603050405020304" pitchFamily="18" charset="0"/>
              </a:rPr>
              <a:t>В мае проходят Родительские моления – </a:t>
            </a:r>
            <a:r>
              <a:rPr lang="ru-RU" sz="1200" b="1" dirty="0" err="1">
                <a:solidFill>
                  <a:srgbClr val="002060"/>
                </a:solidFill>
                <a:effectLst>
                  <a:reflection blurRad="6350" stA="55000" endA="50" endPos="85000" dir="5400000" sy="-100000" algn="bl" rotWithShape="0"/>
                </a:effectLst>
                <a:latin typeface="Times New Roman" panose="02020603050405020304" pitchFamily="18" charset="0"/>
                <a:cs typeface="Times New Roman" panose="02020603050405020304" pitchFamily="18" charset="0"/>
              </a:rPr>
              <a:t>Атянь-Авань</a:t>
            </a:r>
            <a:r>
              <a:rPr lang="ru-RU" sz="1200" b="1" dirty="0">
                <a:solidFill>
                  <a:srgbClr val="002060"/>
                </a:solidFill>
                <a:effectLst>
                  <a:reflection blurRad="6350" stA="55000" endA="50" endPos="85000" dir="5400000" sy="-100000" algn="bl" rotWithShape="0"/>
                </a:effectLst>
                <a:latin typeface="Times New Roman" panose="02020603050405020304" pitchFamily="18" charset="0"/>
                <a:cs typeface="Times New Roman" panose="02020603050405020304" pitchFamily="18" charset="0"/>
              </a:rPr>
              <a:t> </a:t>
            </a:r>
            <a:r>
              <a:rPr lang="ru-RU" sz="1200" b="1" dirty="0" err="1">
                <a:solidFill>
                  <a:srgbClr val="002060"/>
                </a:solidFill>
                <a:effectLst>
                  <a:reflection blurRad="6350" stA="55000" endA="50" endPos="85000" dir="5400000" sy="-100000" algn="bl" rotWithShape="0"/>
                </a:effectLst>
                <a:latin typeface="Times New Roman" panose="02020603050405020304" pitchFamily="18" charset="0"/>
                <a:cs typeface="Times New Roman" panose="02020603050405020304" pitchFamily="18" charset="0"/>
              </a:rPr>
              <a:t>пуре</a:t>
            </a:r>
            <a:r>
              <a:rPr lang="ru-RU" sz="1200" b="1" dirty="0">
                <a:solidFill>
                  <a:srgbClr val="002060"/>
                </a:solidFill>
                <a:effectLst>
                  <a:reflection blurRad="6350" stA="55000" endA="50" endPos="85000" dir="5400000" sy="-100000" algn="bl" rotWithShape="0"/>
                </a:effectLst>
                <a:latin typeface="Times New Roman" panose="02020603050405020304" pitchFamily="18" charset="0"/>
                <a:cs typeface="Times New Roman" panose="02020603050405020304" pitchFamily="18" charset="0"/>
              </a:rPr>
              <a:t> </a:t>
            </a:r>
            <a:r>
              <a:rPr lang="ru-RU" sz="1200" b="1" dirty="0" err="1">
                <a:solidFill>
                  <a:srgbClr val="002060"/>
                </a:solidFill>
                <a:effectLst>
                  <a:reflection blurRad="6350" stA="55000" endA="50" endPos="85000" dir="5400000" sy="-100000" algn="bl" rotWithShape="0"/>
                </a:effectLst>
                <a:latin typeface="Times New Roman" panose="02020603050405020304" pitchFamily="18" charset="0"/>
                <a:cs typeface="Times New Roman" panose="02020603050405020304" pitchFamily="18" charset="0"/>
              </a:rPr>
              <a:t>озкс</a:t>
            </a:r>
            <a:r>
              <a:rPr lang="ru-RU" sz="1200" b="1" dirty="0">
                <a:solidFill>
                  <a:srgbClr val="002060"/>
                </a:solidFill>
                <a:effectLst>
                  <a:reflection blurRad="6350" stA="55000" endA="50" endPos="85000" dir="5400000" sy="-100000" algn="bl" rotWithShape="0"/>
                </a:effectLst>
                <a:latin typeface="Times New Roman" panose="02020603050405020304" pitchFamily="18" charset="0"/>
                <a:cs typeface="Times New Roman" panose="02020603050405020304" pitchFamily="18" charset="0"/>
              </a:rPr>
              <a:t>, и предпосевные моления - </a:t>
            </a:r>
            <a:r>
              <a:rPr lang="ru-RU" sz="1200" b="1" dirty="0" err="1">
                <a:solidFill>
                  <a:srgbClr val="002060"/>
                </a:solidFill>
                <a:effectLst>
                  <a:reflection blurRad="6350" stA="55000" endA="50" endPos="85000" dir="5400000" sy="-100000" algn="bl" rotWithShape="0"/>
                </a:effectLst>
                <a:latin typeface="Times New Roman" panose="02020603050405020304" pitchFamily="18" charset="0"/>
                <a:cs typeface="Times New Roman" panose="02020603050405020304" pitchFamily="18" charset="0"/>
              </a:rPr>
              <a:t>видемадо</a:t>
            </a:r>
            <a:r>
              <a:rPr lang="ru-RU" sz="1200" b="1" dirty="0">
                <a:solidFill>
                  <a:srgbClr val="002060"/>
                </a:solidFill>
                <a:effectLst>
                  <a:reflection blurRad="6350" stA="55000" endA="50" endPos="85000" dir="5400000" sy="-100000" algn="bl" rotWithShape="0"/>
                </a:effectLst>
                <a:latin typeface="Times New Roman" panose="02020603050405020304" pitchFamily="18" charset="0"/>
                <a:cs typeface="Times New Roman" panose="02020603050405020304" pitchFamily="18" charset="0"/>
              </a:rPr>
              <a:t> </a:t>
            </a:r>
            <a:r>
              <a:rPr lang="ru-RU" sz="1200" b="1" dirty="0" err="1">
                <a:solidFill>
                  <a:srgbClr val="002060"/>
                </a:solidFill>
                <a:effectLst>
                  <a:reflection blurRad="6350" stA="55000" endA="50" endPos="85000" dir="5400000" sy="-100000" algn="bl" rotWithShape="0"/>
                </a:effectLst>
                <a:latin typeface="Times New Roman" panose="02020603050405020304" pitchFamily="18" charset="0"/>
                <a:cs typeface="Times New Roman" panose="02020603050405020304" pitchFamily="18" charset="0"/>
              </a:rPr>
              <a:t>икеле</a:t>
            </a:r>
            <a:r>
              <a:rPr lang="ru-RU" sz="1200" b="1" dirty="0">
                <a:solidFill>
                  <a:srgbClr val="002060"/>
                </a:solidFill>
                <a:effectLst>
                  <a:reflection blurRad="6350" stA="55000" endA="50" endPos="85000" dir="5400000" sy="-100000" algn="bl" rotWithShape="0"/>
                </a:effectLst>
                <a:latin typeface="Times New Roman" panose="02020603050405020304" pitchFamily="18" charset="0"/>
                <a:cs typeface="Times New Roman" panose="02020603050405020304" pitchFamily="18" charset="0"/>
              </a:rPr>
              <a:t> </a:t>
            </a:r>
            <a:r>
              <a:rPr lang="ru-RU" sz="1200" b="1" dirty="0" err="1">
                <a:solidFill>
                  <a:srgbClr val="002060"/>
                </a:solidFill>
                <a:effectLst>
                  <a:reflection blurRad="6350" stA="55000" endA="50" endPos="85000" dir="5400000" sy="-100000" algn="bl" rotWithShape="0"/>
                </a:effectLst>
                <a:latin typeface="Times New Roman" panose="02020603050405020304" pitchFamily="18" charset="0"/>
                <a:cs typeface="Times New Roman" panose="02020603050405020304" pitchFamily="18" charset="0"/>
              </a:rPr>
              <a:t>озкс</a:t>
            </a:r>
            <a:r>
              <a:rPr lang="ru-RU" sz="1200" b="1" dirty="0">
                <a:solidFill>
                  <a:srgbClr val="002060"/>
                </a:solidFill>
                <a:effectLst>
                  <a:reflection blurRad="6350" stA="55000" endA="50" endPos="85000" dir="5400000" sy="-100000" algn="bl" rotWithShape="0"/>
                </a:effectLst>
                <a:latin typeface="Times New Roman" panose="02020603050405020304" pitchFamily="18" charset="0"/>
                <a:cs typeface="Times New Roman" panose="02020603050405020304" pitchFamily="18" charset="0"/>
              </a:rPr>
              <a:t>. Праздники идут две недели, эрзяне восхваляют и благодарят Великий День - </a:t>
            </a:r>
            <a:r>
              <a:rPr lang="ru-RU" sz="1200" b="1" dirty="0" err="1">
                <a:solidFill>
                  <a:srgbClr val="002060"/>
                </a:solidFill>
                <a:effectLst>
                  <a:reflection blurRad="6350" stA="55000" endA="50" endPos="85000" dir="5400000" sy="-100000" algn="bl" rotWithShape="0"/>
                </a:effectLst>
                <a:latin typeface="Times New Roman" panose="02020603050405020304" pitchFamily="18" charset="0"/>
                <a:cs typeface="Times New Roman" panose="02020603050405020304" pitchFamily="18" charset="0"/>
              </a:rPr>
              <a:t>Инечи</a:t>
            </a:r>
            <a:r>
              <a:rPr lang="ru-RU" sz="1200" b="1" dirty="0">
                <a:solidFill>
                  <a:srgbClr val="002060"/>
                </a:solidFill>
                <a:effectLst>
                  <a:reflection blurRad="6350" stA="55000" endA="50" endPos="85000" dir="5400000" sy="-100000" algn="bl" rotWithShape="0"/>
                </a:effectLst>
                <a:latin typeface="Times New Roman" panose="02020603050405020304" pitchFamily="18" charset="0"/>
                <a:cs typeface="Times New Roman" panose="02020603050405020304" pitchFamily="18" charset="0"/>
              </a:rPr>
              <a:t>.  Начинают копать – сажать, к концу мая-месяца все посевные работы заканчиваются и проводится послепосевное моление - </a:t>
            </a:r>
            <a:r>
              <a:rPr lang="ru-RU" sz="1200" b="1" dirty="0" err="1">
                <a:solidFill>
                  <a:srgbClr val="002060"/>
                </a:solidFill>
                <a:effectLst>
                  <a:reflection blurRad="6350" stA="55000" endA="50" endPos="85000" dir="5400000" sy="-100000" algn="bl" rotWithShape="0"/>
                </a:effectLst>
                <a:latin typeface="Times New Roman" panose="02020603050405020304" pitchFamily="18" charset="0"/>
                <a:cs typeface="Times New Roman" panose="02020603050405020304" pitchFamily="18" charset="0"/>
              </a:rPr>
              <a:t>видемадо</a:t>
            </a:r>
            <a:r>
              <a:rPr lang="ru-RU" sz="1200" b="1" dirty="0">
                <a:solidFill>
                  <a:srgbClr val="002060"/>
                </a:solidFill>
                <a:effectLst>
                  <a:reflection blurRad="6350" stA="55000" endA="50" endPos="85000" dir="5400000" sy="-100000" algn="bl" rotWithShape="0"/>
                </a:effectLst>
                <a:latin typeface="Times New Roman" panose="02020603050405020304" pitchFamily="18" charset="0"/>
                <a:cs typeface="Times New Roman" panose="02020603050405020304" pitchFamily="18" charset="0"/>
              </a:rPr>
              <a:t>-мейле </a:t>
            </a:r>
            <a:r>
              <a:rPr lang="ru-RU" sz="1200" b="1" dirty="0" err="1">
                <a:solidFill>
                  <a:srgbClr val="002060"/>
                </a:solidFill>
                <a:effectLst>
                  <a:reflection blurRad="6350" stA="55000" endA="50" endPos="85000" dir="5400000" sy="-100000" algn="bl" rotWithShape="0"/>
                </a:effectLst>
                <a:latin typeface="Times New Roman" panose="02020603050405020304" pitchFamily="18" charset="0"/>
                <a:cs typeface="Times New Roman" panose="02020603050405020304" pitchFamily="18" charset="0"/>
              </a:rPr>
              <a:t>озкс</a:t>
            </a:r>
            <a:r>
              <a:rPr lang="ru-RU" sz="1200" b="1" dirty="0">
                <a:solidFill>
                  <a:srgbClr val="002060"/>
                </a:solidFill>
                <a:effectLst>
                  <a:reflection blurRad="6350" stA="55000" endA="50" endPos="85000" dir="5400000" sy="-100000" algn="bl" rotWithShape="0"/>
                </a:effectLst>
                <a:latin typeface="Times New Roman" panose="02020603050405020304" pitchFamily="18" charset="0"/>
                <a:cs typeface="Times New Roman" panose="02020603050405020304" pitchFamily="18" charset="0"/>
              </a:rPr>
              <a:t>, разводят новый огонь – Од </a:t>
            </a:r>
            <a:r>
              <a:rPr lang="ru-RU" sz="1200" b="1" dirty="0" err="1">
                <a:solidFill>
                  <a:srgbClr val="002060"/>
                </a:solidFill>
                <a:effectLst>
                  <a:reflection blurRad="6350" stA="55000" endA="50" endPos="85000" dir="5400000" sy="-100000" algn="bl" rotWithShape="0"/>
                </a:effectLst>
                <a:latin typeface="Times New Roman" panose="02020603050405020304" pitchFamily="18" charset="0"/>
                <a:cs typeface="Times New Roman" panose="02020603050405020304" pitchFamily="18" charset="0"/>
              </a:rPr>
              <a:t>толонь</a:t>
            </a:r>
            <a:r>
              <a:rPr lang="ru-RU" sz="1200" b="1" dirty="0">
                <a:solidFill>
                  <a:srgbClr val="002060"/>
                </a:solidFill>
                <a:effectLst>
                  <a:reflection blurRad="6350" stA="55000" endA="50" endPos="85000" dir="5400000" sy="-100000" algn="bl" rotWithShape="0"/>
                </a:effectLst>
                <a:latin typeface="Times New Roman" panose="02020603050405020304" pitchFamily="18" charset="0"/>
                <a:cs typeface="Times New Roman" panose="02020603050405020304" pitchFamily="18" charset="0"/>
              </a:rPr>
              <a:t> </a:t>
            </a:r>
            <a:r>
              <a:rPr lang="ru-RU" sz="1200" b="1" dirty="0" err="1">
                <a:solidFill>
                  <a:srgbClr val="002060"/>
                </a:solidFill>
                <a:effectLst>
                  <a:reflection blurRad="6350" stA="55000" endA="50" endPos="85000" dir="5400000" sy="-100000" algn="bl" rotWithShape="0"/>
                </a:effectLst>
                <a:latin typeface="Times New Roman" panose="02020603050405020304" pitchFamily="18" charset="0"/>
                <a:cs typeface="Times New Roman" panose="02020603050405020304" pitchFamily="18" charset="0"/>
              </a:rPr>
              <a:t>чи</a:t>
            </a:r>
            <a:r>
              <a:rPr lang="ru-RU" sz="1200" b="1" dirty="0">
                <a:solidFill>
                  <a:srgbClr val="002060"/>
                </a:solidFill>
                <a:effectLst>
                  <a:reflection blurRad="6350" stA="55000" endA="50" endPos="85000" dir="5400000" sy="-100000" algn="bl" rotWithShape="0"/>
                </a:effectLst>
                <a:latin typeface="Times New Roman" panose="02020603050405020304" pitchFamily="18" charset="0"/>
                <a:cs typeface="Times New Roman" panose="02020603050405020304" pitchFamily="18" charset="0"/>
              </a:rPr>
              <a:t>.</a:t>
            </a:r>
          </a:p>
          <a:p>
            <a:pPr fontAlgn="auto">
              <a:lnSpc>
                <a:spcPct val="107000"/>
              </a:lnSpc>
              <a:spcBef>
                <a:spcPts val="0"/>
              </a:spcBef>
              <a:spcAft>
                <a:spcPts val="800"/>
              </a:spcAft>
              <a:defRPr/>
            </a:pPr>
            <a:endParaRPr lang="ru-RU" sz="1200" dirty="0">
              <a:latin typeface="+mn-lt"/>
            </a:endParaRPr>
          </a:p>
          <a:p>
            <a:pPr fontAlgn="auto">
              <a:lnSpc>
                <a:spcPct val="107000"/>
              </a:lnSpc>
              <a:spcBef>
                <a:spcPts val="0"/>
              </a:spcBef>
              <a:spcAft>
                <a:spcPts val="800"/>
              </a:spcAft>
              <a:defRPr/>
            </a:pPr>
            <a:endParaRPr lang="ru-RU" sz="1200" dirty="0">
              <a:latin typeface="Calibri" panose="020F0502020204030204" pitchFamily="34" charset="0"/>
              <a:ea typeface="Calibri" panose="020F0502020204030204" pitchFamily="34" charset="0"/>
              <a:cs typeface="Times New Roman" panose="02020603050405020304" pitchFamily="18" charset="0"/>
            </a:endParaRPr>
          </a:p>
        </p:txBody>
      </p:sp>
      <p:sp>
        <p:nvSpPr>
          <p:cNvPr id="9" name="Прямоугольник 8"/>
          <p:cNvSpPr/>
          <p:nvPr/>
        </p:nvSpPr>
        <p:spPr>
          <a:xfrm>
            <a:off x="609599" y="4865137"/>
            <a:ext cx="4843849" cy="1600438"/>
          </a:xfrm>
          <a:prstGeom prst="rect">
            <a:avLst/>
          </a:prstGeom>
          <a:solidFill>
            <a:schemeClr val="accent6">
              <a:lumMod val="40000"/>
              <a:lumOff val="60000"/>
            </a:schemeClr>
          </a:solidFill>
          <a:ln>
            <a:solidFill>
              <a:srgbClr val="002060"/>
            </a:solidFill>
          </a:ln>
          <a:effectLst>
            <a:glow rad="228600">
              <a:schemeClr val="accent1">
                <a:satMod val="175000"/>
                <a:alpha val="40000"/>
              </a:schemeClr>
            </a:glow>
          </a:effectLst>
        </p:spPr>
        <p:txBody>
          <a:bodyPr wrap="square">
            <a:spAutoFit/>
          </a:bodyPr>
          <a:lstStyle/>
          <a:p>
            <a:pPr fontAlgn="auto">
              <a:spcBef>
                <a:spcPts val="0"/>
              </a:spcBef>
              <a:spcAft>
                <a:spcPts val="0"/>
              </a:spcAft>
              <a:defRPr/>
            </a:pPr>
            <a:r>
              <a:rPr lang="ru-RU" sz="1400" b="1" dirty="0">
                <a:solidFill>
                  <a:srgbClr val="002060"/>
                </a:solidFill>
                <a:effectLst>
                  <a:reflection blurRad="6350" stA="50000" endA="300" endPos="50000" dist="29997" dir="5400000" sy="-100000" algn="bl" rotWithShape="0"/>
                </a:effectLst>
                <a:latin typeface="Times New Roman" panose="02020603050405020304" pitchFamily="18" charset="0"/>
                <a:ea typeface="Calibri" panose="020F0502020204030204" pitchFamily="34" charset="0"/>
                <a:cs typeface="Times New Roman" panose="02020603050405020304" pitchFamily="18" charset="0"/>
              </a:rPr>
              <a:t>Подходит время прихода на землю Великого Дня – </a:t>
            </a:r>
            <a:r>
              <a:rPr lang="ru-RU" sz="1400" b="1" dirty="0" err="1">
                <a:solidFill>
                  <a:srgbClr val="002060"/>
                </a:solidFill>
                <a:effectLst>
                  <a:reflection blurRad="6350" stA="50000" endA="300" endPos="50000" dist="29997" dir="5400000" sy="-100000" algn="bl" rotWithShape="0"/>
                </a:effectLst>
                <a:latin typeface="Times New Roman" panose="02020603050405020304" pitchFamily="18" charset="0"/>
                <a:ea typeface="Calibri" panose="020F0502020204030204" pitchFamily="34" charset="0"/>
                <a:cs typeface="Times New Roman" panose="02020603050405020304" pitchFamily="18" charset="0"/>
              </a:rPr>
              <a:t>Инечи</a:t>
            </a:r>
            <a:r>
              <a:rPr lang="ru-RU" sz="1400" b="1" dirty="0">
                <a:solidFill>
                  <a:srgbClr val="002060"/>
                </a:solidFill>
                <a:effectLst>
                  <a:reflection blurRad="6350" stA="50000" endA="300" endPos="50000" dist="29997" dir="5400000" sy="-100000" algn="bl" rotWithShape="0"/>
                </a:effectLst>
                <a:latin typeface="Times New Roman" panose="02020603050405020304" pitchFamily="18" charset="0"/>
                <a:ea typeface="Calibri" panose="020F0502020204030204" pitchFamily="34" charset="0"/>
                <a:cs typeface="Times New Roman" panose="02020603050405020304" pitchFamily="18" charset="0"/>
              </a:rPr>
              <a:t>, пора отправлять встречать его молодых людей. </a:t>
            </a:r>
            <a:r>
              <a:rPr lang="ru-RU" sz="1400" b="1" dirty="0" err="1">
                <a:solidFill>
                  <a:srgbClr val="002060"/>
                </a:solidFill>
                <a:effectLst>
                  <a:reflection blurRad="6350" stA="50000" endA="300" endPos="50000" dist="29997" dir="5400000" sy="-100000" algn="bl" rotWithShape="0"/>
                </a:effectLst>
                <a:latin typeface="Times New Roman" panose="02020603050405020304" pitchFamily="18" charset="0"/>
                <a:ea typeface="Calibri" panose="020F0502020204030204" pitchFamily="34" charset="0"/>
                <a:cs typeface="Times New Roman" panose="02020603050405020304" pitchFamily="18" charset="0"/>
              </a:rPr>
              <a:t>Инечи</a:t>
            </a:r>
            <a:r>
              <a:rPr lang="ru-RU" sz="1400" b="1" dirty="0">
                <a:solidFill>
                  <a:srgbClr val="002060"/>
                </a:solidFill>
                <a:effectLst>
                  <a:reflection blurRad="6350" stA="50000" endA="300" endPos="50000" dist="29997" dir="5400000" sy="-100000" algn="bl" rotWithShape="0"/>
                </a:effectLst>
                <a:latin typeface="Times New Roman" panose="02020603050405020304" pitchFamily="18" charset="0"/>
                <a:ea typeface="Calibri" panose="020F0502020204030204" pitchFamily="34" charset="0"/>
                <a:cs typeface="Times New Roman" panose="02020603050405020304" pitchFamily="18" charset="0"/>
              </a:rPr>
              <a:t> приходит издалека, и открывает богатства покровительницы земли. На глазах растут и раскрываются почки, всякое дерево принаряжается. Стебли трав тянутся к солнечным лучам, Земля </a:t>
            </a:r>
            <a:r>
              <a:rPr lang="ru-RU" sz="1400" b="1" dirty="0" smtClean="0">
                <a:solidFill>
                  <a:srgbClr val="002060"/>
                </a:solidFill>
                <a:effectLst>
                  <a:reflection blurRad="6350" stA="50000" endA="300" endPos="50000" dist="29997" dir="5400000" sy="-100000" algn="bl" rotWithShape="0"/>
                </a:effectLst>
                <a:latin typeface="Times New Roman" panose="02020603050405020304" pitchFamily="18" charset="0"/>
                <a:ea typeface="Calibri" panose="020F0502020204030204" pitchFamily="34" charset="0"/>
                <a:cs typeface="Times New Roman" panose="02020603050405020304" pitchFamily="18" charset="0"/>
              </a:rPr>
              <a:t>расцветает</a:t>
            </a:r>
            <a:r>
              <a:rPr lang="ru-RU" sz="1400" dirty="0" smtClean="0">
                <a:solidFill>
                  <a:srgbClr val="002060"/>
                </a:solidFill>
                <a:effectLst>
                  <a:reflection blurRad="6350" stA="55000" endA="50" endPos="85000" dir="5400000" sy="-100000" algn="bl" rotWithShape="0"/>
                </a:effectLst>
                <a:latin typeface="Times New Roman" panose="02020603050405020304" pitchFamily="18" charset="0"/>
                <a:ea typeface="Calibri" panose="020F0502020204030204" pitchFamily="34" charset="0"/>
                <a:cs typeface="Times New Roman" panose="02020603050405020304" pitchFamily="18" charset="0"/>
              </a:rPr>
              <a:t>.</a:t>
            </a:r>
            <a:endParaRPr lang="ru-RU" sz="1400" b="1" dirty="0">
              <a:solidFill>
                <a:srgbClr val="002060"/>
              </a:solidFill>
              <a:effectLst>
                <a:reflection blurRad="6350" stA="50000" endA="300" endPos="50000" dist="29997" dir="5400000" sy="-100000" algn="bl" rotWithShape="0"/>
              </a:effectLst>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p:cNvSpPr>
            <a:spLocks noGrp="1"/>
          </p:cNvSpPr>
          <p:nvPr>
            <p:ph sz="half" idx="2"/>
          </p:nvPr>
        </p:nvSpPr>
        <p:spPr>
          <a:xfrm>
            <a:off x="6069447" y="505757"/>
            <a:ext cx="5302774" cy="5730285"/>
          </a:xfrm>
          <a:solidFill>
            <a:schemeClr val="accent6">
              <a:lumMod val="40000"/>
              <a:lumOff val="60000"/>
            </a:schemeClr>
          </a:solidFill>
          <a:effectLst>
            <a:glow rad="228600">
              <a:schemeClr val="accent1">
                <a:satMod val="175000"/>
                <a:alpha val="40000"/>
              </a:schemeClr>
            </a:glow>
          </a:effectLst>
        </p:spPr>
        <p:txBody>
          <a:bodyPr rtlCol="0">
            <a:normAutofit fontScale="92500" lnSpcReduction="20000"/>
          </a:bodyPr>
          <a:lstStyle/>
          <a:p>
            <a:pPr fontAlgn="auto">
              <a:spcAft>
                <a:spcPts val="0"/>
              </a:spcAft>
              <a:buFont typeface="Arial" panose="020B0604020202020204" pitchFamily="34" charset="0"/>
              <a:buChar char="•"/>
              <a:defRPr/>
            </a:pPr>
            <a:endParaRPr lang="ru-RU" sz="3100" b="1" dirty="0" smtClean="0">
              <a:solidFill>
                <a:srgbClr val="C00000"/>
              </a:solidFill>
              <a:latin typeface="Times New Roman" panose="02020603050405020304" pitchFamily="18" charset="0"/>
              <a:cs typeface="Times New Roman" panose="02020603050405020304" pitchFamily="18" charset="0"/>
            </a:endParaRPr>
          </a:p>
          <a:p>
            <a:pPr fontAlgn="auto">
              <a:spcAft>
                <a:spcPts val="0"/>
              </a:spcAft>
              <a:buFont typeface="Arial" panose="020B0604020202020204" pitchFamily="34" charset="0"/>
              <a:buChar char="•"/>
              <a:defRPr/>
            </a:pPr>
            <a:r>
              <a:rPr lang="ru-RU" sz="3100" b="1" dirty="0" smtClean="0">
                <a:solidFill>
                  <a:srgbClr val="C00000"/>
                </a:solidFill>
                <a:latin typeface="Times New Roman" panose="02020603050405020304" pitchFamily="18" charset="0"/>
                <a:cs typeface="Times New Roman" panose="02020603050405020304" pitchFamily="18" charset="0"/>
              </a:rPr>
              <a:t>Май </a:t>
            </a:r>
            <a:r>
              <a:rPr lang="ru-RU" sz="3100" b="1" dirty="0">
                <a:solidFill>
                  <a:srgbClr val="C00000"/>
                </a:solidFill>
                <a:latin typeface="Times New Roman" panose="02020603050405020304" pitchFamily="18" charset="0"/>
                <a:cs typeface="Times New Roman" panose="02020603050405020304" pitchFamily="18" charset="0"/>
              </a:rPr>
              <a:t>в народном календаре:</a:t>
            </a:r>
          </a:p>
          <a:p>
            <a:pPr fontAlgn="auto">
              <a:spcAft>
                <a:spcPts val="0"/>
              </a:spcAft>
              <a:buFont typeface="Arial" panose="020B0604020202020204" pitchFamily="34" charset="0"/>
              <a:buChar char="•"/>
              <a:defRPr/>
            </a:pPr>
            <a:endParaRPr lang="ru-RU" sz="1700" b="1" dirty="0"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endParaRPr>
          </a:p>
          <a:p>
            <a:pPr fontAlgn="auto">
              <a:spcAft>
                <a:spcPts val="0"/>
              </a:spcAft>
              <a:buFont typeface="Arial" panose="020B0604020202020204" pitchFamily="34" charset="0"/>
              <a:buChar char="•"/>
              <a:defRPr/>
            </a:pPr>
            <a:r>
              <a:rPr lang="ru-RU" sz="1700" b="1" dirty="0"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a:t>
            </a:r>
            <a:r>
              <a:rPr lang="ru-RU" sz="1700" b="1" dirty="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Май лес наряжает, лето в гости поджидает </a:t>
            </a:r>
            <a:r>
              <a:rPr lang="ru-RU" sz="1700" b="1" dirty="0">
                <a:solidFill>
                  <a:srgbClr val="002060"/>
                </a:solidFill>
                <a:latin typeface="Times New Roman" panose="02020603050405020304" pitchFamily="18" charset="0"/>
                <a:cs typeface="Times New Roman" panose="02020603050405020304" pitchFamily="18" charset="0"/>
              </a:rPr>
              <a:t>"</a:t>
            </a:r>
          </a:p>
          <a:p>
            <a:pPr fontAlgn="auto">
              <a:spcAft>
                <a:spcPts val="0"/>
              </a:spcAft>
              <a:buFont typeface="Arial" panose="020B0604020202020204" pitchFamily="34" charset="0"/>
              <a:buChar char="•"/>
              <a:defRPr/>
            </a:pPr>
            <a:r>
              <a:rPr lang="ru-RU" sz="1700" b="1" dirty="0" smtClean="0">
                <a:solidFill>
                  <a:srgbClr val="002060"/>
                </a:solidFill>
                <a:latin typeface="Times New Roman" panose="02020603050405020304" pitchFamily="18" charset="0"/>
                <a:cs typeface="Times New Roman" panose="02020603050405020304" pitchFamily="18" charset="0"/>
              </a:rPr>
              <a:t>«Панжиковось </a:t>
            </a:r>
            <a:r>
              <a:rPr lang="ru-RU" sz="1700" b="1" dirty="0" err="1" smtClean="0">
                <a:solidFill>
                  <a:srgbClr val="002060"/>
                </a:solidFill>
                <a:latin typeface="Times New Roman" panose="02020603050405020304" pitchFamily="18" charset="0"/>
                <a:cs typeface="Times New Roman" panose="02020603050405020304" pitchFamily="18" charset="0"/>
              </a:rPr>
              <a:t>виренть</a:t>
            </a:r>
            <a:r>
              <a:rPr lang="ru-RU" sz="1700" b="1" dirty="0" smtClean="0">
                <a:solidFill>
                  <a:srgbClr val="002060"/>
                </a:solidFill>
                <a:latin typeface="Times New Roman" panose="02020603050405020304" pitchFamily="18" charset="0"/>
                <a:cs typeface="Times New Roman" panose="02020603050405020304" pitchFamily="18" charset="0"/>
              </a:rPr>
              <a:t> </a:t>
            </a:r>
            <a:r>
              <a:rPr lang="ru-RU" sz="1700" b="1" dirty="0" err="1" smtClean="0">
                <a:solidFill>
                  <a:srgbClr val="002060"/>
                </a:solidFill>
                <a:latin typeface="Times New Roman" panose="02020603050405020304" pitchFamily="18" charset="0"/>
                <a:cs typeface="Times New Roman" panose="02020603050405020304" pitchFamily="18" charset="0"/>
              </a:rPr>
              <a:t>мазылгавтсы</a:t>
            </a:r>
            <a:r>
              <a:rPr lang="ru-RU" sz="1700" b="1" dirty="0" smtClean="0">
                <a:solidFill>
                  <a:srgbClr val="002060"/>
                </a:solidFill>
                <a:latin typeface="Times New Roman" panose="02020603050405020304" pitchFamily="18" charset="0"/>
                <a:cs typeface="Times New Roman" panose="02020603050405020304" pitchFamily="18" charset="0"/>
              </a:rPr>
              <a:t>, </a:t>
            </a:r>
            <a:r>
              <a:rPr lang="ru-RU" sz="1700" b="1" dirty="0" err="1" smtClean="0">
                <a:solidFill>
                  <a:srgbClr val="002060"/>
                </a:solidFill>
                <a:latin typeface="Times New Roman" panose="02020603050405020304" pitchFamily="18" charset="0"/>
                <a:cs typeface="Times New Roman" panose="02020603050405020304" pitchFamily="18" charset="0"/>
              </a:rPr>
              <a:t>кизэнть</a:t>
            </a:r>
            <a:r>
              <a:rPr lang="ru-RU" sz="1700" b="1" dirty="0" smtClean="0">
                <a:solidFill>
                  <a:srgbClr val="002060"/>
                </a:solidFill>
                <a:latin typeface="Times New Roman" panose="02020603050405020304" pitchFamily="18" charset="0"/>
                <a:cs typeface="Times New Roman" panose="02020603050405020304" pitchFamily="18" charset="0"/>
              </a:rPr>
              <a:t> </a:t>
            </a:r>
            <a:r>
              <a:rPr lang="ru-RU" sz="1700" b="1" dirty="0" err="1" smtClean="0">
                <a:solidFill>
                  <a:srgbClr val="002060"/>
                </a:solidFill>
                <a:latin typeface="Times New Roman" panose="02020603050405020304" pitchFamily="18" charset="0"/>
                <a:cs typeface="Times New Roman" panose="02020603050405020304" pitchFamily="18" charset="0"/>
              </a:rPr>
              <a:t>инжекс</a:t>
            </a:r>
            <a:r>
              <a:rPr lang="ru-RU" sz="1700" b="1" dirty="0" smtClean="0">
                <a:solidFill>
                  <a:srgbClr val="002060"/>
                </a:solidFill>
                <a:latin typeface="Times New Roman" panose="02020603050405020304" pitchFamily="18" charset="0"/>
                <a:cs typeface="Times New Roman" panose="02020603050405020304" pitchFamily="18" charset="0"/>
              </a:rPr>
              <a:t> учи</a:t>
            </a:r>
            <a:r>
              <a:rPr lang="ru-RU" sz="1700" b="1" dirty="0">
                <a:solidFill>
                  <a:srgbClr val="002060"/>
                </a:solidFill>
                <a:latin typeface="Times New Roman" panose="02020603050405020304" pitchFamily="18" charset="0"/>
                <a:cs typeface="Times New Roman" panose="02020603050405020304" pitchFamily="18" charset="0"/>
              </a:rPr>
              <a:t> </a:t>
            </a:r>
            <a:r>
              <a:rPr lang="ru-RU" sz="1700" b="1" dirty="0" smtClean="0">
                <a:solidFill>
                  <a:srgbClr val="002060"/>
                </a:solidFill>
                <a:latin typeface="Times New Roman" panose="02020603050405020304" pitchFamily="18" charset="0"/>
                <a:cs typeface="Times New Roman" panose="02020603050405020304" pitchFamily="18" charset="0"/>
              </a:rPr>
              <a:t>»</a:t>
            </a:r>
            <a:endParaRPr lang="ru-RU" sz="1700" b="1" dirty="0">
              <a:solidFill>
                <a:srgbClr val="002060"/>
              </a:solidFill>
              <a:latin typeface="Times New Roman" panose="02020603050405020304" pitchFamily="18" charset="0"/>
              <a:cs typeface="Times New Roman" panose="02020603050405020304" pitchFamily="18" charset="0"/>
            </a:endParaRPr>
          </a:p>
          <a:p>
            <a:pPr fontAlgn="auto">
              <a:spcAft>
                <a:spcPts val="0"/>
              </a:spcAft>
              <a:buFont typeface="Arial" panose="020B0604020202020204" pitchFamily="34" charset="0"/>
              <a:buChar char="•"/>
              <a:defRPr/>
            </a:pPr>
            <a:r>
              <a:rPr lang="ru-RU" sz="1700" b="1" dirty="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"Майская роса - лошадям </a:t>
            </a:r>
            <a:r>
              <a:rPr lang="ru-RU" sz="1700" b="1" dirty="0" err="1">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заместо</a:t>
            </a:r>
            <a:r>
              <a:rPr lang="ru-RU" sz="1700" b="1" dirty="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 овса </a:t>
            </a:r>
            <a:r>
              <a:rPr lang="ru-RU" sz="1700" b="1" dirty="0">
                <a:solidFill>
                  <a:srgbClr val="002060"/>
                </a:solidFill>
                <a:latin typeface="Times New Roman" panose="02020603050405020304" pitchFamily="18" charset="0"/>
                <a:cs typeface="Times New Roman" panose="02020603050405020304" pitchFamily="18" charset="0"/>
              </a:rPr>
              <a:t>"</a:t>
            </a:r>
          </a:p>
          <a:p>
            <a:pPr fontAlgn="auto">
              <a:spcAft>
                <a:spcPts val="0"/>
              </a:spcAft>
              <a:buFont typeface="Arial" panose="020B0604020202020204" pitchFamily="34" charset="0"/>
              <a:buChar char="•"/>
              <a:defRPr/>
            </a:pPr>
            <a:r>
              <a:rPr lang="ru-RU" sz="1700" b="1" dirty="0">
                <a:solidFill>
                  <a:srgbClr val="002060"/>
                </a:solidFill>
                <a:latin typeface="Times New Roman" panose="02020603050405020304" pitchFamily="18" charset="0"/>
                <a:cs typeface="Times New Roman" panose="02020603050405020304" pitchFamily="18" charset="0"/>
              </a:rPr>
              <a:t>«</a:t>
            </a:r>
            <a:r>
              <a:rPr lang="ru-RU" sz="1700" b="1" dirty="0" err="1" smtClean="0">
                <a:solidFill>
                  <a:srgbClr val="002060"/>
                </a:solidFill>
                <a:latin typeface="Times New Roman" panose="02020603050405020304" pitchFamily="18" charset="0"/>
                <a:cs typeface="Times New Roman" panose="02020603050405020304" pitchFamily="18" charset="0"/>
              </a:rPr>
              <a:t>Панжиковонь</a:t>
            </a:r>
            <a:r>
              <a:rPr lang="ru-RU" sz="1700" b="1" dirty="0" smtClean="0">
                <a:solidFill>
                  <a:srgbClr val="002060"/>
                </a:solidFill>
                <a:latin typeface="Times New Roman" panose="02020603050405020304" pitchFamily="18" charset="0"/>
                <a:cs typeface="Times New Roman" panose="02020603050405020304" pitchFamily="18" charset="0"/>
              </a:rPr>
              <a:t> </a:t>
            </a:r>
            <a:r>
              <a:rPr lang="ru-RU" sz="1700" b="1" dirty="0" err="1" smtClean="0">
                <a:solidFill>
                  <a:srgbClr val="002060"/>
                </a:solidFill>
                <a:latin typeface="Times New Roman" panose="02020603050405020304" pitchFamily="18" charset="0"/>
                <a:cs typeface="Times New Roman" panose="02020603050405020304" pitchFamily="18" charset="0"/>
              </a:rPr>
              <a:t>ведьбайгесь</a:t>
            </a:r>
            <a:r>
              <a:rPr lang="ru-RU" sz="1700" b="1" dirty="0" smtClean="0">
                <a:solidFill>
                  <a:srgbClr val="002060"/>
                </a:solidFill>
                <a:latin typeface="Times New Roman" panose="02020603050405020304" pitchFamily="18" charset="0"/>
                <a:cs typeface="Times New Roman" panose="02020603050405020304" pitchFamily="18" charset="0"/>
              </a:rPr>
              <a:t> </a:t>
            </a:r>
            <a:r>
              <a:rPr lang="ru-RU" sz="1700" b="1" dirty="0" err="1" smtClean="0">
                <a:solidFill>
                  <a:srgbClr val="002060"/>
                </a:solidFill>
                <a:latin typeface="Times New Roman" panose="02020603050405020304" pitchFamily="18" charset="0"/>
                <a:cs typeface="Times New Roman" panose="02020603050405020304" pitchFamily="18" charset="0"/>
              </a:rPr>
              <a:t>полавтсы</a:t>
            </a:r>
            <a:r>
              <a:rPr lang="ru-RU" sz="1700" b="1" dirty="0" smtClean="0">
                <a:solidFill>
                  <a:srgbClr val="002060"/>
                </a:solidFill>
                <a:latin typeface="Times New Roman" panose="02020603050405020304" pitchFamily="18" charset="0"/>
                <a:cs typeface="Times New Roman" panose="02020603050405020304" pitchFamily="18" charset="0"/>
              </a:rPr>
              <a:t> </a:t>
            </a:r>
            <a:r>
              <a:rPr lang="ru-RU" sz="1700" b="1" dirty="0" err="1" smtClean="0">
                <a:solidFill>
                  <a:srgbClr val="002060"/>
                </a:solidFill>
                <a:latin typeface="Times New Roman" panose="02020603050405020304" pitchFamily="18" charset="0"/>
                <a:cs typeface="Times New Roman" panose="02020603050405020304" pitchFamily="18" charset="0"/>
              </a:rPr>
              <a:t>алашантень</a:t>
            </a:r>
            <a:r>
              <a:rPr lang="ru-RU" sz="1700" b="1" dirty="0" smtClean="0">
                <a:solidFill>
                  <a:srgbClr val="002060"/>
                </a:solidFill>
                <a:latin typeface="Times New Roman" panose="02020603050405020304" pitchFamily="18" charset="0"/>
                <a:cs typeface="Times New Roman" panose="02020603050405020304" pitchFamily="18" charset="0"/>
              </a:rPr>
              <a:t> </a:t>
            </a:r>
            <a:r>
              <a:rPr lang="ru-RU" sz="1700" b="1" dirty="0" err="1" smtClean="0">
                <a:solidFill>
                  <a:srgbClr val="002060"/>
                </a:solidFill>
                <a:latin typeface="Times New Roman" panose="02020603050405020304" pitchFamily="18" charset="0"/>
                <a:cs typeface="Times New Roman" panose="02020603050405020304" pitchFamily="18" charset="0"/>
              </a:rPr>
              <a:t>пинементь</a:t>
            </a:r>
            <a:r>
              <a:rPr lang="ru-RU" sz="1700" b="1" dirty="0">
                <a:solidFill>
                  <a:srgbClr val="002060"/>
                </a:solidFill>
                <a:latin typeface="Times New Roman" panose="02020603050405020304" pitchFamily="18" charset="0"/>
                <a:cs typeface="Times New Roman" panose="02020603050405020304" pitchFamily="18" charset="0"/>
              </a:rPr>
              <a:t> </a:t>
            </a:r>
            <a:r>
              <a:rPr lang="ru-RU" sz="1700" b="1" dirty="0" smtClean="0">
                <a:solidFill>
                  <a:srgbClr val="002060"/>
                </a:solidFill>
                <a:latin typeface="Times New Roman" panose="02020603050405020304" pitchFamily="18" charset="0"/>
                <a:cs typeface="Times New Roman" panose="02020603050405020304" pitchFamily="18" charset="0"/>
              </a:rPr>
              <a:t>»</a:t>
            </a:r>
            <a:endParaRPr lang="ru-RU" sz="1700" b="1" dirty="0">
              <a:solidFill>
                <a:srgbClr val="002060"/>
              </a:solidFill>
              <a:latin typeface="Times New Roman" panose="02020603050405020304" pitchFamily="18" charset="0"/>
              <a:cs typeface="Times New Roman" panose="02020603050405020304" pitchFamily="18" charset="0"/>
            </a:endParaRPr>
          </a:p>
          <a:p>
            <a:pPr fontAlgn="auto">
              <a:spcAft>
                <a:spcPts val="0"/>
              </a:spcAft>
              <a:buFont typeface="Arial" panose="020B0604020202020204" pitchFamily="34" charset="0"/>
              <a:buChar char="•"/>
              <a:defRPr/>
            </a:pPr>
            <a:r>
              <a:rPr lang="ru-RU" sz="1700" b="1" dirty="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"Весь май холодный - зато год обещает плодородным "</a:t>
            </a:r>
          </a:p>
          <a:p>
            <a:pPr fontAlgn="auto">
              <a:spcAft>
                <a:spcPts val="0"/>
              </a:spcAft>
              <a:buFont typeface="Arial" panose="020B0604020202020204" pitchFamily="34" charset="0"/>
              <a:buChar char="•"/>
              <a:defRPr/>
            </a:pPr>
            <a:r>
              <a:rPr lang="ru-RU" sz="1700" b="1" dirty="0" smtClean="0">
                <a:solidFill>
                  <a:srgbClr val="002060"/>
                </a:solidFill>
                <a:latin typeface="Times New Roman" panose="02020603050405020304" pitchFamily="18" charset="0"/>
                <a:cs typeface="Times New Roman" panose="02020603050405020304" pitchFamily="18" charset="0"/>
              </a:rPr>
              <a:t>«Панжиковось </a:t>
            </a:r>
            <a:r>
              <a:rPr lang="ru-RU" sz="1700" b="1" dirty="0" err="1" smtClean="0">
                <a:solidFill>
                  <a:srgbClr val="002060"/>
                </a:solidFill>
                <a:latin typeface="Times New Roman" panose="02020603050405020304" pitchFamily="18" charset="0"/>
                <a:cs typeface="Times New Roman" panose="02020603050405020304" pitchFamily="18" charset="0"/>
              </a:rPr>
              <a:t>якшамо</a:t>
            </a:r>
            <a:r>
              <a:rPr lang="ru-RU" sz="1700" b="1" dirty="0" smtClean="0">
                <a:solidFill>
                  <a:srgbClr val="002060"/>
                </a:solidFill>
                <a:latin typeface="Times New Roman" panose="02020603050405020304" pitchFamily="18" charset="0"/>
                <a:cs typeface="Times New Roman" panose="02020603050405020304" pitchFamily="18" charset="0"/>
              </a:rPr>
              <a:t>, весе </a:t>
            </a:r>
            <a:r>
              <a:rPr lang="ru-RU" sz="1700" b="1" dirty="0" err="1" smtClean="0">
                <a:solidFill>
                  <a:srgbClr val="002060"/>
                </a:solidFill>
                <a:latin typeface="Times New Roman" panose="02020603050405020304" pitchFamily="18" charset="0"/>
                <a:cs typeface="Times New Roman" panose="02020603050405020304" pitchFamily="18" charset="0"/>
              </a:rPr>
              <a:t>иесь</a:t>
            </a:r>
            <a:r>
              <a:rPr lang="ru-RU" sz="1700" b="1" dirty="0" smtClean="0">
                <a:solidFill>
                  <a:srgbClr val="002060"/>
                </a:solidFill>
                <a:latin typeface="Times New Roman" panose="02020603050405020304" pitchFamily="18" charset="0"/>
                <a:cs typeface="Times New Roman" panose="02020603050405020304" pitchFamily="18" charset="0"/>
              </a:rPr>
              <a:t> норовов</a:t>
            </a:r>
            <a:r>
              <a:rPr lang="ru-RU" sz="1700" b="1" dirty="0">
                <a:solidFill>
                  <a:srgbClr val="002060"/>
                </a:solidFill>
                <a:latin typeface="Times New Roman" panose="02020603050405020304" pitchFamily="18" charset="0"/>
                <a:cs typeface="Times New Roman" panose="02020603050405020304" pitchFamily="18" charset="0"/>
              </a:rPr>
              <a:t> </a:t>
            </a:r>
            <a:r>
              <a:rPr lang="ru-RU" sz="1700" b="1" dirty="0" smtClean="0">
                <a:solidFill>
                  <a:srgbClr val="002060"/>
                </a:solidFill>
                <a:latin typeface="Times New Roman" panose="02020603050405020304" pitchFamily="18" charset="0"/>
                <a:cs typeface="Times New Roman" panose="02020603050405020304" pitchFamily="18" charset="0"/>
              </a:rPr>
              <a:t>»</a:t>
            </a:r>
            <a:endParaRPr lang="ru-RU" sz="1700" b="1" dirty="0">
              <a:solidFill>
                <a:srgbClr val="002060"/>
              </a:solidFill>
              <a:latin typeface="Times New Roman" panose="02020603050405020304" pitchFamily="18" charset="0"/>
              <a:cs typeface="Times New Roman" panose="02020603050405020304" pitchFamily="18" charset="0"/>
            </a:endParaRPr>
          </a:p>
          <a:p>
            <a:pPr fontAlgn="auto">
              <a:spcAft>
                <a:spcPts val="0"/>
              </a:spcAft>
              <a:buFont typeface="Arial" panose="020B0604020202020204" pitchFamily="34" charset="0"/>
              <a:buChar char="•"/>
              <a:defRPr/>
            </a:pPr>
            <a:r>
              <a:rPr lang="ru-RU" sz="1700" b="1" dirty="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"И сухой и мокрый </a:t>
            </a:r>
            <a:r>
              <a:rPr lang="ru-RU" sz="1700" b="1" dirty="0"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май- </a:t>
            </a:r>
            <a:r>
              <a:rPr lang="ru-RU" sz="1700" b="1" dirty="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будет каша и каравай "</a:t>
            </a:r>
          </a:p>
          <a:p>
            <a:pPr fontAlgn="auto">
              <a:spcAft>
                <a:spcPts val="0"/>
              </a:spcAft>
              <a:buFont typeface="Arial" panose="020B0604020202020204" pitchFamily="34" charset="0"/>
              <a:buChar char="•"/>
              <a:defRPr/>
            </a:pPr>
            <a:r>
              <a:rPr lang="ru-RU" sz="1700" b="1" dirty="0"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a:t>
            </a:r>
            <a:r>
              <a:rPr lang="ru-RU" sz="1700" b="1" dirty="0" err="1"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Коське</a:t>
            </a:r>
            <a:r>
              <a:rPr lang="ru-RU" sz="1700" b="1" dirty="0"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 </a:t>
            </a:r>
            <a:r>
              <a:rPr lang="ru-RU" sz="1700" b="1" dirty="0" err="1"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ды</a:t>
            </a:r>
            <a:r>
              <a:rPr lang="ru-RU" sz="1700" b="1" dirty="0"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 </a:t>
            </a:r>
            <a:r>
              <a:rPr lang="ru-RU" sz="1700" b="1" dirty="0" err="1"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начко</a:t>
            </a:r>
            <a:r>
              <a:rPr lang="ru-RU" sz="1700" b="1" dirty="0"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 </a:t>
            </a:r>
            <a:r>
              <a:rPr lang="ru-RU" sz="1700" b="1" dirty="0" err="1"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панжиковось</a:t>
            </a:r>
            <a:r>
              <a:rPr lang="ru-RU" sz="1700" b="1" dirty="0"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 – чачи каша </a:t>
            </a:r>
            <a:r>
              <a:rPr lang="ru-RU" sz="1700" b="1" dirty="0" err="1"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ды</a:t>
            </a:r>
            <a:r>
              <a:rPr lang="ru-RU" sz="1700" b="1" dirty="0"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 </a:t>
            </a:r>
            <a:r>
              <a:rPr lang="ru-RU" sz="1700" b="1" dirty="0" err="1"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кши</a:t>
            </a:r>
            <a:r>
              <a:rPr lang="ru-RU" sz="1700" b="1" dirty="0"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a:t>
            </a:r>
            <a:r>
              <a:rPr lang="ru-RU" sz="1700" b="1" dirty="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 </a:t>
            </a:r>
          </a:p>
          <a:p>
            <a:pPr fontAlgn="auto">
              <a:spcAft>
                <a:spcPts val="0"/>
              </a:spcAft>
              <a:buFont typeface="Arial" panose="020B0604020202020204" pitchFamily="34" charset="0"/>
              <a:buChar char="•"/>
              <a:defRPr/>
            </a:pPr>
            <a:r>
              <a:rPr lang="ru-RU" sz="1700" b="1" dirty="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"Егорий (6 мая) весну начинает - Илья (2 августа) лето </a:t>
            </a:r>
            <a:r>
              <a:rPr lang="ru-RU" sz="1700" b="1" dirty="0"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кончает</a:t>
            </a:r>
            <a:r>
              <a:rPr lang="ru-RU" sz="1700" b="1" dirty="0">
                <a:solidFill>
                  <a:srgbClr val="002060"/>
                </a:solidFill>
                <a:latin typeface="Times New Roman" panose="02020603050405020304" pitchFamily="18" charset="0"/>
                <a:cs typeface="Times New Roman" panose="02020603050405020304" pitchFamily="18" charset="0"/>
              </a:rPr>
              <a:t>"</a:t>
            </a:r>
          </a:p>
          <a:p>
            <a:pPr fontAlgn="auto">
              <a:spcAft>
                <a:spcPts val="0"/>
              </a:spcAft>
              <a:buFont typeface="Arial" panose="020B0604020202020204" pitchFamily="34" charset="0"/>
              <a:buChar char="•"/>
              <a:defRPr/>
            </a:pPr>
            <a:r>
              <a:rPr lang="ru-RU" sz="1700" b="1" dirty="0"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a:t>
            </a:r>
            <a:r>
              <a:rPr lang="ru-RU" sz="1700" b="1" dirty="0" err="1"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Егоркась</a:t>
            </a:r>
            <a:r>
              <a:rPr lang="ru-RU" sz="1700" b="1" dirty="0"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 (</a:t>
            </a:r>
            <a:r>
              <a:rPr lang="ru-RU" sz="1700" b="1" dirty="0" err="1"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панжиковонь</a:t>
            </a:r>
            <a:r>
              <a:rPr lang="ru-RU" sz="1700" b="1" dirty="0"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 6-це </a:t>
            </a:r>
            <a:r>
              <a:rPr lang="ru-RU" sz="1700" b="1" dirty="0" err="1"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чи</a:t>
            </a:r>
            <a:r>
              <a:rPr lang="ru-RU" sz="1700" b="1" dirty="0"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 </a:t>
            </a:r>
            <a:r>
              <a:rPr lang="ru-RU" sz="1700" b="1" dirty="0" err="1"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тундонть</a:t>
            </a:r>
            <a:r>
              <a:rPr lang="ru-RU" sz="1700" b="1" dirty="0"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 </a:t>
            </a:r>
            <a:r>
              <a:rPr lang="ru-RU" sz="1700" b="1" dirty="0" err="1"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ушодсы</a:t>
            </a:r>
            <a:r>
              <a:rPr lang="ru-RU" sz="1700" b="1" dirty="0"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 – </a:t>
            </a:r>
            <a:r>
              <a:rPr lang="ru-RU" sz="1700" b="1" dirty="0" err="1"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Ильясь</a:t>
            </a:r>
            <a:r>
              <a:rPr lang="ru-RU" sz="1700" b="1" dirty="0"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 (</a:t>
            </a:r>
            <a:r>
              <a:rPr lang="ru-RU" sz="1700" b="1" dirty="0" err="1"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умарьковонь</a:t>
            </a:r>
            <a:r>
              <a:rPr lang="ru-RU" sz="1700" b="1" dirty="0"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 2-це </a:t>
            </a:r>
            <a:r>
              <a:rPr lang="ru-RU" sz="1700" b="1" dirty="0" err="1"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чи</a:t>
            </a:r>
            <a:r>
              <a:rPr lang="ru-RU" sz="1700" b="1" dirty="0"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 </a:t>
            </a:r>
            <a:r>
              <a:rPr lang="ru-RU" sz="1700" b="1" dirty="0" err="1"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кизенть</a:t>
            </a:r>
            <a:r>
              <a:rPr lang="ru-RU" sz="1700" b="1" dirty="0"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 </a:t>
            </a:r>
            <a:r>
              <a:rPr lang="ru-RU" sz="1700" b="1" dirty="0" err="1"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прядсы</a:t>
            </a:r>
            <a:r>
              <a:rPr lang="ru-RU" sz="1700" b="1" dirty="0" smtClean="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a:t>
            </a:r>
            <a:endParaRPr lang="ru-RU" sz="1700" b="1" dirty="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endParaRPr>
          </a:p>
          <a:p>
            <a:pPr fontAlgn="auto">
              <a:spcAft>
                <a:spcPts val="0"/>
              </a:spcAft>
              <a:buFont typeface="Arial" panose="020B0604020202020204" pitchFamily="34" charset="0"/>
              <a:buChar char="•"/>
              <a:defRPr/>
            </a:pPr>
            <a:endParaRPr lang="ru-RU" sz="1700" b="1" dirty="0">
              <a:solidFill>
                <a:srgbClr val="002060"/>
              </a:solidFill>
              <a:latin typeface="Times New Roman" panose="02020603050405020304" pitchFamily="18" charset="0"/>
              <a:cs typeface="Times New Roman" panose="02020603050405020304" pitchFamily="18" charset="0"/>
            </a:endParaRPr>
          </a:p>
        </p:txBody>
      </p:sp>
      <p:sp>
        <p:nvSpPr>
          <p:cNvPr id="7" name="Объект 6"/>
          <p:cNvSpPr>
            <a:spLocks noGrp="1"/>
          </p:cNvSpPr>
          <p:nvPr>
            <p:ph sz="half" idx="1"/>
          </p:nvPr>
        </p:nvSpPr>
        <p:spPr>
          <a:xfrm>
            <a:off x="768008" y="1116985"/>
            <a:ext cx="5025006" cy="5099106"/>
          </a:xfrm>
          <a:solidFill>
            <a:schemeClr val="accent6">
              <a:lumMod val="40000"/>
              <a:lumOff val="60000"/>
            </a:schemeClr>
          </a:solidFill>
          <a:ln/>
          <a:effectLst>
            <a:glow rad="228600">
              <a:schemeClr val="accent1">
                <a:satMod val="175000"/>
                <a:alpha val="40000"/>
              </a:schemeClr>
            </a:glow>
          </a:effectLst>
        </p:spPr>
        <p:txBody>
          <a:bodyPr rtlCol="0">
            <a:normAutofit fontScale="92500" lnSpcReduction="20000"/>
          </a:bodyPr>
          <a:lstStyle/>
          <a:p>
            <a:pPr fontAlgn="auto">
              <a:spcAft>
                <a:spcPts val="0"/>
              </a:spcAft>
              <a:buFont typeface="Arial" panose="020B0604020202020204" pitchFamily="34" charset="0"/>
              <a:buChar char="•"/>
              <a:defRPr/>
            </a:pPr>
            <a:r>
              <a:rPr lang="ru-RU" sz="1500" b="1" dirty="0" smtClean="0">
                <a:solidFill>
                  <a:srgbClr val="002060"/>
                </a:solidFill>
                <a:latin typeface="Times New Roman" panose="02020603050405020304" pitchFamily="18" charset="0"/>
                <a:cs typeface="Times New Roman" panose="02020603050405020304" pitchFamily="18" charset="0"/>
              </a:rPr>
              <a:t>Кузьма-Огородник</a:t>
            </a:r>
            <a:r>
              <a:rPr lang="ru-RU" sz="1500" b="1" dirty="0">
                <a:solidFill>
                  <a:srgbClr val="002060"/>
                </a:solidFill>
                <a:latin typeface="Times New Roman" panose="02020603050405020304" pitchFamily="18" charset="0"/>
                <a:cs typeface="Times New Roman" panose="02020603050405020304" pitchFamily="18" charset="0"/>
              </a:rPr>
              <a:t>	1 мая	"Май дождливый - год хлебным будет"</a:t>
            </a:r>
          </a:p>
          <a:p>
            <a:pPr fontAlgn="auto">
              <a:spcAft>
                <a:spcPts val="0"/>
              </a:spcAft>
              <a:buFont typeface="Arial" panose="020B0604020202020204" pitchFamily="34" charset="0"/>
              <a:buChar char="•"/>
              <a:defRPr/>
            </a:pPr>
            <a:r>
              <a:rPr lang="ru-RU" sz="1500" b="1" dirty="0">
                <a:solidFill>
                  <a:srgbClr val="002060"/>
                </a:solidFill>
                <a:latin typeface="Times New Roman" panose="02020603050405020304" pitchFamily="18" charset="0"/>
                <a:cs typeface="Times New Roman" panose="02020603050405020304" pitchFamily="18" charset="0"/>
              </a:rPr>
              <a:t>Егорий-Теплый	6 мая	"Егорий принес мороз - вернет просо и овес"; "Коли Егорий (6 мая) пришел с теплом, то Никола (22 мая) отдаст с кормом"</a:t>
            </a:r>
          </a:p>
          <a:p>
            <a:pPr fontAlgn="auto">
              <a:spcAft>
                <a:spcPts val="0"/>
              </a:spcAft>
              <a:buFont typeface="Arial" panose="020B0604020202020204" pitchFamily="34" charset="0"/>
              <a:buChar char="•"/>
              <a:defRPr/>
            </a:pPr>
            <a:r>
              <a:rPr lang="ru-RU" sz="1500" b="1" dirty="0">
                <a:solidFill>
                  <a:srgbClr val="002060"/>
                </a:solidFill>
                <a:latin typeface="Times New Roman" panose="02020603050405020304" pitchFamily="18" charset="0"/>
                <a:cs typeface="Times New Roman" panose="02020603050405020304" pitchFamily="18" charset="0"/>
              </a:rPr>
              <a:t>Марк	8 мая	"На Марка небо стало ярким, а в избах бабам стало жарко"</a:t>
            </a:r>
          </a:p>
          <a:p>
            <a:pPr fontAlgn="auto">
              <a:spcAft>
                <a:spcPts val="0"/>
              </a:spcAft>
              <a:buFont typeface="Arial" panose="020B0604020202020204" pitchFamily="34" charset="0"/>
              <a:buChar char="•"/>
              <a:defRPr/>
            </a:pPr>
            <a:r>
              <a:rPr lang="ru-RU" sz="1500" b="1" dirty="0">
                <a:solidFill>
                  <a:srgbClr val="002060"/>
                </a:solidFill>
                <a:latin typeface="Times New Roman" panose="02020603050405020304" pitchFamily="18" charset="0"/>
                <a:cs typeface="Times New Roman" panose="02020603050405020304" pitchFamily="18" charset="0"/>
              </a:rPr>
              <a:t>Яков	13 мая	"Теплая безветренная ночь - дождливое, засушливое лето"</a:t>
            </a:r>
          </a:p>
          <a:p>
            <a:pPr fontAlgn="auto">
              <a:spcAft>
                <a:spcPts val="0"/>
              </a:spcAft>
              <a:buFont typeface="Arial" panose="020B0604020202020204" pitchFamily="34" charset="0"/>
              <a:buChar char="•"/>
              <a:defRPr/>
            </a:pPr>
            <a:r>
              <a:rPr lang="ru-RU" sz="1500" b="1" dirty="0">
                <a:solidFill>
                  <a:srgbClr val="002060"/>
                </a:solidFill>
                <a:latin typeface="Times New Roman" panose="02020603050405020304" pitchFamily="18" charset="0"/>
                <a:cs typeface="Times New Roman" panose="02020603050405020304" pitchFamily="18" charset="0"/>
              </a:rPr>
              <a:t>Борисов день	15 мая	"Соловей запел - пора сеять хлеб"</a:t>
            </a:r>
          </a:p>
          <a:p>
            <a:pPr fontAlgn="auto">
              <a:spcAft>
                <a:spcPts val="0"/>
              </a:spcAft>
              <a:buFont typeface="Arial" panose="020B0604020202020204" pitchFamily="34" charset="0"/>
              <a:buChar char="•"/>
              <a:defRPr/>
            </a:pPr>
            <a:r>
              <a:rPr lang="ru-RU" sz="1500" b="1" dirty="0">
                <a:solidFill>
                  <a:srgbClr val="002060"/>
                </a:solidFill>
                <a:latin typeface="Times New Roman" panose="02020603050405020304" pitchFamily="18" charset="0"/>
                <a:cs typeface="Times New Roman" panose="02020603050405020304" pitchFamily="18" charset="0"/>
              </a:rPr>
              <a:t>Мавра. Щи	16 мая	"Коровам на пастбище теперь будет чем наесться"</a:t>
            </a:r>
          </a:p>
          <a:p>
            <a:pPr fontAlgn="auto">
              <a:spcAft>
                <a:spcPts val="0"/>
              </a:spcAft>
              <a:buFont typeface="Arial" panose="020B0604020202020204" pitchFamily="34" charset="0"/>
              <a:buChar char="•"/>
              <a:defRPr/>
            </a:pPr>
            <a:r>
              <a:rPr lang="ru-RU" sz="1500" b="1" dirty="0">
                <a:solidFill>
                  <a:srgbClr val="002060"/>
                </a:solidFill>
                <a:latin typeface="Times New Roman" panose="02020603050405020304" pitchFamily="18" charset="0"/>
                <a:cs typeface="Times New Roman" panose="02020603050405020304" pitchFamily="18" charset="0"/>
              </a:rPr>
              <a:t>Арина-</a:t>
            </a:r>
            <a:r>
              <a:rPr lang="ru-RU" sz="1500" b="1" dirty="0" err="1">
                <a:solidFill>
                  <a:srgbClr val="002060"/>
                </a:solidFill>
                <a:latin typeface="Times New Roman" panose="02020603050405020304" pitchFamily="18" charset="0"/>
                <a:cs typeface="Times New Roman" panose="02020603050405020304" pitchFamily="18" charset="0"/>
              </a:rPr>
              <a:t>Рассадница</a:t>
            </a:r>
            <a:r>
              <a:rPr lang="ru-RU" sz="1500" b="1" dirty="0">
                <a:solidFill>
                  <a:srgbClr val="002060"/>
                </a:solidFill>
                <a:latin typeface="Times New Roman" panose="02020603050405020304" pitchFamily="18" charset="0"/>
                <a:cs typeface="Times New Roman" panose="02020603050405020304" pitchFamily="18" charset="0"/>
              </a:rPr>
              <a:t>	18 мая	"Сажают по грядкам капусту"</a:t>
            </a:r>
          </a:p>
          <a:p>
            <a:pPr fontAlgn="auto">
              <a:spcAft>
                <a:spcPts val="0"/>
              </a:spcAft>
              <a:buFont typeface="Arial" panose="020B0604020202020204" pitchFamily="34" charset="0"/>
              <a:buChar char="•"/>
              <a:defRPr/>
            </a:pPr>
            <a:r>
              <a:rPr lang="ru-RU" sz="1500" b="1" dirty="0">
                <a:solidFill>
                  <a:srgbClr val="002060"/>
                </a:solidFill>
                <a:latin typeface="Times New Roman" panose="02020603050405020304" pitchFamily="18" charset="0"/>
                <a:cs typeface="Times New Roman" panose="02020603050405020304" pitchFamily="18" charset="0"/>
              </a:rPr>
              <a:t>Иов-</a:t>
            </a:r>
            <a:r>
              <a:rPr lang="ru-RU" sz="1500" b="1" dirty="0" err="1">
                <a:solidFill>
                  <a:srgbClr val="002060"/>
                </a:solidFill>
                <a:latin typeface="Times New Roman" panose="02020603050405020304" pitchFamily="18" charset="0"/>
                <a:cs typeface="Times New Roman" panose="02020603050405020304" pitchFamily="18" charset="0"/>
              </a:rPr>
              <a:t>Горошник</a:t>
            </a:r>
            <a:r>
              <a:rPr lang="ru-RU" sz="1500" b="1" dirty="0">
                <a:solidFill>
                  <a:srgbClr val="002060"/>
                </a:solidFill>
                <a:latin typeface="Times New Roman" panose="02020603050405020304" pitchFamily="18" charset="0"/>
                <a:cs typeface="Times New Roman" panose="02020603050405020304" pitchFamily="18" charset="0"/>
              </a:rPr>
              <a:t>	19 мая	"Рядом с капустой сеют огурцы"</a:t>
            </a:r>
          </a:p>
          <a:p>
            <a:pPr fontAlgn="auto">
              <a:spcAft>
                <a:spcPts val="0"/>
              </a:spcAft>
              <a:buFont typeface="Arial" panose="020B0604020202020204" pitchFamily="34" charset="0"/>
              <a:buChar char="•"/>
              <a:defRPr/>
            </a:pPr>
            <a:r>
              <a:rPr lang="ru-RU" sz="1500" b="1" dirty="0" err="1">
                <a:solidFill>
                  <a:srgbClr val="002060"/>
                </a:solidFill>
                <a:latin typeface="Times New Roman" panose="02020603050405020304" pitchFamily="18" charset="0"/>
                <a:cs typeface="Times New Roman" panose="02020603050405020304" pitchFamily="18" charset="0"/>
              </a:rPr>
              <a:t>Никольщина</a:t>
            </a:r>
            <a:r>
              <a:rPr lang="ru-RU" sz="1500" b="1" dirty="0">
                <a:solidFill>
                  <a:srgbClr val="002060"/>
                </a:solidFill>
                <a:latin typeface="Times New Roman" panose="02020603050405020304" pitchFamily="18" charset="0"/>
                <a:cs typeface="Times New Roman" panose="02020603050405020304" pitchFamily="18" charset="0"/>
              </a:rPr>
              <a:t>	22 мая	С </a:t>
            </a:r>
            <a:r>
              <a:rPr lang="ru-RU" sz="1500" b="1" dirty="0" err="1">
                <a:solidFill>
                  <a:srgbClr val="002060"/>
                </a:solidFill>
                <a:latin typeface="Times New Roman" panose="02020603050405020304" pitchFamily="18" charset="0"/>
                <a:cs typeface="Times New Roman" panose="02020603050405020304" pitchFamily="18" charset="0"/>
              </a:rPr>
              <a:t>Никольщины</a:t>
            </a:r>
            <a:r>
              <a:rPr lang="ru-RU" sz="1500" b="1" dirty="0">
                <a:solidFill>
                  <a:srgbClr val="002060"/>
                </a:solidFill>
                <a:latin typeface="Times New Roman" panose="02020603050405020304" pitchFamily="18" charset="0"/>
                <a:cs typeface="Times New Roman" panose="02020603050405020304" pitchFamily="18" charset="0"/>
              </a:rPr>
              <a:t> полевые работы и посевы велись. "Какой в мае дождь - такую жди и рожь"</a:t>
            </a:r>
          </a:p>
          <a:p>
            <a:pPr fontAlgn="auto">
              <a:spcAft>
                <a:spcPts val="0"/>
              </a:spcAft>
              <a:buFont typeface="Arial" panose="020B0604020202020204" pitchFamily="34" charset="0"/>
              <a:buChar char="•"/>
              <a:defRPr/>
            </a:pPr>
            <a:r>
              <a:rPr lang="ru-RU" sz="1500" b="1" dirty="0">
                <a:solidFill>
                  <a:srgbClr val="002060"/>
                </a:solidFill>
                <a:latin typeface="Times New Roman" panose="02020603050405020304" pitchFamily="18" charset="0"/>
                <a:cs typeface="Times New Roman" panose="02020603050405020304" pitchFamily="18" charset="0"/>
              </a:rPr>
              <a:t>Лукерья-</a:t>
            </a:r>
            <a:r>
              <a:rPr lang="ru-RU" sz="1500" b="1" dirty="0" err="1">
                <a:solidFill>
                  <a:srgbClr val="002060"/>
                </a:solidFill>
                <a:latin typeface="Times New Roman" panose="02020603050405020304" pitchFamily="18" charset="0"/>
                <a:cs typeface="Times New Roman" panose="02020603050405020304" pitchFamily="18" charset="0"/>
              </a:rPr>
              <a:t>Комарница</a:t>
            </a:r>
            <a:r>
              <a:rPr lang="ru-RU" sz="1500" b="1" dirty="0">
                <a:solidFill>
                  <a:srgbClr val="002060"/>
                </a:solidFill>
                <a:latin typeface="Times New Roman" panose="02020603050405020304" pitchFamily="18" charset="0"/>
                <a:cs typeface="Times New Roman" panose="02020603050405020304" pitchFamily="18" charset="0"/>
              </a:rPr>
              <a:t>	26 мая	"Первые комары-пискуны"</a:t>
            </a:r>
          </a:p>
          <a:p>
            <a:pPr fontAlgn="auto">
              <a:spcAft>
                <a:spcPts val="0"/>
              </a:spcAft>
              <a:buFont typeface="Arial" panose="020B0604020202020204" pitchFamily="34" charset="0"/>
              <a:buChar char="•"/>
              <a:defRPr/>
            </a:pPr>
            <a:r>
              <a:rPr lang="ru-RU" sz="1500" b="1" dirty="0">
                <a:solidFill>
                  <a:srgbClr val="002060"/>
                </a:solidFill>
                <a:latin typeface="Times New Roman" panose="02020603050405020304" pitchFamily="18" charset="0"/>
                <a:cs typeface="Times New Roman" panose="02020603050405020304" pitchFamily="18" charset="0"/>
              </a:rPr>
              <a:t>Сидор	27 мая	"Холодный день - холодное лето"</a:t>
            </a:r>
          </a:p>
          <a:p>
            <a:pPr fontAlgn="auto">
              <a:spcAft>
                <a:spcPts val="0"/>
              </a:spcAft>
              <a:buFont typeface="Arial" panose="020B0604020202020204" pitchFamily="34" charset="0"/>
              <a:buChar char="•"/>
              <a:defRPr/>
            </a:pPr>
            <a:r>
              <a:rPr lang="ru-RU" sz="1500" b="1" dirty="0">
                <a:solidFill>
                  <a:srgbClr val="002060"/>
                </a:solidFill>
                <a:latin typeface="Times New Roman" panose="02020603050405020304" pitchFamily="18" charset="0"/>
                <a:cs typeface="Times New Roman" panose="02020603050405020304" pitchFamily="18" charset="0"/>
              </a:rPr>
              <a:t>Пахом	28 мая	"День теплый - лето теплое"</a:t>
            </a:r>
          </a:p>
          <a:p>
            <a:pPr fontAlgn="auto">
              <a:spcAft>
                <a:spcPts val="0"/>
              </a:spcAft>
              <a:buFont typeface="Arial" panose="020B0604020202020204" pitchFamily="34" charset="0"/>
              <a:buChar char="•"/>
              <a:defRPr/>
            </a:pPr>
            <a:endParaRPr lang="ru-RU" dirty="0"/>
          </a:p>
        </p:txBody>
      </p:sp>
      <p:sp>
        <p:nvSpPr>
          <p:cNvPr id="3" name="Блок-схема: перфолента 2"/>
          <p:cNvSpPr/>
          <p:nvPr/>
        </p:nvSpPr>
        <p:spPr>
          <a:xfrm>
            <a:off x="967530" y="357156"/>
            <a:ext cx="4706224" cy="796141"/>
          </a:xfrm>
          <a:prstGeom prst="flowChartPunchedTap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 name="Прямоугольник 1"/>
          <p:cNvSpPr/>
          <p:nvPr/>
        </p:nvSpPr>
        <p:spPr>
          <a:xfrm>
            <a:off x="860892" y="459722"/>
            <a:ext cx="4504888" cy="830997"/>
          </a:xfrm>
          <a:prstGeom prst="rect">
            <a:avLst/>
          </a:prstGeom>
          <a:noFill/>
        </p:spPr>
        <p:txBody>
          <a:bodyPr wrap="square">
            <a:spAutoFit/>
          </a:bodyPr>
          <a:lstStyle/>
          <a:p>
            <a:pPr algn="ctr" fontAlgn="auto">
              <a:spcBef>
                <a:spcPts val="0"/>
              </a:spcBef>
              <a:spcAft>
                <a:spcPts val="0"/>
              </a:spcAft>
              <a:defRPr/>
            </a:pPr>
            <a:r>
              <a:rPr lang="ru-RU" sz="2400" b="1" dirty="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Заметные народные приметы мая:</a:t>
            </a:r>
            <a:endParaRPr lang="ru-RU" sz="2400" b="1" dirty="0">
              <a:ln w="0"/>
              <a:solidFill>
                <a:srgbClr val="002060"/>
              </a:solidFill>
              <a:effectLst>
                <a:reflection blurRad="6350" stA="53000" endA="300" endPos="35500" dir="5400000" sy="-90000" algn="bl" rotWithShape="0"/>
              </a:effectLst>
              <a:latin typeface="+mn-lt"/>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1062</TotalTime>
  <Words>885</Words>
  <Application>Microsoft Office PowerPoint</Application>
  <PresentationFormat>Произвольный</PresentationFormat>
  <Paragraphs>102</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vector>
  </TitlesOfParts>
  <Company>SPecialiST RePack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Андрей</dc:creator>
  <cp:lastModifiedBy>houm</cp:lastModifiedBy>
  <cp:revision>95</cp:revision>
  <dcterms:created xsi:type="dcterms:W3CDTF">2014-11-14T18:36:20Z</dcterms:created>
  <dcterms:modified xsi:type="dcterms:W3CDTF">2015-03-12T19:06:30Z</dcterms:modified>
</cp:coreProperties>
</file>